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63" r:id="rId3"/>
    <p:sldId id="362" r:id="rId4"/>
    <p:sldId id="365" r:id="rId5"/>
    <p:sldId id="351" r:id="rId6"/>
    <p:sldId id="361" r:id="rId7"/>
    <p:sldId id="367" r:id="rId8"/>
    <p:sldId id="358" r:id="rId9"/>
    <p:sldId id="357" r:id="rId10"/>
    <p:sldId id="366" r:id="rId11"/>
    <p:sldId id="348"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86" autoAdjust="0"/>
    <p:restoredTop sz="95122" autoAdjust="0"/>
  </p:normalViewPr>
  <p:slideViewPr>
    <p:cSldViewPr>
      <p:cViewPr varScale="1">
        <p:scale>
          <a:sx n="79" d="100"/>
          <a:sy n="79" d="100"/>
        </p:scale>
        <p:origin x="1783" y="46"/>
      </p:cViewPr>
      <p:guideLst>
        <p:guide orient="horz" pos="2212"/>
        <p:guide pos="2949"/>
      </p:guideLst>
    </p:cSldViewPr>
  </p:slideViewPr>
  <p:outlineViewPr>
    <p:cViewPr>
      <p:scale>
        <a:sx n="33" d="100"/>
        <a:sy n="33" d="100"/>
      </p:scale>
      <p:origin x="0" y="-16229"/>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3180" y="43"/>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03566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91526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4" y="-1984"/>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2018 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OMA-DMSE-2018-0093R02</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[OMA-Template-SlideDeck-20180101-I]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iki.openmobilealliance.org/display/OWG/GitFlow" TargetMode="External"/><Relationship Id="rId2" Type="http://schemas.openxmlformats.org/officeDocument/2006/relationships/hyperlink" Target="https://github.com/OpenMobileAlliance/LwM2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github.com/OpenMobileAlliance/LwM2M-Objects/blob/v1_1-bug-fix/ACL/OMA-SUP-XML_LWM2M_Access_Control-V1_0.xml" TargetMode="External"/><Relationship Id="rId2" Type="http://schemas.openxmlformats.org/officeDocument/2006/relationships/hyperlink" Target="https://github.com/OpenMobileAlliance/LwM2M-Objects" TargetMode="External"/><Relationship Id="rId1" Type="http://schemas.openxmlformats.org/officeDocument/2006/relationships/slideLayout" Target="../slideLayouts/slideLayout2.xml"/><Relationship Id="rId5" Type="http://schemas.openxmlformats.org/officeDocument/2006/relationships/hyperlink" Target="https://github.com/OpenMobileAlliance/LwM2M-Objects/blob/v1_1-bug-fix/ACL/OMA-SUP-XML_LWM2M_Access_Control-V1_0_2.xml" TargetMode="External"/><Relationship Id="rId4" Type="http://schemas.openxmlformats.org/officeDocument/2006/relationships/hyperlink" Target="https://github.com/OpenMobileAlliance/LwM2M-Objects/blob/v1_1-bug-fix/ACL/OMA-SUP-XML_LWM2M_Access_Control-V1_0_1.x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28 Aug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OMA-DMSE-2018-0093R02-INP_Development_Specs_in_GitHub</a:t>
            </a:r>
            <a:br>
              <a:rPr lang="en-US" altLang="zh-CN" sz="2000" dirty="0">
                <a:ea typeface="宋体" panose="02010600030101010101" pitchFamily="2" charset="-122"/>
              </a:rPr>
            </a:br>
            <a:br>
              <a:rPr lang="en-US" altLang="zh-CN" sz="1400" dirty="0">
                <a:ea typeface="宋体" panose="02010600030101010101" pitchFamily="2" charset="-122"/>
              </a:rPr>
            </a:br>
            <a:br>
              <a:rPr lang="en-US" altLang="zh-CN" dirty="0">
                <a:ea typeface="宋体" charset="-122"/>
              </a:rPr>
            </a:br>
            <a:r>
              <a:rPr lang="en-US" altLang="zh-CN" sz="2400" dirty="0">
                <a:ea typeface="宋体" charset="-122"/>
              </a:rPr>
              <a:t>Development Specifications in GitHub</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dirty="0">
                <a:ea typeface="宋体" charset="-122"/>
                <a:cs typeface="Times New Roman" charset="0"/>
              </a:rPr>
              <a:t>USE OF THIS DOCUMENT BY NON-OMA MEMBERS IS SUBJECT TO ALL OF THE TERMS AND CONDITIONS OF THE USE AGREEMENT (located at </a:t>
            </a:r>
            <a:r>
              <a:rPr lang="en-US" altLang="zh-CN" sz="900" dirty="0">
                <a:ea typeface="宋体" charset="-122"/>
                <a:cs typeface="Times New Roman" charset="0"/>
                <a:hlinkClick r:id="rId3"/>
              </a:rPr>
              <a:t>http://www.openmobilealliance.org/UseAgreement.html</a:t>
            </a:r>
            <a:r>
              <a:rPr lang="en-US" altLang="zh-CN" sz="900" dirty="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dirty="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Changes to Introduce by the 1</a:t>
            </a:r>
            <a:r>
              <a:rPr lang="en-US" baseline="30000" dirty="0"/>
              <a:t>st</a:t>
            </a:r>
            <a:r>
              <a:rPr lang="en-US" dirty="0"/>
              <a:t> PR</a:t>
            </a:r>
          </a:p>
        </p:txBody>
      </p:sp>
      <p:sp>
        <p:nvSpPr>
          <p:cNvPr id="3" name="Content Placeholder 2"/>
          <p:cNvSpPr>
            <a:spLocks noGrp="1"/>
          </p:cNvSpPr>
          <p:nvPr>
            <p:ph idx="1"/>
          </p:nvPr>
        </p:nvSpPr>
        <p:spPr>
          <a:xfrm>
            <a:off x="184944" y="955167"/>
            <a:ext cx="8991600" cy="5383212"/>
          </a:xfrm>
        </p:spPr>
        <p:txBody>
          <a:bodyPr/>
          <a:lstStyle/>
          <a:p>
            <a:pPr marL="0" indent="-7938">
              <a:buNone/>
            </a:pPr>
            <a:r>
              <a:rPr lang="en-US" sz="2400" dirty="0"/>
              <a:t>Staff Suggestion</a:t>
            </a:r>
          </a:p>
          <a:p>
            <a:pPr marL="227013" lvl="1" indent="0">
              <a:buNone/>
            </a:pPr>
            <a:r>
              <a:rPr lang="en-US" sz="1800" dirty="0"/>
              <a:t>Any baseline that has agreed by the Board as Candidate or Approval MUST be demoted to Draft on the first PR created against the baseline:</a:t>
            </a:r>
          </a:p>
          <a:p>
            <a:pPr lvl="1"/>
            <a:r>
              <a:rPr lang="en-US" sz="1800" dirty="0"/>
              <a:t>First PR against a XML supporting document:</a:t>
            </a:r>
          </a:p>
          <a:p>
            <a:pPr lvl="2"/>
            <a:r>
              <a:rPr lang="en-US" sz="1600" dirty="0"/>
              <a:t>The PR MUST update the date and state in the metadata to: </a:t>
            </a:r>
            <a:r>
              <a:rPr lang="en-US" sz="1600" dirty="0">
                <a:solidFill>
                  <a:srgbClr val="FF0000"/>
                </a:solidFill>
              </a:rPr>
              <a:t>YYYYMMDD-D</a:t>
            </a:r>
          </a:p>
          <a:p>
            <a:pPr marL="909637" lvl="4" indent="0">
              <a:buNone/>
            </a:pPr>
            <a:r>
              <a:rPr lang="en-US" sz="1200" b="1" dirty="0"/>
              <a:t>OMA Permanent Document </a:t>
            </a:r>
            <a:r>
              <a:rPr lang="en-US" sz="1200" dirty="0"/>
              <a:t>(section)</a:t>
            </a:r>
          </a:p>
          <a:p>
            <a:pPr lvl="4"/>
            <a:r>
              <a:rPr lang="en-US" sz="1200" dirty="0"/>
              <a:t>   File: e.g. OMA-SUP-XML_LWM2M_Access_Control-V1_0_2-</a:t>
            </a:r>
            <a:r>
              <a:rPr lang="en-US" sz="1200" dirty="0">
                <a:solidFill>
                  <a:srgbClr val="FF0000"/>
                </a:solidFill>
              </a:rPr>
              <a:t>YYYYMMDD-D</a:t>
            </a:r>
          </a:p>
          <a:p>
            <a:pPr lvl="4"/>
            <a:r>
              <a:rPr lang="en-US" sz="1200" dirty="0"/>
              <a:t>   Type: xml</a:t>
            </a:r>
          </a:p>
          <a:p>
            <a:pPr lvl="4"/>
            <a:r>
              <a:rPr lang="en-US" sz="1200" dirty="0"/>
              <a:t>   Date: </a:t>
            </a:r>
            <a:r>
              <a:rPr lang="en-US" sz="1200" dirty="0">
                <a:solidFill>
                  <a:srgbClr val="FF0000"/>
                </a:solidFill>
              </a:rPr>
              <a:t>YYYY-MM-DD</a:t>
            </a:r>
          </a:p>
          <a:p>
            <a:pPr lvl="2"/>
            <a:r>
              <a:rPr lang="en-US" sz="1800" dirty="0">
                <a:solidFill>
                  <a:schemeClr val="accent1">
                    <a:lumMod val="50000"/>
                  </a:schemeClr>
                </a:solidFill>
              </a:rPr>
              <a:t>In this way it is very easy to identify that the baseline has received a PR since last board approval</a:t>
            </a:r>
            <a:endParaRPr lang="en-US" sz="2000" dirty="0">
              <a:solidFill>
                <a:schemeClr val="accent1">
                  <a:lumMod val="50000"/>
                </a:schemeClr>
              </a:solidFill>
            </a:endParaRPr>
          </a:p>
          <a:p>
            <a:pPr lvl="1"/>
            <a:r>
              <a:rPr lang="en-US" sz="2000" dirty="0"/>
              <a:t>First PR against a TS </a:t>
            </a:r>
          </a:p>
          <a:p>
            <a:pPr lvl="2"/>
            <a:r>
              <a:rPr lang="en-US" sz="1800" dirty="0"/>
              <a:t>The PR MUST update “</a:t>
            </a:r>
            <a:r>
              <a:rPr lang="en-US" sz="1800" dirty="0">
                <a:solidFill>
                  <a:srgbClr val="FF0000"/>
                </a:solidFill>
              </a:rPr>
              <a:t>index.md</a:t>
            </a:r>
            <a:r>
              <a:rPr lang="en-US" sz="1800" dirty="0"/>
              <a:t>” file as follow: (e.g.)</a:t>
            </a:r>
          </a:p>
          <a:p>
            <a:pPr lvl="4"/>
            <a:r>
              <a:rPr lang="en-US" sz="1400" dirty="0"/>
              <a:t>title: "Lightweight Machine to Machine Technical Specification: Core“</a:t>
            </a:r>
          </a:p>
          <a:p>
            <a:pPr lvl="4"/>
            <a:r>
              <a:rPr lang="en-US" sz="1400" dirty="0"/>
              <a:t>status: "</a:t>
            </a:r>
            <a:r>
              <a:rPr lang="en-US" sz="1400" strike="sngStrike" dirty="0">
                <a:solidFill>
                  <a:srgbClr val="FF0000"/>
                </a:solidFill>
              </a:rPr>
              <a:t>Approved</a:t>
            </a:r>
            <a:r>
              <a:rPr lang="en-US" sz="1400" dirty="0"/>
              <a:t>“ “</a:t>
            </a:r>
            <a:r>
              <a:rPr lang="en-US" sz="1400" dirty="0">
                <a:solidFill>
                  <a:srgbClr val="FF0000"/>
                </a:solidFill>
              </a:rPr>
              <a:t>Draft</a:t>
            </a:r>
            <a:r>
              <a:rPr lang="en-US" sz="1400" dirty="0"/>
              <a:t>”</a:t>
            </a:r>
          </a:p>
          <a:p>
            <a:pPr lvl="4"/>
            <a:r>
              <a:rPr lang="en-US" sz="1400" dirty="0"/>
              <a:t>version: "1.1“</a:t>
            </a:r>
          </a:p>
          <a:p>
            <a:pPr lvl="4"/>
            <a:r>
              <a:rPr lang="en-US" sz="1400" dirty="0"/>
              <a:t>date: "</a:t>
            </a:r>
            <a:r>
              <a:rPr lang="en-US" sz="1400" strike="sngStrike" dirty="0"/>
              <a:t>2018-07-10</a:t>
            </a:r>
            <a:r>
              <a:rPr lang="en-US" sz="1400" dirty="0"/>
              <a:t>“ “</a:t>
            </a:r>
            <a:r>
              <a:rPr lang="en-US" sz="1400" dirty="0">
                <a:solidFill>
                  <a:srgbClr val="FF0000"/>
                </a:solidFill>
              </a:rPr>
              <a:t>YYYY-MM-DD</a:t>
            </a:r>
            <a:r>
              <a:rPr lang="en-US" sz="1400" dirty="0"/>
              <a:t>”</a:t>
            </a:r>
          </a:p>
          <a:p>
            <a:pPr lvl="4"/>
            <a:r>
              <a:rPr lang="en-US" sz="1400" dirty="0" err="1"/>
              <a:t>documentName</a:t>
            </a:r>
            <a:r>
              <a:rPr lang="en-US" sz="1400" dirty="0"/>
              <a:t>: "OMA-TS-LightweightM2M_Core-V1_1-</a:t>
            </a:r>
            <a:r>
              <a:rPr lang="en-US" sz="1400" strike="sngStrike" dirty="0">
                <a:solidFill>
                  <a:srgbClr val="FF0000"/>
                </a:solidFill>
              </a:rPr>
              <a:t>20180710-A </a:t>
            </a:r>
            <a:r>
              <a:rPr lang="en-US" sz="1400" dirty="0">
                <a:solidFill>
                  <a:srgbClr val="FF0000"/>
                </a:solidFill>
              </a:rPr>
              <a:t>–YYYYMMDD-D</a:t>
            </a:r>
            <a:r>
              <a:rPr lang="en-US" sz="1400" dirty="0"/>
              <a:t>”</a:t>
            </a:r>
          </a:p>
          <a:p>
            <a:pPr lvl="2"/>
            <a:r>
              <a:rPr lang="en-US" sz="1800" dirty="0">
                <a:solidFill>
                  <a:schemeClr val="accent1">
                    <a:lumMod val="50000"/>
                  </a:schemeClr>
                </a:solidFill>
              </a:rPr>
              <a:t>This change will make very easy to identify that the baseline has received a PR since last board approval</a:t>
            </a:r>
          </a:p>
          <a:p>
            <a:pPr lvl="1"/>
            <a:endParaRPr lang="en-US" sz="2000" dirty="0"/>
          </a:p>
          <a:p>
            <a:pPr marL="1019175" lvl="3" indent="-342900"/>
            <a:endParaRPr lang="en-US" sz="1600" dirty="0"/>
          </a:p>
        </p:txBody>
      </p:sp>
    </p:spTree>
    <p:extLst>
      <p:ext uri="{BB962C8B-B14F-4D97-AF65-F5344CB8AC3E}">
        <p14:creationId xmlns:p14="http://schemas.microsoft.com/office/powerpoint/2010/main" val="21614058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435350"/>
            <a:ext cx="8748712" cy="703262"/>
          </a:xfrm>
        </p:spPr>
        <p:txBody>
          <a:bodyPr/>
          <a:lstStyle/>
          <a:p>
            <a:r>
              <a:rPr lang="en-US" dirty="0"/>
              <a:t>Comments?</a:t>
            </a:r>
          </a:p>
        </p:txBody>
      </p:sp>
    </p:spTree>
    <p:extLst>
      <p:ext uri="{BB962C8B-B14F-4D97-AF65-F5344CB8AC3E}">
        <p14:creationId xmlns:p14="http://schemas.microsoft.com/office/powerpoint/2010/main" val="1023809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9F920-7FE8-457D-AD52-98193CD0EDD1}"/>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4ED4B756-16C7-4136-A911-2AA0A2B10B2A}"/>
              </a:ext>
            </a:extLst>
          </p:cNvPr>
          <p:cNvSpPr>
            <a:spLocks noGrp="1"/>
          </p:cNvSpPr>
          <p:nvPr>
            <p:ph idx="1"/>
          </p:nvPr>
        </p:nvSpPr>
        <p:spPr/>
        <p:txBody>
          <a:bodyPr/>
          <a:lstStyle/>
          <a:p>
            <a:pPr marL="0" indent="0">
              <a:buNone/>
            </a:pPr>
            <a:r>
              <a:rPr lang="en-US" dirty="0"/>
              <a:t>This presentation aims to clarify the best way to develop specifications in GitHub and why.</a:t>
            </a:r>
          </a:p>
          <a:p>
            <a:pPr marL="0" indent="0">
              <a:buNone/>
            </a:pPr>
            <a:r>
              <a:rPr lang="en-US" dirty="0"/>
              <a:t>The proposal is based in the best practice used by the industry and by the limitations imposed by our process and of tools</a:t>
            </a:r>
          </a:p>
        </p:txBody>
      </p:sp>
    </p:spTree>
    <p:extLst>
      <p:ext uri="{BB962C8B-B14F-4D97-AF65-F5344CB8AC3E}">
        <p14:creationId xmlns:p14="http://schemas.microsoft.com/office/powerpoint/2010/main" val="1380259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GitHub, Markdown Challenges</a:t>
            </a:r>
          </a:p>
        </p:txBody>
      </p:sp>
      <p:sp>
        <p:nvSpPr>
          <p:cNvPr id="3" name="Content Placeholder 2"/>
          <p:cNvSpPr>
            <a:spLocks noGrp="1"/>
          </p:cNvSpPr>
          <p:nvPr>
            <p:ph idx="1"/>
          </p:nvPr>
        </p:nvSpPr>
        <p:spPr>
          <a:xfrm>
            <a:off x="184944" y="996950"/>
            <a:ext cx="8991600" cy="5562600"/>
          </a:xfrm>
        </p:spPr>
        <p:txBody>
          <a:bodyPr/>
          <a:lstStyle/>
          <a:p>
            <a:r>
              <a:rPr lang="en-US" sz="1800" dirty="0"/>
              <a:t>Markdown</a:t>
            </a:r>
            <a:r>
              <a:rPr lang="en-US" sz="2400" dirty="0"/>
              <a:t> </a:t>
            </a:r>
            <a:r>
              <a:rPr lang="en-US" sz="1800" dirty="0"/>
              <a:t>limitations</a:t>
            </a:r>
            <a:endParaRPr lang="en-US" sz="1600" dirty="0"/>
          </a:p>
          <a:p>
            <a:pPr lvl="1"/>
            <a:r>
              <a:rPr lang="en-US" sz="1600" dirty="0"/>
              <a:t>OMA cannot published markdown documents, only PDF documents</a:t>
            </a:r>
          </a:p>
          <a:p>
            <a:pPr lvl="1"/>
            <a:r>
              <a:rPr lang="en-US" sz="1600" dirty="0"/>
              <a:t>OMA specifications require to combine markdown and HTML constructors to meet Publication guidelines</a:t>
            </a:r>
          </a:p>
          <a:p>
            <a:r>
              <a:rPr lang="en-US" sz="1800" dirty="0"/>
              <a:t>GitHub as a version control</a:t>
            </a:r>
          </a:p>
          <a:p>
            <a:pPr lvl="1"/>
            <a:r>
              <a:rPr lang="en-US" sz="1600" dirty="0"/>
              <a:t>It requires to use multiple branches to progress work with documents in different stages. Otherwise, we will encounter all type of problems during the development and publication of the specifications.</a:t>
            </a:r>
          </a:p>
          <a:p>
            <a:pPr lvl="2"/>
            <a:r>
              <a:rPr lang="en-US" sz="1400" b="1" dirty="0"/>
              <a:t>Feature</a:t>
            </a:r>
            <a:r>
              <a:rPr lang="en-US" sz="1400" dirty="0"/>
              <a:t> branch is used to develop a particular topic or document</a:t>
            </a:r>
          </a:p>
          <a:p>
            <a:pPr lvl="2"/>
            <a:r>
              <a:rPr lang="en-US" sz="1400" b="1" dirty="0"/>
              <a:t>Development</a:t>
            </a:r>
            <a:r>
              <a:rPr lang="en-US" sz="1400" dirty="0"/>
              <a:t> branch is used as a compilation of final work getting ready for Board final approval</a:t>
            </a:r>
          </a:p>
          <a:p>
            <a:pPr lvl="2"/>
            <a:r>
              <a:rPr lang="en-US" sz="1400" b="1" dirty="0"/>
              <a:t>Bug-fix</a:t>
            </a:r>
            <a:r>
              <a:rPr lang="en-US" sz="1400" dirty="0"/>
              <a:t> branch is used to collect bug fixes (CRs type 2 (bug-fix) &amp; 3 (editorial)) prior to be sent for re-approval</a:t>
            </a:r>
          </a:p>
          <a:p>
            <a:pPr lvl="2"/>
            <a:r>
              <a:rPr lang="en-US" sz="1400" b="1" dirty="0"/>
              <a:t>Master</a:t>
            </a:r>
            <a:r>
              <a:rPr lang="en-US" sz="1400" dirty="0"/>
              <a:t> branch only contains documents that have been ratified by the OMA Board</a:t>
            </a:r>
          </a:p>
          <a:p>
            <a:pPr marL="450850" lvl="2" indent="0">
              <a:buNone/>
            </a:pPr>
            <a:r>
              <a:rPr lang="en-US" sz="1400" dirty="0">
                <a:solidFill>
                  <a:srgbClr val="FF0000"/>
                </a:solidFill>
              </a:rPr>
              <a:t>Warning: depending of the individual enablers we may need multiple of these branches in each repository</a:t>
            </a:r>
          </a:p>
          <a:p>
            <a:endParaRPr lang="en-US" sz="1800" dirty="0"/>
          </a:p>
          <a:p>
            <a:r>
              <a:rPr lang="en-US" sz="1800" dirty="0"/>
              <a:t>MD2HTML tool</a:t>
            </a:r>
          </a:p>
          <a:p>
            <a:pPr lvl="1"/>
            <a:r>
              <a:rPr lang="en-US" sz="1600" dirty="0"/>
              <a:t>Tool that converts the markdown content of a repository into HTML and PDF documents and provide deltas</a:t>
            </a:r>
          </a:p>
          <a:p>
            <a:pPr lvl="2"/>
            <a:r>
              <a:rPr lang="en-US" sz="1400" dirty="0"/>
              <a:t>The tool requires specific markdown and HTML constructors otherwise the converted documents will not meet OMA Publication Gating Criteria</a:t>
            </a:r>
          </a:p>
          <a:p>
            <a:pPr lvl="2"/>
            <a:r>
              <a:rPr lang="en-US" sz="1400" dirty="0"/>
              <a:t>Also, the tool currently imposes some limits, e.g. it is only able to work with one level of folders.</a:t>
            </a:r>
          </a:p>
          <a:p>
            <a:pPr lvl="3"/>
            <a:r>
              <a:rPr lang="en-US" sz="1200" dirty="0">
                <a:solidFill>
                  <a:srgbClr val="FF0000"/>
                </a:solidFill>
              </a:rPr>
              <a:t>Warning: The tool is not ready to work with documents in nested folders (folder inside of a folder).  If we want to allow this, the tool require new functionality. Further enhancements to the tool are discouraged as software code starts getting complicated.</a:t>
            </a:r>
          </a:p>
          <a:p>
            <a:pPr marL="676275" lvl="3" indent="0">
              <a:buNone/>
            </a:pPr>
            <a:endParaRPr lang="en-US" sz="1600" dirty="0"/>
          </a:p>
        </p:txBody>
      </p:sp>
    </p:spTree>
    <p:extLst>
      <p:ext uri="{BB962C8B-B14F-4D97-AF65-F5344CB8AC3E}">
        <p14:creationId xmlns:p14="http://schemas.microsoft.com/office/powerpoint/2010/main" val="3630737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LwM2M Protocol</a:t>
            </a:r>
          </a:p>
        </p:txBody>
      </p:sp>
      <p:sp>
        <p:nvSpPr>
          <p:cNvPr id="3" name="Content Placeholder 2"/>
          <p:cNvSpPr>
            <a:spLocks noGrp="1"/>
          </p:cNvSpPr>
          <p:nvPr>
            <p:ph idx="1"/>
          </p:nvPr>
        </p:nvSpPr>
        <p:spPr>
          <a:xfrm>
            <a:off x="185737" y="996950"/>
            <a:ext cx="8991600" cy="5383212"/>
          </a:xfrm>
        </p:spPr>
        <p:txBody>
          <a:bodyPr/>
          <a:lstStyle/>
          <a:p>
            <a:pPr marL="0" indent="0">
              <a:buNone/>
            </a:pPr>
            <a:r>
              <a:rPr lang="en-US" sz="2000" dirty="0"/>
              <a:t>Staff Suggestion</a:t>
            </a:r>
            <a:endParaRPr lang="en-US" sz="1800" dirty="0"/>
          </a:p>
          <a:p>
            <a:pPr lvl="1"/>
            <a:r>
              <a:rPr lang="en-US" sz="1800" dirty="0"/>
              <a:t>To continue its development in the </a:t>
            </a:r>
            <a:r>
              <a:rPr lang="en-US" sz="1800" b="1" dirty="0">
                <a:hlinkClick r:id="rId2"/>
              </a:rPr>
              <a:t>LwM2M</a:t>
            </a:r>
            <a:r>
              <a:rPr lang="en-US" sz="1800" dirty="0"/>
              <a:t> repository</a:t>
            </a:r>
          </a:p>
          <a:p>
            <a:pPr lvl="1"/>
            <a:r>
              <a:rPr lang="en-US" sz="1800" dirty="0"/>
              <a:t>This repository only contains:</a:t>
            </a:r>
          </a:p>
          <a:p>
            <a:pPr lvl="2"/>
            <a:r>
              <a:rPr lang="en-US" sz="1600" dirty="0"/>
              <a:t>Technical specifications,</a:t>
            </a:r>
          </a:p>
          <a:p>
            <a:pPr lvl="2"/>
            <a:r>
              <a:rPr lang="en-US" sz="1600" dirty="0"/>
              <a:t>the LwM2M schema, </a:t>
            </a:r>
          </a:p>
          <a:p>
            <a:pPr lvl="2"/>
            <a:r>
              <a:rPr lang="en-US" sz="1600" dirty="0"/>
              <a:t>but it doesn’t have any core-objects, (supporting files)</a:t>
            </a:r>
          </a:p>
          <a:p>
            <a:pPr lvl="1"/>
            <a:r>
              <a:rPr lang="en-US" sz="1800" dirty="0"/>
              <a:t>File name doesn’t change for different versions, date or status</a:t>
            </a:r>
          </a:p>
          <a:p>
            <a:pPr lvl="2"/>
            <a:r>
              <a:rPr lang="en-US" sz="1600" dirty="0"/>
              <a:t>In this way there is no need to create a new file document for each version, date or status</a:t>
            </a:r>
          </a:p>
          <a:p>
            <a:pPr lvl="2"/>
            <a:r>
              <a:rPr lang="en-US" sz="1600" dirty="0"/>
              <a:t>Keep LwM2M objects in a separated repository</a:t>
            </a:r>
          </a:p>
          <a:p>
            <a:pPr lvl="2"/>
            <a:r>
              <a:rPr lang="en-US" sz="1600" dirty="0">
                <a:solidFill>
                  <a:srgbClr val="FF0000"/>
                </a:solidFill>
              </a:rPr>
              <a:t>Warning: the constructor to embed Objects in the LwM2M TS needs to be used with care</a:t>
            </a:r>
            <a:r>
              <a:rPr lang="en-US" sz="1600" dirty="0"/>
              <a:t>:</a:t>
            </a:r>
          </a:p>
          <a:p>
            <a:pPr lvl="3"/>
            <a:r>
              <a:rPr lang="en-US" sz="1400" dirty="0">
                <a:solidFill>
                  <a:srgbClr val="FF0000"/>
                </a:solidFill>
              </a:rPr>
              <a:t>The constructor requires to indicate Object branch, Object version and which Object revision (3</a:t>
            </a:r>
            <a:r>
              <a:rPr lang="en-US" sz="1400" baseline="30000" dirty="0">
                <a:solidFill>
                  <a:srgbClr val="FF0000"/>
                </a:solidFill>
              </a:rPr>
              <a:t>rd</a:t>
            </a:r>
            <a:r>
              <a:rPr lang="en-US" sz="1400" dirty="0">
                <a:solidFill>
                  <a:srgbClr val="FF0000"/>
                </a:solidFill>
              </a:rPr>
              <a:t> digit, Z indicator). </a:t>
            </a:r>
          </a:p>
          <a:p>
            <a:pPr lvl="3"/>
            <a:r>
              <a:rPr lang="en-US" sz="1400" dirty="0">
                <a:solidFill>
                  <a:srgbClr val="FF0000"/>
                </a:solidFill>
              </a:rPr>
              <a:t>Also, the constructor can by default extract the latest version and revision of an Object, </a:t>
            </a:r>
            <a:r>
              <a:rPr lang="en-US" sz="1400" b="1" dirty="0">
                <a:solidFill>
                  <a:srgbClr val="FF0000"/>
                </a:solidFill>
              </a:rPr>
              <a:t>be aware of it!</a:t>
            </a:r>
          </a:p>
          <a:p>
            <a:pPr lvl="1"/>
            <a:r>
              <a:rPr lang="en-US" sz="1800" dirty="0"/>
              <a:t>Use multiple branches: “</a:t>
            </a:r>
            <a:r>
              <a:rPr lang="en-US" sz="1800" b="1" dirty="0"/>
              <a:t>feature</a:t>
            </a:r>
            <a:r>
              <a:rPr lang="en-US" sz="1800" dirty="0"/>
              <a:t>”, “</a:t>
            </a:r>
            <a:r>
              <a:rPr lang="en-US" sz="1800" b="1" dirty="0"/>
              <a:t>bug-fixes</a:t>
            </a:r>
            <a:r>
              <a:rPr lang="en-US" sz="1800" dirty="0"/>
              <a:t>”, “</a:t>
            </a:r>
            <a:r>
              <a:rPr lang="en-US" sz="1800" b="1" dirty="0"/>
              <a:t>development</a:t>
            </a:r>
            <a:r>
              <a:rPr lang="en-US" sz="1800" dirty="0"/>
              <a:t>”, “</a:t>
            </a:r>
            <a:r>
              <a:rPr lang="en-US" sz="1800" b="1" dirty="0"/>
              <a:t>master</a:t>
            </a:r>
            <a:r>
              <a:rPr lang="en-US" sz="1800" dirty="0"/>
              <a:t>” as needed</a:t>
            </a:r>
          </a:p>
          <a:p>
            <a:pPr lvl="2"/>
            <a:r>
              <a:rPr lang="en-US" sz="1600" dirty="0">
                <a:solidFill>
                  <a:srgbClr val="FF0000"/>
                </a:solidFill>
              </a:rPr>
              <a:t>Warning: It is anticipated that we may have some challenges with the development and publication of different document versions in the same repository. Members are encouraged to follow the proposed </a:t>
            </a:r>
            <a:r>
              <a:rPr lang="en-US" sz="1600" b="1" dirty="0">
                <a:solidFill>
                  <a:schemeClr val="accent1">
                    <a:lumMod val="50000"/>
                  </a:schemeClr>
                </a:solidFill>
                <a:hlinkClick r:id="rId3">
                  <a:extLst>
                    <a:ext uri="{A12FA001-AC4F-418D-AE19-62706E023703}">
                      <ahyp:hlinkClr xmlns:ahyp="http://schemas.microsoft.com/office/drawing/2018/hyperlinkcolor" val="tx"/>
                    </a:ext>
                  </a:extLst>
                </a:hlinkClick>
              </a:rPr>
              <a:t>GitFlow</a:t>
            </a:r>
            <a:r>
              <a:rPr lang="en-US" sz="1600" dirty="0">
                <a:solidFill>
                  <a:srgbClr val="FF0000"/>
                </a:solidFill>
              </a:rPr>
              <a:t> closely, in this way we will be prepared to deal with these challenges</a:t>
            </a:r>
          </a:p>
        </p:txBody>
      </p:sp>
    </p:spTree>
    <p:extLst>
      <p:ext uri="{BB962C8B-B14F-4D97-AF65-F5344CB8AC3E}">
        <p14:creationId xmlns:p14="http://schemas.microsoft.com/office/powerpoint/2010/main" val="666984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LwM2M Objects (core)</a:t>
            </a:r>
            <a:endParaRPr lang="en-US" sz="2000" b="0" dirty="0"/>
          </a:p>
        </p:txBody>
      </p:sp>
      <p:sp>
        <p:nvSpPr>
          <p:cNvPr id="3" name="Content Placeholder 2"/>
          <p:cNvSpPr>
            <a:spLocks noGrp="1"/>
          </p:cNvSpPr>
          <p:nvPr>
            <p:ph idx="1"/>
          </p:nvPr>
        </p:nvSpPr>
        <p:spPr>
          <a:xfrm>
            <a:off x="185737" y="996950"/>
            <a:ext cx="8991600" cy="5383212"/>
          </a:xfrm>
        </p:spPr>
        <p:txBody>
          <a:bodyPr/>
          <a:lstStyle/>
          <a:p>
            <a:pPr marL="0" indent="0">
              <a:buNone/>
            </a:pPr>
            <a:r>
              <a:rPr lang="en-US" sz="2400" dirty="0"/>
              <a:t>Staff suggestion</a:t>
            </a:r>
            <a:endParaRPr lang="en-US" sz="2000" dirty="0"/>
          </a:p>
          <a:p>
            <a:pPr marL="230188" lvl="1" indent="0">
              <a:buNone/>
            </a:pPr>
            <a:r>
              <a:rPr lang="en-US" sz="2000" dirty="0"/>
              <a:t>Continue the development of these Objects in the ”</a:t>
            </a:r>
            <a:r>
              <a:rPr lang="en-US" sz="2000" b="1" dirty="0">
                <a:hlinkClick r:id="rId2"/>
              </a:rPr>
              <a:t>LwM2M-Objects</a:t>
            </a:r>
            <a:r>
              <a:rPr lang="en-US" sz="2000" dirty="0"/>
              <a:t>” repository</a:t>
            </a:r>
          </a:p>
          <a:p>
            <a:pPr lvl="1"/>
            <a:r>
              <a:rPr lang="en-US" sz="2000" dirty="0"/>
              <a:t>Repository Content</a:t>
            </a:r>
          </a:p>
          <a:p>
            <a:pPr lvl="2"/>
            <a:r>
              <a:rPr lang="en-US" sz="1800" dirty="0"/>
              <a:t>Each Object Enabler has a folder that stores the Object-Enabler supporting files</a:t>
            </a:r>
          </a:p>
          <a:p>
            <a:pPr lvl="3"/>
            <a:r>
              <a:rPr lang="en-US" sz="1600" dirty="0"/>
              <a:t>Each folder contains only Supporting files (XML), no TS’s</a:t>
            </a:r>
          </a:p>
          <a:p>
            <a:pPr lvl="3"/>
            <a:r>
              <a:rPr lang="en-US" sz="1600" dirty="0"/>
              <a:t>The Object Version and revision (3</a:t>
            </a:r>
            <a:r>
              <a:rPr lang="en-US" sz="1600" baseline="30000" dirty="0"/>
              <a:t>rd</a:t>
            </a:r>
            <a:r>
              <a:rPr lang="en-US" sz="1600" dirty="0"/>
              <a:t> digit indicator Z) is added to the file name (</a:t>
            </a:r>
            <a:r>
              <a:rPr lang="en-US" sz="1600" dirty="0">
                <a:solidFill>
                  <a:srgbClr val="FF0000"/>
                </a:solidFill>
              </a:rPr>
              <a:t>different than in the case of the TS</a:t>
            </a:r>
            <a:r>
              <a:rPr lang="en-US" sz="1600" dirty="0"/>
              <a:t>). This facilitates to embed supporting files in a TS</a:t>
            </a:r>
          </a:p>
          <a:p>
            <a:pPr lvl="3"/>
            <a:r>
              <a:rPr lang="en-US" sz="1600" dirty="0"/>
              <a:t>Each Enabler Object contains only one Object which may contain multiple documents: one for each version and revision of the same Objects</a:t>
            </a:r>
            <a:endParaRPr lang="en-US" sz="2200" dirty="0"/>
          </a:p>
          <a:p>
            <a:pPr lvl="3"/>
            <a:r>
              <a:rPr lang="en-US" sz="1600" dirty="0"/>
              <a:t>Example </a:t>
            </a:r>
            <a:r>
              <a:rPr lang="en-GB" sz="1400" dirty="0"/>
              <a:t>ObjLwM2M ACL </a:t>
            </a:r>
          </a:p>
          <a:p>
            <a:pPr lvl="5"/>
            <a:r>
              <a:rPr lang="en-US" sz="1400" dirty="0">
                <a:hlinkClick r:id="rId3" tooltip="OMA-SUP-XML_LWM2M_Access_Control-V1_0.xml"/>
              </a:rPr>
              <a:t>OMA-SUP-XML_LWM2M_Access_Control-V1_0.xml</a:t>
            </a:r>
            <a:endParaRPr lang="en-US" sz="1400" dirty="0"/>
          </a:p>
          <a:p>
            <a:pPr lvl="5"/>
            <a:r>
              <a:rPr lang="en-US" sz="1400" dirty="0">
                <a:hlinkClick r:id="rId4" tooltip="OMA-SUP-XML_LWM2M_Access_Control-V1_0_1.xml"/>
              </a:rPr>
              <a:t>OMA-SUP-XML_LWM2M_Access_Control-V1_0_1.xml</a:t>
            </a:r>
            <a:endParaRPr lang="en-US" sz="1400" dirty="0"/>
          </a:p>
          <a:p>
            <a:pPr lvl="5"/>
            <a:r>
              <a:rPr lang="en-US" sz="1400" dirty="0">
                <a:hlinkClick r:id="rId5" tooltip="OMA-SUP-XML_LWM2M_Access_Control-V1_0_2.xml"/>
              </a:rPr>
              <a:t>OMA-SUP-XML_LWM2M_Access_Control-V1_0_2.xml</a:t>
            </a:r>
            <a:endParaRPr lang="en-US" sz="1400" dirty="0"/>
          </a:p>
          <a:p>
            <a:pPr lvl="2"/>
            <a:r>
              <a:rPr lang="en-US" sz="1800" dirty="0"/>
              <a:t>Use “</a:t>
            </a:r>
            <a:r>
              <a:rPr lang="en-US" sz="1800" b="1" dirty="0"/>
              <a:t>feature</a:t>
            </a:r>
            <a:r>
              <a:rPr lang="en-US" sz="1800" dirty="0"/>
              <a:t>”, “</a:t>
            </a:r>
            <a:r>
              <a:rPr lang="en-US" sz="1800" b="1" dirty="0"/>
              <a:t>bug-fix</a:t>
            </a:r>
            <a:r>
              <a:rPr lang="en-US" sz="1800" dirty="0"/>
              <a:t>”, “</a:t>
            </a:r>
            <a:r>
              <a:rPr lang="en-US" sz="1800" b="1" dirty="0"/>
              <a:t>development</a:t>
            </a:r>
            <a:r>
              <a:rPr lang="en-US" sz="1800" dirty="0"/>
              <a:t>”, and “</a:t>
            </a:r>
            <a:r>
              <a:rPr lang="en-US" sz="1800" b="1" dirty="0"/>
              <a:t>master</a:t>
            </a:r>
            <a:r>
              <a:rPr lang="en-US" sz="1800" dirty="0"/>
              <a:t>” branches as needed</a:t>
            </a:r>
          </a:p>
          <a:p>
            <a:pPr lvl="1"/>
            <a:r>
              <a:rPr lang="en-US" sz="2000" dirty="0"/>
              <a:t>Are TS’s needed?, then:</a:t>
            </a:r>
          </a:p>
          <a:p>
            <a:pPr lvl="2"/>
            <a:r>
              <a:rPr lang="en-US" sz="1800" dirty="0"/>
              <a:t>Create folders for each TS at the root level, do not insert the TS folder inside of an Object-Enabler folder</a:t>
            </a:r>
          </a:p>
          <a:p>
            <a:pPr lvl="3"/>
            <a:r>
              <a:rPr lang="en-US" sz="1600" dirty="0"/>
              <a:t>Otherwise, we will have to do changes to the MD2HTML tool</a:t>
            </a:r>
          </a:p>
        </p:txBody>
      </p:sp>
    </p:spTree>
    <p:extLst>
      <p:ext uri="{BB962C8B-B14F-4D97-AF65-F5344CB8AC3E}">
        <p14:creationId xmlns:p14="http://schemas.microsoft.com/office/powerpoint/2010/main" val="1526395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Non-Core Objects</a:t>
            </a:r>
          </a:p>
        </p:txBody>
      </p:sp>
      <p:sp>
        <p:nvSpPr>
          <p:cNvPr id="3" name="Content Placeholder 2"/>
          <p:cNvSpPr>
            <a:spLocks noGrp="1"/>
          </p:cNvSpPr>
          <p:nvPr>
            <p:ph idx="1"/>
          </p:nvPr>
        </p:nvSpPr>
        <p:spPr>
          <a:xfrm>
            <a:off x="185737" y="1301750"/>
            <a:ext cx="8991600" cy="4800600"/>
          </a:xfrm>
        </p:spPr>
        <p:txBody>
          <a:bodyPr/>
          <a:lstStyle/>
          <a:p>
            <a:pPr marL="0" indent="-7938">
              <a:buNone/>
            </a:pPr>
            <a:r>
              <a:rPr lang="en-US" sz="2400" dirty="0"/>
              <a:t>Staff Suggestion</a:t>
            </a:r>
          </a:p>
          <a:p>
            <a:pPr marL="222250" lvl="1" indent="0">
              <a:buNone/>
            </a:pPr>
            <a:r>
              <a:rPr lang="en-US" sz="2000" dirty="0"/>
              <a:t>Create one repository for each non-Core-LwM2M-Object</a:t>
            </a:r>
          </a:p>
          <a:p>
            <a:pPr lvl="2"/>
            <a:r>
              <a:rPr lang="en-US" sz="1800" dirty="0"/>
              <a:t>This implies to create 8 new private repositories</a:t>
            </a:r>
          </a:p>
          <a:p>
            <a:pPr lvl="2"/>
            <a:r>
              <a:rPr lang="en-US" sz="1800" dirty="0"/>
              <a:t>Repository &amp; file names:</a:t>
            </a:r>
          </a:p>
          <a:p>
            <a:pPr lvl="3"/>
            <a:r>
              <a:rPr lang="en-US" sz="1600" dirty="0"/>
              <a:t>Repository name won’t contain Enabler version, e.g. “LwM2M-ConnMgmt”</a:t>
            </a:r>
          </a:p>
          <a:p>
            <a:pPr lvl="3"/>
            <a:r>
              <a:rPr lang="en-US" sz="1600" dirty="0"/>
              <a:t>TS’s &amp; Supporting file name: (example)</a:t>
            </a:r>
          </a:p>
          <a:p>
            <a:pPr lvl="4"/>
            <a:r>
              <a:rPr lang="en-US" sz="1400" dirty="0"/>
              <a:t> OMA-TS-LWM2M_ConnMgmt</a:t>
            </a:r>
            <a:r>
              <a:rPr lang="en-US" sz="1400" strike="sngStrike" dirty="0">
                <a:solidFill>
                  <a:srgbClr val="FF0000"/>
                </a:solidFill>
              </a:rPr>
              <a:t>-V1_0-20170314-A </a:t>
            </a:r>
            <a:r>
              <a:rPr lang="en-US" sz="1400" dirty="0">
                <a:solidFill>
                  <a:schemeClr val="accent1">
                    <a:lumMod val="75000"/>
                  </a:schemeClr>
                </a:solidFill>
              </a:rPr>
              <a:t>(as in LwM2M repository, no version, no date, no status)</a:t>
            </a:r>
          </a:p>
          <a:p>
            <a:pPr lvl="4"/>
            <a:r>
              <a:rPr lang="en-US" sz="1400" dirty="0"/>
              <a:t>OMA-SUP-XML_LWM2M_Cellular_connectivity-V1_0</a:t>
            </a:r>
            <a:r>
              <a:rPr lang="en-US" sz="1400" strike="sngStrike" dirty="0">
                <a:solidFill>
                  <a:srgbClr val="FF0000"/>
                </a:solidFill>
              </a:rPr>
              <a:t>-20170314-A </a:t>
            </a:r>
          </a:p>
          <a:p>
            <a:pPr lvl="4"/>
            <a:r>
              <a:rPr lang="en-US" sz="1400" dirty="0"/>
              <a:t>OMA-SUP-XML_LWM2M_Cellular_connectivity-V1_1</a:t>
            </a:r>
            <a:r>
              <a:rPr lang="en-US" sz="1400" strike="sngStrike" dirty="0">
                <a:solidFill>
                  <a:srgbClr val="FF0000"/>
                </a:solidFill>
              </a:rPr>
              <a:t>-YYYYMMDD-S </a:t>
            </a:r>
            <a:r>
              <a:rPr lang="en-US" sz="1400" dirty="0">
                <a:solidFill>
                  <a:schemeClr val="accent1">
                    <a:lumMod val="75000"/>
                  </a:schemeClr>
                </a:solidFill>
              </a:rPr>
              <a:t>(as in LwM2M-Objects, no date, no status)</a:t>
            </a:r>
          </a:p>
          <a:p>
            <a:pPr marL="684213" lvl="3" indent="0">
              <a:buNone/>
            </a:pPr>
            <a:endParaRPr lang="en-US" sz="1600" dirty="0"/>
          </a:p>
          <a:p>
            <a:pPr marL="0" indent="-7938">
              <a:buNone/>
            </a:pPr>
            <a:endParaRPr lang="en-US" sz="2400" dirty="0"/>
          </a:p>
        </p:txBody>
      </p:sp>
    </p:spTree>
    <p:extLst>
      <p:ext uri="{BB962C8B-B14F-4D97-AF65-F5344CB8AC3E}">
        <p14:creationId xmlns:p14="http://schemas.microsoft.com/office/powerpoint/2010/main" val="1331692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Non-Core Objects </a:t>
            </a:r>
            <a:r>
              <a:rPr lang="en-US" sz="2000" b="0" dirty="0"/>
              <a:t>(II)</a:t>
            </a:r>
            <a:endParaRPr lang="en-US" b="0" dirty="0"/>
          </a:p>
        </p:txBody>
      </p:sp>
      <p:sp>
        <p:nvSpPr>
          <p:cNvPr id="3" name="Content Placeholder 2"/>
          <p:cNvSpPr>
            <a:spLocks noGrp="1"/>
          </p:cNvSpPr>
          <p:nvPr>
            <p:ph idx="1"/>
          </p:nvPr>
        </p:nvSpPr>
        <p:spPr>
          <a:xfrm>
            <a:off x="184944" y="996950"/>
            <a:ext cx="8991600" cy="5383212"/>
          </a:xfrm>
        </p:spPr>
        <p:txBody>
          <a:bodyPr/>
          <a:lstStyle/>
          <a:p>
            <a:pPr marL="0" indent="-7938">
              <a:buNone/>
            </a:pPr>
            <a:r>
              <a:rPr lang="en-US" sz="2400" dirty="0"/>
              <a:t>Staff Suggestion</a:t>
            </a:r>
            <a:endParaRPr lang="en-US" sz="1600" dirty="0"/>
          </a:p>
          <a:p>
            <a:pPr lvl="1"/>
            <a:r>
              <a:rPr lang="en-US" sz="2000" dirty="0"/>
              <a:t>Challenges of developing these Objects enablers in the same repository:</a:t>
            </a:r>
          </a:p>
          <a:p>
            <a:pPr lvl="2"/>
            <a:r>
              <a:rPr lang="en-US" sz="1800" dirty="0"/>
              <a:t>These Objects represent different unrelated enablers that are developed a different speed and have different approval cycles</a:t>
            </a:r>
          </a:p>
          <a:p>
            <a:pPr lvl="2"/>
            <a:r>
              <a:rPr lang="en-US" sz="1800" dirty="0"/>
              <a:t>Each Object Enabler contains:</a:t>
            </a:r>
          </a:p>
          <a:p>
            <a:pPr lvl="3"/>
            <a:r>
              <a:rPr lang="en-US" sz="1600" dirty="0"/>
              <a:t>one or more technical specifications that have to be developed under its own folder at the root level, and</a:t>
            </a:r>
          </a:p>
          <a:p>
            <a:pPr lvl="3"/>
            <a:r>
              <a:rPr lang="en-US" sz="1600" dirty="0"/>
              <a:t>different versions and revisions of the supporting files in a separately folder (due to MD2HTML limitations)</a:t>
            </a:r>
            <a:endParaRPr lang="en-US" sz="1400" dirty="0"/>
          </a:p>
          <a:p>
            <a:pPr lvl="2"/>
            <a:r>
              <a:rPr lang="en-US" sz="1800" dirty="0"/>
              <a:t>If all the Objects are developed in the same repository, the number of branches will increase dramatically, making it very challenging to create PRs and maintaining the repository</a:t>
            </a:r>
          </a:p>
          <a:p>
            <a:pPr lvl="1"/>
            <a:r>
              <a:rPr lang="en-US" sz="2000" dirty="0"/>
              <a:t>Benefits of developing non-Core Objects in different repositories</a:t>
            </a:r>
          </a:p>
          <a:p>
            <a:pPr lvl="2"/>
            <a:r>
              <a:rPr lang="en-US" sz="1800" dirty="0"/>
              <a:t>Easy to allocate or relocate enablers between DMSE and IPSO or other groups</a:t>
            </a:r>
          </a:p>
          <a:p>
            <a:pPr lvl="2"/>
            <a:r>
              <a:rPr lang="en-US" sz="1800" dirty="0"/>
              <a:t>Easy to develop, maintain and approve each individual Object without having documents split among different repositories</a:t>
            </a:r>
          </a:p>
          <a:p>
            <a:pPr lvl="2"/>
            <a:r>
              <a:rPr lang="en-US" sz="1800" dirty="0"/>
              <a:t>The staff can enhanced the readme file on all the repositories: LwM2M protocol, core and non-core Objects with links to easily navigate from Object to Object</a:t>
            </a:r>
          </a:p>
          <a:p>
            <a:pPr marL="0" indent="-7938">
              <a:buNone/>
            </a:pPr>
            <a:endParaRPr lang="en-US" sz="2400" dirty="0"/>
          </a:p>
        </p:txBody>
      </p:sp>
    </p:spTree>
    <p:extLst>
      <p:ext uri="{BB962C8B-B14F-4D97-AF65-F5344CB8AC3E}">
        <p14:creationId xmlns:p14="http://schemas.microsoft.com/office/powerpoint/2010/main" val="3223304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10CF3-53DC-4AB7-98AF-7AFF03611EC2}"/>
              </a:ext>
            </a:extLst>
          </p:cNvPr>
          <p:cNvSpPr>
            <a:spLocks noGrp="1"/>
          </p:cNvSpPr>
          <p:nvPr>
            <p:ph type="title"/>
          </p:nvPr>
        </p:nvSpPr>
        <p:spPr/>
        <p:txBody>
          <a:bodyPr/>
          <a:lstStyle/>
          <a:p>
            <a:r>
              <a:rPr lang="en-US" dirty="0"/>
              <a:t>Core Objects</a:t>
            </a:r>
          </a:p>
        </p:txBody>
      </p:sp>
      <p:sp>
        <p:nvSpPr>
          <p:cNvPr id="3" name="Content Placeholder 2">
            <a:extLst>
              <a:ext uri="{FF2B5EF4-FFF2-40B4-BE49-F238E27FC236}">
                <a16:creationId xmlns:a16="http://schemas.microsoft.com/office/drawing/2014/main" id="{9AAADCED-361E-4AC6-A743-4772E28E08CE}"/>
              </a:ext>
            </a:extLst>
          </p:cNvPr>
          <p:cNvSpPr>
            <a:spLocks noGrp="1"/>
          </p:cNvSpPr>
          <p:nvPr>
            <p:ph idx="1"/>
          </p:nvPr>
        </p:nvSpPr>
        <p:spPr>
          <a:xfrm>
            <a:off x="291306" y="1073150"/>
            <a:ext cx="8778875" cy="5383212"/>
          </a:xfrm>
        </p:spPr>
        <p:txBody>
          <a:bodyPr/>
          <a:lstStyle/>
          <a:p>
            <a:pPr marL="0" indent="-4763">
              <a:buNone/>
            </a:pPr>
            <a:r>
              <a:rPr lang="en-GB" sz="2400" dirty="0"/>
              <a:t>Objects currently considered as CORE:</a:t>
            </a:r>
          </a:p>
          <a:p>
            <a:pPr lvl="1"/>
            <a:r>
              <a:rPr lang="en-GB" sz="2000" dirty="0"/>
              <a:t>ObjLwM2M ACL</a:t>
            </a:r>
            <a:endParaRPr lang="en-US" sz="1800" dirty="0"/>
          </a:p>
          <a:p>
            <a:pPr lvl="1"/>
            <a:r>
              <a:rPr lang="en-GB" sz="2000" dirty="0"/>
              <a:t>ObjLwM2M Firmware</a:t>
            </a:r>
            <a:endParaRPr lang="en-US" sz="2000" dirty="0"/>
          </a:p>
          <a:p>
            <a:pPr lvl="1"/>
            <a:r>
              <a:rPr lang="en-GB" sz="2000" dirty="0"/>
              <a:t>ObjLwM2M Location</a:t>
            </a:r>
          </a:p>
          <a:p>
            <a:pPr lvl="1"/>
            <a:r>
              <a:rPr lang="en-GB" sz="2000" dirty="0"/>
              <a:t>ObjLwM2M Conn Mon</a:t>
            </a:r>
            <a:endParaRPr lang="en-US" sz="2000" dirty="0"/>
          </a:p>
          <a:p>
            <a:pPr lvl="1"/>
            <a:r>
              <a:rPr lang="en-GB" sz="2000" dirty="0"/>
              <a:t>ObjLwM2M Conn Stat</a:t>
            </a:r>
            <a:endParaRPr lang="en-US" sz="2000" dirty="0"/>
          </a:p>
          <a:p>
            <a:pPr lvl="1"/>
            <a:r>
              <a:rPr lang="en-GB" sz="2000" dirty="0"/>
              <a:t>ObjLwM2M Device</a:t>
            </a:r>
            <a:endParaRPr lang="en-US" sz="2000" dirty="0"/>
          </a:p>
          <a:p>
            <a:pPr lvl="1"/>
            <a:r>
              <a:rPr lang="en-GB" sz="2000" dirty="0"/>
              <a:t>ObjLwM2M OSCORE</a:t>
            </a:r>
          </a:p>
          <a:p>
            <a:pPr lvl="1"/>
            <a:r>
              <a:rPr lang="en-GB" sz="2000" dirty="0"/>
              <a:t>ObjLwM2M Security</a:t>
            </a:r>
            <a:endParaRPr lang="en-US" sz="2000" dirty="0"/>
          </a:p>
          <a:p>
            <a:pPr lvl="1"/>
            <a:r>
              <a:rPr lang="en-GB" sz="2000" dirty="0"/>
              <a:t>ObjLwM2M Server</a:t>
            </a:r>
            <a:endParaRPr lang="en-US" sz="1800" dirty="0"/>
          </a:p>
        </p:txBody>
      </p:sp>
    </p:spTree>
    <p:extLst>
      <p:ext uri="{BB962C8B-B14F-4D97-AF65-F5344CB8AC3E}">
        <p14:creationId xmlns:p14="http://schemas.microsoft.com/office/powerpoint/2010/main" val="3614913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01751-9907-4A0A-B172-C5F74C1349DC}"/>
              </a:ext>
            </a:extLst>
          </p:cNvPr>
          <p:cNvSpPr>
            <a:spLocks noGrp="1"/>
          </p:cNvSpPr>
          <p:nvPr>
            <p:ph type="title"/>
          </p:nvPr>
        </p:nvSpPr>
        <p:spPr/>
        <p:txBody>
          <a:bodyPr/>
          <a:lstStyle/>
          <a:p>
            <a:r>
              <a:rPr lang="en-US" dirty="0"/>
              <a:t>Non - Core Objects</a:t>
            </a:r>
          </a:p>
        </p:txBody>
      </p:sp>
      <p:sp>
        <p:nvSpPr>
          <p:cNvPr id="3" name="Content Placeholder 2">
            <a:extLst>
              <a:ext uri="{FF2B5EF4-FFF2-40B4-BE49-F238E27FC236}">
                <a16:creationId xmlns:a16="http://schemas.microsoft.com/office/drawing/2014/main" id="{F27BEECB-AC18-4124-BD5C-45350E53FD01}"/>
              </a:ext>
            </a:extLst>
          </p:cNvPr>
          <p:cNvSpPr>
            <a:spLocks noGrp="1"/>
          </p:cNvSpPr>
          <p:nvPr>
            <p:ph idx="1"/>
          </p:nvPr>
        </p:nvSpPr>
        <p:spPr/>
        <p:txBody>
          <a:bodyPr/>
          <a:lstStyle/>
          <a:p>
            <a:pPr marL="0" indent="0">
              <a:buNone/>
            </a:pPr>
            <a:r>
              <a:rPr lang="en-US" dirty="0"/>
              <a:t>Object-Enablers with TS and SUP files (xml):</a:t>
            </a:r>
          </a:p>
          <a:p>
            <a:pPr lvl="1"/>
            <a:r>
              <a:rPr lang="en-US" sz="1600" dirty="0"/>
              <a:t>LwM2M Connectivity v1.0 &amp; v1.1</a:t>
            </a:r>
          </a:p>
          <a:p>
            <a:pPr lvl="1"/>
            <a:r>
              <a:rPr lang="en-US" sz="1600" dirty="0"/>
              <a:t>LwM2M Software Management v1.0</a:t>
            </a:r>
          </a:p>
          <a:p>
            <a:pPr lvl="1"/>
            <a:r>
              <a:rPr lang="en-US" sz="1600" dirty="0"/>
              <a:t>LwM2M Lock &amp; Wipe V1.0</a:t>
            </a:r>
          </a:p>
          <a:p>
            <a:pPr lvl="1"/>
            <a:r>
              <a:rPr lang="en-US" sz="1600" dirty="0"/>
              <a:t>LwM2M Device Capabilities  Management V1.0</a:t>
            </a:r>
          </a:p>
          <a:p>
            <a:pPr lvl="1"/>
            <a:r>
              <a:rPr lang="en-US" sz="1600" dirty="0"/>
              <a:t>LwM2M Portfolio V1.0</a:t>
            </a:r>
          </a:p>
          <a:p>
            <a:pPr lvl="1"/>
            <a:r>
              <a:rPr lang="en-US" sz="1600" dirty="0"/>
              <a:t>LwM2M Application Data V1.0</a:t>
            </a:r>
          </a:p>
          <a:p>
            <a:pPr lvl="1"/>
            <a:r>
              <a:rPr lang="en-US" sz="1600" dirty="0"/>
              <a:t>LwM2M Event Log V1.0</a:t>
            </a:r>
          </a:p>
          <a:p>
            <a:pPr marL="0" indent="0">
              <a:buNone/>
            </a:pPr>
            <a:r>
              <a:rPr lang="en-US" dirty="0"/>
              <a:t>Object-Enablers with only RD document and no SUP files (xml):</a:t>
            </a:r>
          </a:p>
          <a:p>
            <a:pPr lvl="1"/>
            <a:r>
              <a:rPr lang="en-US" sz="1600" dirty="0"/>
              <a:t>LwM2M Gateway Capabilities V1.0</a:t>
            </a:r>
            <a:endParaRPr lang="en-US" sz="1050" dirty="0"/>
          </a:p>
          <a:p>
            <a:pPr marL="684213" lvl="3" indent="0">
              <a:buNone/>
            </a:pPr>
            <a:endParaRPr lang="en-US" sz="1400" dirty="0"/>
          </a:p>
          <a:p>
            <a:pPr lvl="1"/>
            <a:endParaRPr lang="en-US" sz="1400" dirty="0"/>
          </a:p>
          <a:p>
            <a:pPr marL="0" indent="0">
              <a:buNone/>
            </a:pPr>
            <a:endParaRPr lang="en-US" sz="1800" dirty="0"/>
          </a:p>
          <a:p>
            <a:endParaRPr lang="en-US" sz="2800" b="1" dirty="0"/>
          </a:p>
          <a:p>
            <a:endParaRPr lang="en-US" sz="2800" dirty="0"/>
          </a:p>
          <a:p>
            <a:endParaRPr lang="en-US" sz="2800" dirty="0"/>
          </a:p>
          <a:p>
            <a:endParaRPr lang="en-US" dirty="0"/>
          </a:p>
        </p:txBody>
      </p:sp>
    </p:spTree>
    <p:extLst>
      <p:ext uri="{BB962C8B-B14F-4D97-AF65-F5344CB8AC3E}">
        <p14:creationId xmlns:p14="http://schemas.microsoft.com/office/powerpoint/2010/main" val="302146412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8810</TotalTime>
  <Pages>15</Pages>
  <Words>1444</Words>
  <Application>Microsoft Office PowerPoint</Application>
  <PresentationFormat>Custom</PresentationFormat>
  <Paragraphs>130</Paragraphs>
  <Slides>11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宋体</vt:lpstr>
      <vt:lpstr>Arial</vt:lpstr>
      <vt:lpstr>Arial Narrow</vt:lpstr>
      <vt:lpstr>Tahoma</vt:lpstr>
      <vt:lpstr>Times New Roman</vt:lpstr>
      <vt:lpstr>OMA Template</vt:lpstr>
      <vt:lpstr>OMA-DMSE-2018-0093R02-INP_Development_Specs_in_GitHub   Development Specifications in GitHub</vt:lpstr>
      <vt:lpstr>Introduction</vt:lpstr>
      <vt:lpstr>GitHub, Markdown Challenges</vt:lpstr>
      <vt:lpstr>LwM2M Protocol</vt:lpstr>
      <vt:lpstr>LwM2M Objects (core)</vt:lpstr>
      <vt:lpstr>Non-Core Objects</vt:lpstr>
      <vt:lpstr>Non-Core Objects (II)</vt:lpstr>
      <vt:lpstr>Core Objects</vt:lpstr>
      <vt:lpstr>Non - Core Objects</vt:lpstr>
      <vt:lpstr>Changes to Introduce by the 1st PR</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427</cp:revision>
  <cp:lastPrinted>1999-04-27T06:51:51Z</cp:lastPrinted>
  <dcterms:created xsi:type="dcterms:W3CDTF">2002-03-19T14:05:12Z</dcterms:created>
  <dcterms:modified xsi:type="dcterms:W3CDTF">2018-08-27T17:37:27Z</dcterms:modified>
</cp:coreProperties>
</file>