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97" r:id="rId3"/>
    <p:sldId id="40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</dgm:pt>
    <dgm:pt modelId="{5322EA37-A613-469F-B6D9-CA07C34BCCB1}" type="pres">
      <dgm:prSet presAssocID="{F25B6DA8-DF4A-4EA2-88AA-032B8B1D1626}" presName="sibTrans" presStyleLbl="node1" presStyleIdx="0" presStyleCnt="6"/>
      <dgm:spPr/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</dgm:pt>
    <dgm:pt modelId="{7BAF3AC4-7E87-4860-9005-4B3F64078763}" type="pres">
      <dgm:prSet presAssocID="{E09F0C42-A272-4B0E-AA37-9169EA0521BA}" presName="sibTrans" presStyleLbl="node1" presStyleIdx="2" presStyleCnt="6"/>
      <dgm:spPr/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</dgm:pt>
    <dgm:pt modelId="{D35B4674-42F3-41DA-AB79-CA152C930B32}" type="pres">
      <dgm:prSet presAssocID="{4C16B80A-C6AF-4EFF-99A5-36C44F5F9714}" presName="sibTrans" presStyleLbl="node1" presStyleIdx="3" presStyleCnt="6"/>
      <dgm:spPr/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</dgm:pt>
    <dgm:pt modelId="{B56E228D-7547-4787-B995-A5DB6D754427}" type="pres">
      <dgm:prSet presAssocID="{422C1A96-EBA5-4C1E-9E08-6D3504899EA2}" presName="sibTrans" presStyleLbl="node1" presStyleIdx="4" presStyleCnt="6"/>
      <dgm:spPr/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</dgm:pt>
    <dgm:pt modelId="{CE6A63ED-CA50-4D43-9D95-157A5EBD880F}" type="pres">
      <dgm:prSet presAssocID="{49431E1E-AA12-4D88-9395-6E0055C9F6C0}" presName="sibTrans" presStyleLbl="node1" presStyleIdx="5" presStyleCnt="6"/>
      <dgm:spPr/>
    </dgm:pt>
  </dgm:ptLst>
  <dgm:cxnLst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  <dgm:t>
        <a:bodyPr/>
        <a:lstStyle/>
        <a:p>
          <a:endParaRPr lang="en-GB"/>
        </a:p>
      </dgm:t>
    </dgm:pt>
    <dgm:pt modelId="{6B188CEB-43FE-455F-A89A-7723430F1CAA}" type="sibTrans" cxnId="{C3D38573-7642-4278-9BCE-72FD20677908}">
      <dgm:prSet/>
      <dgm:spPr/>
      <dgm:t>
        <a:bodyPr/>
        <a:lstStyle/>
        <a:p>
          <a:endParaRPr lang="en-GB"/>
        </a:p>
      </dgm:t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9711A-4F26-4FC1-AAB6-6D2BF32DF6FF}">
      <dsp:nvSpPr>
        <dsp:cNvPr id="0" name=""/>
        <dsp:cNvSpPr/>
      </dsp:nvSpPr>
      <dsp:spPr>
        <a:xfrm>
          <a:off x="3559795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Public Safety</a:t>
          </a:r>
        </a:p>
      </dsp:txBody>
      <dsp:txXfrm>
        <a:off x="3559795" y="10415"/>
        <a:ext cx="830367" cy="830367"/>
      </dsp:txXfrm>
    </dsp:sp>
    <dsp:sp modelId="{5322EA37-A613-469F-B6D9-CA07C34BCCB1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69D1D9-89DF-4B04-9E5C-F76E827E48C2}">
      <dsp:nvSpPr>
        <dsp:cNvPr id="0" name=""/>
        <dsp:cNvSpPr/>
      </dsp:nvSpPr>
      <dsp:spPr>
        <a:xfrm>
          <a:off x="4487118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Automotive</a:t>
          </a:r>
        </a:p>
      </dsp:txBody>
      <dsp:txXfrm>
        <a:off x="4487118" y="1616586"/>
        <a:ext cx="830367" cy="830367"/>
      </dsp:txXfrm>
    </dsp:sp>
    <dsp:sp modelId="{7560AABE-061A-4F35-A640-1D7A1367E43F}">
      <dsp:nvSpPr>
        <dsp:cNvPr id="0" name=""/>
        <dsp:cNvSpPr/>
      </dsp:nvSpPr>
      <dsp:spPr>
        <a:xfrm>
          <a:off x="1017593" y="-42059"/>
          <a:ext cx="4060123" cy="4060123"/>
        </a:xfrm>
        <a:prstGeom prst="circularArrow">
          <a:avLst>
            <a:gd name="adj1" fmla="val 3988"/>
            <a:gd name="adj2" fmla="val 250168"/>
            <a:gd name="adj3" fmla="val 2367380"/>
            <a:gd name="adj4" fmla="val 7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E55B7-C861-4AD2-B5FC-1E387D47AA0C}">
      <dsp:nvSpPr>
        <dsp:cNvPr id="0" name=""/>
        <dsp:cNvSpPr/>
      </dsp:nvSpPr>
      <dsp:spPr>
        <a:xfrm>
          <a:off x="3559795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Health Care</a:t>
          </a:r>
        </a:p>
      </dsp:txBody>
      <dsp:txXfrm>
        <a:off x="3559795" y="3222758"/>
        <a:ext cx="830367" cy="830367"/>
      </dsp:txXfrm>
    </dsp:sp>
    <dsp:sp modelId="{7BAF3AC4-7E87-4860-9005-4B3F64078763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6111625"/>
            <a:gd name="adj4" fmla="val 44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B599B2-2B96-484D-A34F-DAB59FD23BDC}">
      <dsp:nvSpPr>
        <dsp:cNvPr id="0" name=""/>
        <dsp:cNvSpPr/>
      </dsp:nvSpPr>
      <dsp:spPr>
        <a:xfrm>
          <a:off x="1705148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Industrial Automation</a:t>
          </a:r>
        </a:p>
      </dsp:txBody>
      <dsp:txXfrm>
        <a:off x="1705148" y="3222758"/>
        <a:ext cx="830367" cy="830367"/>
      </dsp:txXfrm>
    </dsp:sp>
    <dsp:sp modelId="{D35B4674-42F3-41DA-AB79-CA152C930B32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9773676"/>
            <a:gd name="adj4" fmla="val 81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A691AB-AE4A-4C07-B200-BC95FB8DB409}">
      <dsp:nvSpPr>
        <dsp:cNvPr id="0" name=""/>
        <dsp:cNvSpPr/>
      </dsp:nvSpPr>
      <dsp:spPr>
        <a:xfrm>
          <a:off x="777825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Energy</a:t>
          </a:r>
        </a:p>
      </dsp:txBody>
      <dsp:txXfrm>
        <a:off x="777825" y="1616586"/>
        <a:ext cx="830367" cy="830367"/>
      </dsp:txXfrm>
    </dsp:sp>
    <dsp:sp modelId="{B56E228D-7547-4787-B995-A5DB6D754427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E928CE-92F9-4946-9DC6-D7BB19B16481}">
      <dsp:nvSpPr>
        <dsp:cNvPr id="0" name=""/>
        <dsp:cNvSpPr/>
      </dsp:nvSpPr>
      <dsp:spPr>
        <a:xfrm>
          <a:off x="1705148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Smart City</a:t>
          </a:r>
        </a:p>
      </dsp:txBody>
      <dsp:txXfrm>
        <a:off x="1705148" y="10415"/>
        <a:ext cx="830367" cy="830367"/>
      </dsp:txXfrm>
    </dsp:sp>
    <dsp:sp modelId="{CE6A63ED-CA50-4D43-9D95-157A5EBD880F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64BA0-CB83-4559-BB65-A76905B8F3E2}">
      <dsp:nvSpPr>
        <dsp:cNvPr id="0" name=""/>
        <dsp:cNvSpPr/>
      </dsp:nvSpPr>
      <dsp:spPr>
        <a:xfrm>
          <a:off x="723159" y="0"/>
          <a:ext cx="2678712" cy="2678712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Services</a:t>
          </a:r>
        </a:p>
      </dsp:txBody>
      <dsp:txXfrm>
        <a:off x="1688031" y="133935"/>
        <a:ext cx="748967" cy="401806"/>
      </dsp:txXfrm>
    </dsp:sp>
    <dsp:sp modelId="{ABA3CA66-24F4-41AC-B702-CB3EFDCD391B}">
      <dsp:nvSpPr>
        <dsp:cNvPr id="0" name=""/>
        <dsp:cNvSpPr/>
      </dsp:nvSpPr>
      <dsp:spPr>
        <a:xfrm>
          <a:off x="991030" y="535742"/>
          <a:ext cx="2142969" cy="214296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Service Layer</a:t>
          </a:r>
        </a:p>
      </dsp:txBody>
      <dsp:txXfrm>
        <a:off x="1688031" y="664320"/>
        <a:ext cx="748967" cy="385734"/>
      </dsp:txXfrm>
    </dsp:sp>
    <dsp:sp modelId="{07023075-946E-45D2-A852-6D2B2C193F33}">
      <dsp:nvSpPr>
        <dsp:cNvPr id="0" name=""/>
        <dsp:cNvSpPr/>
      </dsp:nvSpPr>
      <dsp:spPr>
        <a:xfrm>
          <a:off x="1258901" y="1071484"/>
          <a:ext cx="1607227" cy="1607227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Devices</a:t>
          </a:r>
        </a:p>
      </dsp:txBody>
      <dsp:txXfrm>
        <a:off x="1688031" y="1192026"/>
        <a:ext cx="748967" cy="361626"/>
      </dsp:txXfrm>
    </dsp:sp>
    <dsp:sp modelId="{25BFF0B7-AE7D-4D86-9C9D-AC8C79E4A5D3}">
      <dsp:nvSpPr>
        <dsp:cNvPr id="0" name=""/>
        <dsp:cNvSpPr/>
      </dsp:nvSpPr>
      <dsp:spPr>
        <a:xfrm>
          <a:off x="1526773" y="1607227"/>
          <a:ext cx="1071484" cy="1071484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Telecom Network</a:t>
          </a:r>
        </a:p>
      </dsp:txBody>
      <dsp:txXfrm>
        <a:off x="1683688" y="1875098"/>
        <a:ext cx="757654" cy="53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877EC-E60F-4144-9BDF-2D2361B6D77A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92400-020B-4950-8408-0462DCF7F1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818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 dirty="0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8C806-3BDC-432D-8547-45A964FD5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49C25C-2464-429A-9A39-21A39E5E2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65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A25C-651D-4A52-9D2C-3988D954C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A0C8F-8036-4265-899D-B461A98F5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D75BC-B723-4F39-820A-085F382B50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D6C01-8EA3-4C7C-B098-4D092CC95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7D279-271F-47E9-B019-B9CF8103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22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86EF47-20A6-4F69-B160-00B305FCE9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4A008-9AFD-45E3-89F5-6DF2E0719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AF6EA-7E3F-4A23-9960-42893498B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CEF9D-FD28-4F5A-8A2B-9C5C98358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81557-19AD-4C46-BBAB-E4AAADC17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7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148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8761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69844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9896-B1D9-4DC9-B888-A494B6FE9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3BA0C-61F3-4FB9-8AC4-21604E505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65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F31CD-071B-4DBA-AF4C-0287CD540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94441-77E9-4FFA-B298-CC086869C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2701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CC830-922D-4CA6-B608-C8E9F4151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4E0DE-A422-49B3-91D5-A1BFD4516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FA67-C28A-4AFD-B79B-47F5F8F51D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6DF1D-2AED-4D36-AF28-7C4BCAA2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116CF-6164-474E-B17C-C03B4F3A2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D63CF-3BAD-4782-859C-075F27821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37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3F68-74AA-4507-81A0-804394D3E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4769E-80B2-49EB-B4F5-67CD07EC0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87B4A-DE3F-4F03-BD7D-3D641C572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2FF798-76FA-4030-98A3-6F2AAA987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D7912-E6FE-467D-B4F2-DCD48A097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9B2503-E27E-4A05-B927-87511DE2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C35151-87B7-4023-BC85-61BC13DB4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9AAB1A-0998-4093-A381-200F37578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31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CC0EE-8A19-43C2-9C89-35D9D2B27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13B23-A519-4939-A506-EEBEDC160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8F4823-D687-4169-BB61-A3F5AA75D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C2317-F3CB-4318-8438-E60E0227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86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112BE-EC71-465E-85DB-FD512555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5448AF-BBF1-478C-9607-09BF07FA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187DC-BC32-46A4-8C79-46089FF59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189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53D9-DFFB-4DFC-91B4-614D084F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A16FA-7D1E-4362-8973-88B7FA3DB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58018A-63CC-4DF1-870B-66AF6BAF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AF844-7D5A-4E66-A4B3-5817B7DA9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4E550-18D3-460B-BAF6-C3B10C201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2C79E9-0E31-456C-8E83-8DC75661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21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809FC-5C04-40BC-B214-9BB3286AC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39E723-3216-4085-80AE-D263189387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827A8C-AB09-464A-9374-4A8FBB6CC1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FD47F-B40D-42D9-ACE1-4489939D2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13/02/2019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98785-00CB-413E-B560-598C3D588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C9BFD-225F-4031-ADAE-C5BDAA83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49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CEB36-61E8-4B42-B99E-1C6AEAF8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69CD1-FA8A-422C-8DE0-E79CE1D44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1FF5B-7A3B-4B81-A49A-243699A79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DA0E8-C9EE-4838-A7B5-FB02E3E5C3E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close up of a logo&#10;&#10;Description generated with high confidence">
            <a:extLst>
              <a:ext uri="{FF2B5EF4-FFF2-40B4-BE49-F238E27FC236}">
                <a16:creationId xmlns:a16="http://schemas.microsoft.com/office/drawing/2014/main" id="{09D228AC-B60F-46F4-BA94-989574CA785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1D02E9A8-0848-49D8-A041-9AC3D1FB9060}"/>
              </a:ext>
            </a:extLst>
          </p:cNvPr>
          <p:cNvSpPr txBox="1">
            <a:spLocks/>
          </p:cNvSpPr>
          <p:nvPr userDrawn="1"/>
        </p:nvSpPr>
        <p:spPr>
          <a:xfrm>
            <a:off x="609600" y="6411615"/>
            <a:ext cx="9186044" cy="27304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The information in this presentation is public.     |     Copyright © 2019 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661278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wmf"/><Relationship Id="rId18" Type="http://schemas.openxmlformats.org/officeDocument/2006/relationships/image" Target="../media/image1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7.png"/><Relationship Id="rId2" Type="http://schemas.openxmlformats.org/officeDocument/2006/relationships/image" Target="../media/image12.wm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/>
              <a:t>LwM2M </a:t>
            </a:r>
            <a:r>
              <a:rPr lang="en-US" b="1" dirty="0"/>
              <a:t>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8" y="704677"/>
            <a:ext cx="6483745" cy="5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LwM2M Device settings</a:t>
            </a: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Device</a:t>
            </a:r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747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the technologies to function e.g. APN, WEP keys etc.</a:t>
            </a: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DTLS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servers</a:t>
            </a: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43" y="268633"/>
            <a:ext cx="5927687" cy="591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36814"/>
            <a:ext cx="5600580" cy="57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65" y="509734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continued</a:t>
            </a: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the specification. The full list of registered objects can be found in the LwM2M registry.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continued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OSCORE.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LoRaWAN.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SenML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60" y="1584707"/>
            <a:ext cx="10729249" cy="404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1" y="824593"/>
            <a:ext cx="6795016" cy="5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/>
              <a:t>DevCapMgmt</a:t>
            </a:r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/>
              <a:t>BinaryAppDataContainer</a:t>
            </a:r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/>
              <a:t>Gyrometer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powerupLog</a:t>
            </a:r>
          </a:p>
          <a:p>
            <a:r>
              <a:rPr lang="en-US" dirty="0"/>
              <a:t>radioLinkFailureEvent</a:t>
            </a:r>
          </a:p>
          <a:p>
            <a:r>
              <a:rPr lang="en-US" dirty="0"/>
              <a:t>cellBlacklistEvent</a:t>
            </a:r>
          </a:p>
          <a:p>
            <a:r>
              <a:rPr lang="en-US" dirty="0"/>
              <a:t>NeighborCellMeasurements</a:t>
            </a:r>
          </a:p>
          <a:p>
            <a:r>
              <a:rPr lang="en-US" dirty="0"/>
              <a:t>ServingCellMeasurement</a:t>
            </a:r>
          </a:p>
          <a:p>
            <a:r>
              <a:rPr lang="en-US" dirty="0"/>
              <a:t>PagingDRX</a:t>
            </a:r>
          </a:p>
          <a:p>
            <a:r>
              <a:rPr lang="en-US" dirty="0"/>
              <a:t>txPowerBackOffEvent</a:t>
            </a:r>
          </a:p>
          <a:p>
            <a:r>
              <a:rPr lang="en-US" dirty="0"/>
              <a:t>SipRegistrationEvent</a:t>
            </a:r>
          </a:p>
          <a:p>
            <a:r>
              <a:rPr lang="en-US" dirty="0"/>
              <a:t>sipSubscriptionEvent</a:t>
            </a:r>
          </a:p>
          <a:p>
            <a:r>
              <a:rPr lang="en-US" dirty="0"/>
              <a:t>VolteCallEvent</a:t>
            </a:r>
          </a:p>
          <a:p>
            <a:r>
              <a:rPr lang="en-US" dirty="0"/>
              <a:t>volteCallStateChangeEvent</a:t>
            </a:r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OMASpecWorks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LwM2M registry for 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E3BA2334-2C41-4656-B819-3F02922F03C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WoT, Fairhair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OpenAIS,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ARM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AVSystem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err="1">
                <a:solidFill>
                  <a:schemeClr val="tx1"/>
                </a:solidFill>
              </a:rPr>
              <a:t>Cumulocity</a:t>
            </a:r>
            <a:endParaRPr lang="en-GB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Ericsson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IOTECC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IoTerop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591004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Itron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Nokia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Smith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1"/>
                </a:solidFill>
              </a:rPr>
              <a:t>Telit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u-blox</a:t>
            </a: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2C1FAA-B40D-4858-85D7-36132F8E5C79}"/>
              </a:ext>
            </a:extLst>
          </p:cNvPr>
          <p:cNvSpPr txBox="1"/>
          <p:nvPr/>
        </p:nvSpPr>
        <p:spPr>
          <a:xfrm>
            <a:off x="170311" y="5195401"/>
            <a:ext cx="1161228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/>
              <a:t>Note: A large number of companies around the world  are working </a:t>
            </a:r>
            <a:r>
              <a:rPr lang="en-IN" sz="2000" i="1" u="sng" dirty="0"/>
              <a:t>on LwM2M implementations including many</a:t>
            </a:r>
            <a:br>
              <a:rPr lang="en-IN" sz="2000" i="1" u="sng" dirty="0"/>
            </a:br>
            <a:r>
              <a:rPr lang="en-US" sz="2000" i="1" u="sng" dirty="0"/>
              <a:t>small and medium sized companies.</a:t>
            </a:r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31868" y="1529255"/>
            <a:ext cx="8756640" cy="4682359"/>
            <a:chOff x="379013" y="509752"/>
            <a:chExt cx="8756640" cy="468235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013" y="1887819"/>
              <a:ext cx="8756640" cy="330429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37581" y="1240221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Objects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7581" y="509752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9432" y="3737324"/>
            <a:ext cx="1375401" cy="811897"/>
            <a:chOff x="381285" y="3737324"/>
            <a:chExt cx="1375401" cy="811897"/>
          </a:xfrm>
        </p:grpSpPr>
        <p:sp>
          <p:nvSpPr>
            <p:cNvPr id="10" name="Rectangle 9"/>
            <p:cNvSpPr/>
            <p:nvPr/>
          </p:nvSpPr>
          <p:spPr>
            <a:xfrm>
              <a:off x="381285" y="3737324"/>
              <a:ext cx="1375401" cy="81189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50" y="3891181"/>
              <a:ext cx="1018211" cy="52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359432" y="2985683"/>
            <a:ext cx="1357023" cy="569237"/>
            <a:chOff x="325443" y="2994200"/>
            <a:chExt cx="1357023" cy="569237"/>
          </a:xfrm>
        </p:grpSpPr>
        <p:sp>
          <p:nvSpPr>
            <p:cNvPr id="13" name="Rectangle 12"/>
            <p:cNvSpPr/>
            <p:nvPr/>
          </p:nvSpPr>
          <p:spPr>
            <a:xfrm>
              <a:off x="325443" y="2994200"/>
              <a:ext cx="1357023" cy="56923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5" y="3046868"/>
              <a:ext cx="1203401" cy="4517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359432" y="2294646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415274" y="2357422"/>
            <a:ext cx="1111447" cy="4670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IPSO WG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94239" y="2430617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Data Model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194239" y="2940629"/>
            <a:ext cx="2718082" cy="614291"/>
            <a:chOff x="9314820" y="2259724"/>
            <a:chExt cx="2718082" cy="614291"/>
          </a:xfrm>
        </p:grpSpPr>
        <p:sp>
          <p:nvSpPr>
            <p:cNvPr id="19" name="Rectangle 18"/>
            <p:cNvSpPr/>
            <p:nvPr/>
          </p:nvSpPr>
          <p:spPr>
            <a:xfrm>
              <a:off x="9314820" y="2259724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Messaging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565840" y="2259724"/>
              <a:ext cx="1356530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Resource Model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314820" y="2572162"/>
              <a:ext cx="1467062" cy="301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Device Management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87389" y="2572162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Onboarding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9194239" y="3729745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CRUDN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194239" y="4153519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9423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44525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Authentication</a:t>
            </a:r>
          </a:p>
        </p:txBody>
      </p:sp>
    </p:spTree>
    <p:extLst>
      <p:ext uri="{BB962C8B-B14F-4D97-AF65-F5344CB8AC3E}">
        <p14:creationId xmlns:p14="http://schemas.microsoft.com/office/powerpoint/2010/main" val="3107312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LwM2M 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514923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for Device Management and Service Enablement because its benefits include: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CoAP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 Management &amp; Service Enablement</a:t>
              </a: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465609" y="3400640"/>
            <a:ext cx="258692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f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 dirty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01857" y="6044720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48768" y="6385693"/>
            <a:ext cx="950260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34597" y="3447372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Appropriate for 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Designed for 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low powered battery devices because of its 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due to optimized bandwidth consumption by utilizing COAP</a:t>
            </a:r>
            <a:b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</a:b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(COAP 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security by design; 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241234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964339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Config.</a:t>
              </a:r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117779" y="3337203"/>
              <a:ext cx="981020" cy="965794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Connection Mgmt.</a:t>
              </a:r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943599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241235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2803816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036075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5780162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036075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2952632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/>
              <a:t>Bootstrap Interface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4030"/>
            <a:ext cx="11095264" cy="33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1143</Words>
  <Application>Microsoft Office PowerPoint</Application>
  <PresentationFormat>Widescreen</PresentationFormat>
  <Paragraphs>297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Nokia Pure Headline</vt:lpstr>
      <vt:lpstr>Nokia Pure Text Light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 Interface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v1.1</dc:title>
  <dc:creator>sean mcilroy</dc:creator>
  <cp:lastModifiedBy>sean mcilroy</cp:lastModifiedBy>
  <cp:revision>3</cp:revision>
  <dcterms:created xsi:type="dcterms:W3CDTF">2019-02-11T17:31:58Z</dcterms:created>
  <dcterms:modified xsi:type="dcterms:W3CDTF">2019-02-13T11:48:15Z</dcterms:modified>
</cp:coreProperties>
</file>