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8"/>
  </p:notesMasterIdLst>
  <p:handoutMasterIdLst>
    <p:handoutMasterId r:id="rId9"/>
  </p:handoutMasterIdLst>
  <p:sldIdLst>
    <p:sldId id="293" r:id="rId2"/>
    <p:sldId id="363" r:id="rId3"/>
    <p:sldId id="362" r:id="rId4"/>
    <p:sldId id="365" r:id="rId5"/>
    <p:sldId id="364" r:id="rId6"/>
    <p:sldId id="348" r:id="rId7"/>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686" autoAdjust="0"/>
    <p:restoredTop sz="95122" autoAdjust="0"/>
  </p:normalViewPr>
  <p:slideViewPr>
    <p:cSldViewPr>
      <p:cViewPr varScale="1">
        <p:scale>
          <a:sx n="105" d="100"/>
          <a:sy n="105" d="100"/>
        </p:scale>
        <p:origin x="2112" y="192"/>
      </p:cViewPr>
      <p:guideLst>
        <p:guide orient="horz" pos="2212"/>
        <p:guide pos="2949"/>
      </p:guideLst>
    </p:cSldViewPr>
  </p:slideViewPr>
  <p:outlineViewPr>
    <p:cViewPr>
      <p:scale>
        <a:sx n="33" d="100"/>
        <a:sy n="33" d="100"/>
      </p:scale>
      <p:origin x="0" y="-16229"/>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4" d="100"/>
          <a:sy n="64" d="100"/>
        </p:scale>
        <p:origin x="3180" y="43"/>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0035663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794" y="-1984"/>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2018 Open Mobile Alliance All Rights Reserved.</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a:latin typeface="Arial Narrow" pitchFamily="34" charset="0"/>
                <a:ea typeface="宋体" charset="-122"/>
              </a:rPr>
              <a:t>OMA-DMSE-2018-0125</a:t>
            </a: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br>
              <a:rPr lang="en-US" altLang="zh-CN" sz="1800" b="1" dirty="0">
                <a:latin typeface="Arial Narrow" pitchFamily="34" charset="0"/>
                <a:ea typeface="宋体" charset="-122"/>
              </a:rPr>
            </a:br>
            <a:r>
              <a:rPr lang="en-US" altLang="zh-CN" sz="500" dirty="0">
                <a:solidFill>
                  <a:srgbClr val="999999"/>
                </a:solidFill>
                <a:ea typeface="宋体" charset="-122"/>
              </a:rPr>
              <a:t>[OMA-Template-SlideDeck-20180101-I]</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a:t>1st Level Bullet</a:t>
            </a:r>
          </a:p>
          <a:p>
            <a:pPr lvl="1"/>
            <a:r>
              <a:rPr lang="en-US" altLang="zh-CN"/>
              <a:t>2nd Level Bullet</a:t>
            </a:r>
          </a:p>
          <a:p>
            <a:pPr lvl="2"/>
            <a:r>
              <a:rPr lang="en-US" altLang="zh-CN"/>
              <a:t>3rd Level Bullet</a:t>
            </a:r>
          </a:p>
          <a:p>
            <a:pPr lvl="3"/>
            <a:r>
              <a:rPr lang="en-US" altLang="zh-CN"/>
              <a:t>4th Level Bullet</a:t>
            </a:r>
          </a:p>
          <a:p>
            <a:pPr lvl="4"/>
            <a:r>
              <a:rPr lang="en-US" altLang="zh-CN"/>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github.com/OpenMobileAlliance/lwm2m-registry/issues/3"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github.com/OpenMobileAlliance/lwm2m-registry"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DMSE</a:t>
            </a:r>
          </a:p>
          <a:p>
            <a:pPr>
              <a:lnSpc>
                <a:spcPct val="95000"/>
              </a:lnSpc>
              <a:spcAft>
                <a:spcPct val="35000"/>
              </a:spcAft>
            </a:pPr>
            <a:r>
              <a:rPr lang="en-US" altLang="zh-CN" b="1" dirty="0">
                <a:latin typeface="Tahoma" pitchFamily="34" charset="0"/>
                <a:ea typeface="宋体" charset="-122"/>
              </a:rPr>
              <a:t>    Date:	 10 Dec 2018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Joaquin Prado</a:t>
            </a:r>
          </a:p>
          <a:p>
            <a:pPr>
              <a:lnSpc>
                <a:spcPct val="95000"/>
              </a:lnSpc>
              <a:spcAft>
                <a:spcPct val="35000"/>
              </a:spcAft>
            </a:pPr>
            <a:r>
              <a:rPr lang="en-US" altLang="zh-CN" b="1" dirty="0">
                <a:latin typeface="Tahoma" pitchFamily="34" charset="0"/>
                <a:ea typeface="宋体" charset="-122"/>
              </a:rPr>
              <a:t>    Source: 	OMA Staff</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1800" b="0" dirty="0"/>
              <a:t>OMA-DM&amp;SE-2018-0125-INP_OMNA_Registry_Pending_Topics</a:t>
            </a:r>
            <a:br>
              <a:rPr lang="en-US" altLang="zh-CN" sz="2000" dirty="0">
                <a:ea typeface="宋体" panose="02010600030101010101" pitchFamily="2" charset="-122"/>
              </a:rPr>
            </a:br>
            <a:br>
              <a:rPr lang="en-US" altLang="zh-CN" sz="1400" dirty="0">
                <a:ea typeface="宋体" panose="02010600030101010101" pitchFamily="2" charset="-122"/>
              </a:rPr>
            </a:br>
            <a:br>
              <a:rPr lang="en-US" altLang="zh-CN" dirty="0">
                <a:ea typeface="宋体" charset="-122"/>
              </a:rPr>
            </a:br>
            <a:r>
              <a:rPr lang="en-US" altLang="zh-CN" sz="2400" dirty="0">
                <a:ea typeface="宋体" charset="-122"/>
              </a:rPr>
              <a:t>OMNA Registry Pending Topics</a:t>
            </a:r>
            <a:endParaRPr lang="en-US" altLang="zh-CN" sz="1800" dirty="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dirty="0">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dirty="0">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US" altLang="zh-CN" sz="900" dirty="0">
                <a:ea typeface="宋体" charset="-122"/>
                <a:cs typeface="Times New Roman" charset="0"/>
              </a:rPr>
              <a:t>USE OF THIS DOCUMENT BY NON-OMA MEMBERS IS SUBJECT TO ALL OF THE TERMS AND CONDITIONS OF THE USE AGREEMENT (located at </a:t>
            </a:r>
            <a:r>
              <a:rPr lang="en-US" altLang="zh-CN" sz="900" dirty="0">
                <a:ea typeface="宋体" charset="-122"/>
                <a:cs typeface="Times New Roman" charset="0"/>
                <a:hlinkClick r:id="rId3"/>
              </a:rPr>
              <a:t>http://www.openmobilealliance.org/UseAgreement.html</a:t>
            </a:r>
            <a:r>
              <a:rPr lang="en-US" altLang="zh-CN" sz="900" dirty="0">
                <a:ea typeface="宋体" charset="-122"/>
                <a:cs typeface="Times New Roman" charset="0"/>
              </a:rPr>
              <a:t>) AND IF YOU HAVE NOT AGREED TO THE TERMS OF THE USE AGREEMENT, YOU DO NOT HAVE THE RIGHT TO USE, COPY OR DISTRIBUTE THIS DOCUMENT.</a:t>
            </a:r>
          </a:p>
          <a:p>
            <a:pPr>
              <a:spcBef>
                <a:spcPct val="35000"/>
              </a:spcBef>
            </a:pPr>
            <a:r>
              <a:rPr lang="en-US" altLang="zh-CN" sz="900" dirty="0">
                <a:ea typeface="宋体" charset="-122"/>
                <a:cs typeface="Times New Roman" charset="0"/>
              </a:rPr>
              <a:t>THIS DOCUMENT IS PROVIDED ON AN "AS IS" "AS AVAILABLE" AND "WITH ALL FAULTS" BASIS.</a:t>
            </a: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dirty="0">
                <a:ea typeface="宋体" charset="-122"/>
                <a:cs typeface="Times New Roman" charset="0"/>
              </a:rPr>
              <a:t>Intellectual Property Rights</a:t>
            </a:r>
          </a:p>
          <a:p>
            <a:pPr>
              <a:spcBef>
                <a:spcPct val="35000"/>
              </a:spcBef>
            </a:pPr>
            <a:r>
              <a:rPr lang="en-US" altLang="zh-CN" sz="900" dirty="0">
                <a:ea typeface="宋体" charset="-122"/>
                <a:cs typeface="Times New Roman" charset="0"/>
              </a:rPr>
              <a:t>Members and their Affiliates (collectively, "Members") agree to use their reasonable </a:t>
            </a:r>
            <a:r>
              <a:rPr lang="en-US" altLang="zh-CN" sz="900" dirty="0" err="1">
                <a:ea typeface="宋体" charset="-122"/>
                <a:cs typeface="Times New Roman" charset="0"/>
              </a:rPr>
              <a:t>endeavours</a:t>
            </a:r>
            <a:r>
              <a:rPr lang="en-US" altLang="zh-CN" sz="900" dirty="0">
                <a:ea typeface="宋体" charset="-122"/>
                <a:cs typeface="Times New Roman"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D9F920-7FE8-457D-AD52-98193CD0EDD1}"/>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4ED4B756-16C7-4136-A911-2AA0A2B10B2A}"/>
              </a:ext>
            </a:extLst>
          </p:cNvPr>
          <p:cNvSpPr>
            <a:spLocks noGrp="1"/>
          </p:cNvSpPr>
          <p:nvPr>
            <p:ph idx="1"/>
          </p:nvPr>
        </p:nvSpPr>
        <p:spPr/>
        <p:txBody>
          <a:bodyPr/>
          <a:lstStyle/>
          <a:p>
            <a:pPr marL="0" indent="0">
              <a:buNone/>
            </a:pPr>
            <a:r>
              <a:rPr lang="en-US" dirty="0"/>
              <a:t>The following presentation describes a pending issue related to the OMNA LwM2M Registry.</a:t>
            </a:r>
          </a:p>
          <a:p>
            <a:pPr lvl="1"/>
            <a:r>
              <a:rPr lang="en-US" dirty="0"/>
              <a:t>The technical requirements in section </a:t>
            </a:r>
            <a:r>
              <a:rPr lang="en-US" b="1" dirty="0"/>
              <a:t>7.3.2 Reusable Resource </a:t>
            </a:r>
            <a:r>
              <a:rPr lang="en-US" dirty="0"/>
              <a:t>is causing a large number of validation failures. </a:t>
            </a:r>
          </a:p>
          <a:p>
            <a:pPr lvl="2"/>
            <a:r>
              <a:rPr lang="en-US" dirty="0"/>
              <a:t>This is because the values of the Reusable Resources inside of an Object cannot be modified, specially the values of (”units” or “</a:t>
            </a:r>
            <a:r>
              <a:rPr lang="en-US" dirty="0" err="1"/>
              <a:t>rangeEnumeration</a:t>
            </a:r>
            <a:r>
              <a:rPr lang="en-US" dirty="0"/>
              <a:t>”). It MUST have the same values as the Reusable Resource defined in OMNA.</a:t>
            </a:r>
          </a:p>
          <a:p>
            <a:pPr lvl="1"/>
            <a:r>
              <a:rPr lang="en-US" dirty="0"/>
              <a:t>It appears that the new Object registrations need a finer level of granularity when defining the its Reusable Resources</a:t>
            </a:r>
          </a:p>
          <a:p>
            <a:pPr lvl="2"/>
            <a:endParaRPr lang="en-US" dirty="0"/>
          </a:p>
        </p:txBody>
      </p:sp>
    </p:spTree>
    <p:extLst>
      <p:ext uri="{BB962C8B-B14F-4D97-AF65-F5344CB8AC3E}">
        <p14:creationId xmlns:p14="http://schemas.microsoft.com/office/powerpoint/2010/main" val="13802595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Frozen RR Definition</a:t>
            </a:r>
          </a:p>
        </p:txBody>
      </p:sp>
      <p:sp>
        <p:nvSpPr>
          <p:cNvPr id="3" name="Content Placeholder 2"/>
          <p:cNvSpPr>
            <a:spLocks noGrp="1"/>
          </p:cNvSpPr>
          <p:nvPr>
            <p:ph idx="1"/>
          </p:nvPr>
        </p:nvSpPr>
        <p:spPr>
          <a:xfrm>
            <a:off x="184944" y="996950"/>
            <a:ext cx="8991600" cy="5562600"/>
          </a:xfrm>
        </p:spPr>
        <p:txBody>
          <a:bodyPr/>
          <a:lstStyle/>
          <a:p>
            <a:pPr marL="0" indent="0">
              <a:buNone/>
            </a:pPr>
            <a:r>
              <a:rPr lang="en-US" sz="2000" b="1" dirty="0"/>
              <a:t>OMA TS Core v1.0 &amp; v1,1, section 7.3.2 Reusable Resources</a:t>
            </a:r>
          </a:p>
          <a:p>
            <a:pPr marL="0" indent="0">
              <a:buNone/>
            </a:pPr>
            <a:r>
              <a:rPr lang="en-US" sz="1800" i="1" dirty="0"/>
              <a:t>“The definition of a Reusable Resource and its usage when hosted in an Object specification </a:t>
            </a:r>
            <a:r>
              <a:rPr lang="en-US" sz="1800" i="1" dirty="0">
                <a:solidFill>
                  <a:srgbClr val="FF0000"/>
                </a:solidFill>
              </a:rPr>
              <a:t>MUST</a:t>
            </a:r>
            <a:r>
              <a:rPr lang="en-US" sz="1800" i="1" dirty="0"/>
              <a:t> follow several rules:</a:t>
            </a:r>
          </a:p>
          <a:p>
            <a:r>
              <a:rPr lang="en-US" sz="1600" i="1" dirty="0">
                <a:solidFill>
                  <a:srgbClr val="480024"/>
                </a:solidFill>
              </a:rPr>
              <a:t>the </a:t>
            </a:r>
            <a:r>
              <a:rPr lang="en-US" sz="1600" i="1" dirty="0">
                <a:solidFill>
                  <a:srgbClr val="FF0000"/>
                </a:solidFill>
              </a:rPr>
              <a:t>Name, ID, Operation, Type, Range and Units are frozen </a:t>
            </a:r>
            <a:r>
              <a:rPr lang="en-US" sz="1600" i="1" dirty="0">
                <a:solidFill>
                  <a:srgbClr val="480024"/>
                </a:solidFill>
              </a:rPr>
              <a:t>characteristics when the Reusable Resource is registered at [OMNA] and </a:t>
            </a:r>
            <a:r>
              <a:rPr lang="en-US" sz="1600" i="1" dirty="0">
                <a:solidFill>
                  <a:srgbClr val="FF0000"/>
                </a:solidFill>
              </a:rPr>
              <a:t>cannot not be changed </a:t>
            </a:r>
            <a:r>
              <a:rPr lang="en-US" sz="1600" i="1" dirty="0">
                <a:solidFill>
                  <a:srgbClr val="480024"/>
                </a:solidFill>
              </a:rPr>
              <a:t>when such a Resource is specified in the definition of a hosting Object.</a:t>
            </a:r>
          </a:p>
          <a:p>
            <a:r>
              <a:rPr lang="en-US" sz="1600" i="1" dirty="0">
                <a:solidFill>
                  <a:srgbClr val="480024"/>
                </a:solidFill>
              </a:rPr>
              <a:t>the registered </a:t>
            </a:r>
            <a:r>
              <a:rPr lang="en-US" sz="1600" i="1" dirty="0">
                <a:solidFill>
                  <a:srgbClr val="FF0000"/>
                </a:solidFill>
              </a:rPr>
              <a:t>Description</a:t>
            </a:r>
            <a:r>
              <a:rPr lang="en-US" sz="1600" i="1" dirty="0">
                <a:solidFill>
                  <a:srgbClr val="480024"/>
                </a:solidFill>
              </a:rPr>
              <a:t> field of a Reusable Resource is </a:t>
            </a:r>
            <a:r>
              <a:rPr lang="en-US" sz="1600" i="1" dirty="0">
                <a:solidFill>
                  <a:srgbClr val="FF0000"/>
                </a:solidFill>
              </a:rPr>
              <a:t>also a frozen characteristic</a:t>
            </a:r>
            <a:r>
              <a:rPr lang="en-US" sz="1600" i="1" dirty="0">
                <a:solidFill>
                  <a:srgbClr val="480024"/>
                </a:solidFill>
              </a:rPr>
              <a:t>; when extension is required to fit the real need of the Object hosting such a Resource, that extension must be mentioned in the Object specification but outside of the Description field itself; furthermore any extension MUST be compatible with the content of the registered Description field.”</a:t>
            </a:r>
            <a:endParaRPr lang="en-US" sz="1600" dirty="0"/>
          </a:p>
          <a:p>
            <a:pPr marL="0" indent="-7938">
              <a:buNone/>
            </a:pPr>
            <a:r>
              <a:rPr lang="en-US" sz="2400" dirty="0"/>
              <a:t>Problem</a:t>
            </a:r>
          </a:p>
          <a:p>
            <a:pPr marL="565150" lvl="1" indent="-342900"/>
            <a:r>
              <a:rPr lang="en-US" sz="2000" dirty="0"/>
              <a:t>New Objects failed validation because the Reusable Resource used in the Object doesn’t match with the Reusable Resources Defined in OMNA.</a:t>
            </a:r>
          </a:p>
          <a:p>
            <a:pPr marL="565150" lvl="1" indent="-342900"/>
            <a:r>
              <a:rPr lang="en-US" sz="2000" dirty="0"/>
              <a:t>E.g. New Registration from Open AIS:  </a:t>
            </a:r>
            <a:r>
              <a:rPr lang="en-US" sz="2000" dirty="0">
                <a:hlinkClick r:id="rId3"/>
              </a:rPr>
              <a:t>https://github.com/OpenMobileAlliance/lwm2m-registry/issues/3</a:t>
            </a:r>
            <a:r>
              <a:rPr lang="en-US" sz="2000" dirty="0"/>
              <a:t> </a:t>
            </a:r>
          </a:p>
          <a:p>
            <a:pPr marL="793750" lvl="2" indent="-342900"/>
            <a:r>
              <a:rPr lang="en-US" sz="1800" dirty="0"/>
              <a:t>Object 3388.xml, RR#4001 fails validation because within the Object RR 4001 defines:</a:t>
            </a:r>
          </a:p>
          <a:p>
            <a:pPr marL="1019175" lvl="3" indent="-342900"/>
            <a:r>
              <a:rPr lang="en-US" sz="1600" dirty="0"/>
              <a:t>“units” = byte</a:t>
            </a:r>
          </a:p>
          <a:p>
            <a:pPr marL="1019175" lvl="3" indent="-342900"/>
            <a:r>
              <a:rPr lang="en-US" sz="1600" dirty="0"/>
              <a:t>“</a:t>
            </a:r>
            <a:r>
              <a:rPr lang="en-US" sz="1600" dirty="0" err="1"/>
              <a:t>RangeEnumeration</a:t>
            </a:r>
            <a:r>
              <a:rPr lang="en-US" sz="1600" dirty="0"/>
              <a:t>” = 0-16</a:t>
            </a:r>
          </a:p>
          <a:p>
            <a:pPr marL="1019175" lvl="3" indent="-342900"/>
            <a:r>
              <a:rPr lang="en-US" sz="1600" dirty="0"/>
              <a:t>But in OMNA RR4001 has a blank value on these elements</a:t>
            </a:r>
          </a:p>
        </p:txBody>
      </p:sp>
    </p:spTree>
    <p:extLst>
      <p:ext uri="{BB962C8B-B14F-4D97-AF65-F5344CB8AC3E}">
        <p14:creationId xmlns:p14="http://schemas.microsoft.com/office/powerpoint/2010/main" val="36307377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FDB346-381D-7B4B-9C3A-4EFDF6CFBE7D}"/>
              </a:ext>
            </a:extLst>
          </p:cNvPr>
          <p:cNvSpPr>
            <a:spLocks noGrp="1"/>
          </p:cNvSpPr>
          <p:nvPr>
            <p:ph type="title"/>
          </p:nvPr>
        </p:nvSpPr>
        <p:spPr/>
        <p:txBody>
          <a:bodyPr/>
          <a:lstStyle/>
          <a:p>
            <a:r>
              <a:rPr lang="en-US" dirty="0"/>
              <a:t>continuation</a:t>
            </a:r>
          </a:p>
        </p:txBody>
      </p:sp>
      <p:sp>
        <p:nvSpPr>
          <p:cNvPr id="3" name="Content Placeholder 2">
            <a:extLst>
              <a:ext uri="{FF2B5EF4-FFF2-40B4-BE49-F238E27FC236}">
                <a16:creationId xmlns:a16="http://schemas.microsoft.com/office/drawing/2014/main" id="{50E7082D-6D1F-A44A-B017-1B824E11BFC7}"/>
              </a:ext>
            </a:extLst>
          </p:cNvPr>
          <p:cNvSpPr>
            <a:spLocks noGrp="1"/>
          </p:cNvSpPr>
          <p:nvPr>
            <p:ph idx="1"/>
          </p:nvPr>
        </p:nvSpPr>
        <p:spPr/>
        <p:txBody>
          <a:bodyPr/>
          <a:lstStyle/>
          <a:p>
            <a:pPr marL="0" indent="0">
              <a:buNone/>
            </a:pPr>
            <a:r>
              <a:rPr lang="en-US" dirty="0"/>
              <a:t>Other Issue</a:t>
            </a:r>
          </a:p>
          <a:p>
            <a:pPr lvl="1"/>
            <a:r>
              <a:rPr lang="en-US" dirty="0"/>
              <a:t>LwM2M Editor Tool allows changes to the “description” field but the validation tool cannot validate the changes. </a:t>
            </a:r>
          </a:p>
          <a:p>
            <a:pPr lvl="2"/>
            <a:r>
              <a:rPr lang="en-US" dirty="0"/>
              <a:t>This validation has to be done manually and by the members.</a:t>
            </a:r>
          </a:p>
        </p:txBody>
      </p:sp>
    </p:spTree>
    <p:extLst>
      <p:ext uri="{BB962C8B-B14F-4D97-AF65-F5344CB8AC3E}">
        <p14:creationId xmlns:p14="http://schemas.microsoft.com/office/powerpoint/2010/main" val="16731104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645647-A7A3-0746-909D-F2C170BB52F3}"/>
              </a:ext>
            </a:extLst>
          </p:cNvPr>
          <p:cNvSpPr>
            <a:spLocks noGrp="1"/>
          </p:cNvSpPr>
          <p:nvPr>
            <p:ph type="title"/>
          </p:nvPr>
        </p:nvSpPr>
        <p:spPr/>
        <p:txBody>
          <a:bodyPr/>
          <a:lstStyle/>
          <a:p>
            <a:r>
              <a:rPr lang="en-US" dirty="0"/>
              <a:t>Other Topics</a:t>
            </a:r>
          </a:p>
        </p:txBody>
      </p:sp>
      <p:sp>
        <p:nvSpPr>
          <p:cNvPr id="3" name="Content Placeholder 2">
            <a:extLst>
              <a:ext uri="{FF2B5EF4-FFF2-40B4-BE49-F238E27FC236}">
                <a16:creationId xmlns:a16="http://schemas.microsoft.com/office/drawing/2014/main" id="{FF0F5805-C9EE-194C-8DA2-8E708C14FD08}"/>
              </a:ext>
            </a:extLst>
          </p:cNvPr>
          <p:cNvSpPr>
            <a:spLocks noGrp="1"/>
          </p:cNvSpPr>
          <p:nvPr>
            <p:ph idx="1"/>
          </p:nvPr>
        </p:nvSpPr>
        <p:spPr/>
        <p:txBody>
          <a:bodyPr/>
          <a:lstStyle/>
          <a:p>
            <a:pPr marL="0" indent="0">
              <a:buNone/>
            </a:pPr>
            <a:r>
              <a:rPr lang="en-US" dirty="0"/>
              <a:t>New OMNA LwM2M Registry in a public repository</a:t>
            </a:r>
          </a:p>
          <a:p>
            <a:pPr lvl="1"/>
            <a:r>
              <a:rPr lang="en-US" dirty="0">
                <a:hlinkClick r:id="rId2"/>
              </a:rPr>
              <a:t>https://github.com/OpenMobileAlliance/lwm2m-registry</a:t>
            </a:r>
            <a:endParaRPr lang="en-US" dirty="0"/>
          </a:p>
          <a:p>
            <a:pPr marL="0" indent="-4763">
              <a:buNone/>
            </a:pPr>
            <a:r>
              <a:rPr lang="en-US" dirty="0"/>
              <a:t>New “draft” Registration process (in place)</a:t>
            </a:r>
          </a:p>
          <a:p>
            <a:pPr marL="0" indent="-4763">
              <a:buNone/>
            </a:pPr>
            <a:r>
              <a:rPr lang="en-US" dirty="0"/>
              <a:t>New Publication process (under study)</a:t>
            </a:r>
          </a:p>
          <a:p>
            <a:pPr marL="0" indent="-4763">
              <a:buNone/>
            </a:pPr>
            <a:r>
              <a:rPr lang="en-US" dirty="0"/>
              <a:t>Automatic validation (under study)</a:t>
            </a:r>
          </a:p>
          <a:p>
            <a:pPr marL="0" indent="-4763">
              <a:buNone/>
            </a:pPr>
            <a:endParaRPr lang="en-US" dirty="0"/>
          </a:p>
          <a:p>
            <a:pPr marL="0" indent="-4763">
              <a:buNone/>
            </a:pPr>
            <a:r>
              <a:rPr lang="en-US" dirty="0"/>
              <a:t>IPSO Discussion Topics</a:t>
            </a:r>
          </a:p>
          <a:p>
            <a:pPr marL="0" indent="-4763">
              <a:buNone/>
            </a:pPr>
            <a:r>
              <a:rPr lang="en-US" dirty="0"/>
              <a:t>Staff is doing an evaluation on the implications of:</a:t>
            </a:r>
          </a:p>
          <a:p>
            <a:pPr marL="682625" lvl="1" indent="-457200"/>
            <a:r>
              <a:rPr lang="en-US" dirty="0"/>
              <a:t>Remove Object Version from Object file name</a:t>
            </a:r>
          </a:p>
          <a:p>
            <a:pPr marL="682625" lvl="1" indent="-457200"/>
            <a:r>
              <a:rPr lang="en-US" dirty="0"/>
              <a:t>Use GitHub Release Tag functionality (create set of group releases)</a:t>
            </a:r>
          </a:p>
          <a:p>
            <a:pPr marL="682625" lvl="1" indent="-457200"/>
            <a:endParaRPr lang="en-US" dirty="0"/>
          </a:p>
          <a:p>
            <a:pPr lvl="1"/>
            <a:endParaRPr lang="en-US" dirty="0"/>
          </a:p>
        </p:txBody>
      </p:sp>
    </p:spTree>
    <p:extLst>
      <p:ext uri="{BB962C8B-B14F-4D97-AF65-F5344CB8AC3E}">
        <p14:creationId xmlns:p14="http://schemas.microsoft.com/office/powerpoint/2010/main" val="39329611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8137" y="3435350"/>
            <a:ext cx="8748712" cy="703262"/>
          </a:xfrm>
        </p:spPr>
        <p:txBody>
          <a:bodyPr/>
          <a:lstStyle/>
          <a:p>
            <a:r>
              <a:rPr lang="en-US" dirty="0"/>
              <a:t>Thanks</a:t>
            </a:r>
          </a:p>
        </p:txBody>
      </p:sp>
    </p:spTree>
    <p:extLst>
      <p:ext uri="{BB962C8B-B14F-4D97-AF65-F5344CB8AC3E}">
        <p14:creationId xmlns:p14="http://schemas.microsoft.com/office/powerpoint/2010/main" val="1023809183"/>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9135</TotalTime>
  <Pages>15</Pages>
  <Words>646</Words>
  <Application>Microsoft Macintosh PowerPoint</Application>
  <PresentationFormat>Custom</PresentationFormat>
  <Paragraphs>44</Paragraphs>
  <Slides>6</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宋体</vt:lpstr>
      <vt:lpstr>Arial</vt:lpstr>
      <vt:lpstr>Arial Narrow</vt:lpstr>
      <vt:lpstr>Tahoma</vt:lpstr>
      <vt:lpstr>Times New Roman</vt:lpstr>
      <vt:lpstr>OMA Template</vt:lpstr>
      <vt:lpstr>OMA-DM&amp;SE-2018-0125-INP_OMNA_Registry_Pending_Topics   OMNA Registry Pending Topics</vt:lpstr>
      <vt:lpstr>Introduction</vt:lpstr>
      <vt:lpstr>Frozen RR Definition</vt:lpstr>
      <vt:lpstr>continuation</vt:lpstr>
      <vt:lpstr>Other Topics</vt:lpstr>
      <vt:lpstr>Thanks</vt:lpstr>
    </vt:vector>
  </TitlesOfParts>
  <Company>OMA</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436</cp:revision>
  <cp:lastPrinted>1999-04-27T06:51:51Z</cp:lastPrinted>
  <dcterms:created xsi:type="dcterms:W3CDTF">2002-03-19T14:05:12Z</dcterms:created>
  <dcterms:modified xsi:type="dcterms:W3CDTF">2018-12-11T03:09:51Z</dcterms:modified>
</cp:coreProperties>
</file>