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6"/>
  </p:notesMasterIdLst>
  <p:handoutMasterIdLst>
    <p:handoutMasterId r:id="rId17"/>
  </p:handoutMasterIdLst>
  <p:sldIdLst>
    <p:sldId id="293" r:id="rId2"/>
    <p:sldId id="357" r:id="rId3"/>
    <p:sldId id="359" r:id="rId4"/>
    <p:sldId id="363" r:id="rId5"/>
    <p:sldId id="353" r:id="rId6"/>
    <p:sldId id="364" r:id="rId7"/>
    <p:sldId id="361" r:id="rId8"/>
    <p:sldId id="358" r:id="rId9"/>
    <p:sldId id="355" r:id="rId10"/>
    <p:sldId id="356" r:id="rId11"/>
    <p:sldId id="365" r:id="rId12"/>
    <p:sldId id="366" r:id="rId13"/>
    <p:sldId id="367" r:id="rId14"/>
    <p:sldId id="339" r:id="rId1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212">
          <p15:clr>
            <a:srgbClr val="A4A3A4"/>
          </p15:clr>
        </p15:guide>
        <p15:guide id="2" pos="2949">
          <p15:clr>
            <a:srgbClr val="A4A3A4"/>
          </p15:clr>
        </p15:guide>
      </p15:sldGuideLst>
    </p:ext>
    <p:ext uri="{2D200454-40CA-4A62-9FC3-DE9A4176ACB9}">
      <p15:notesGuideLst xmlns=""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335" autoAdjust="0"/>
  </p:normalViewPr>
  <p:slideViewPr>
    <p:cSldViewPr>
      <p:cViewPr>
        <p:scale>
          <a:sx n="112" d="100"/>
          <a:sy n="112" d="100"/>
        </p:scale>
        <p:origin x="-1404" y="10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6544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075099187"/>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859411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79711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47427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00983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280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97005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1885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43712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348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35063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02405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nSpc>
                <a:spcPct val="90000"/>
              </a:lnSpc>
              <a:defRPr/>
            </a:pPr>
            <a:r>
              <a:rPr lang="en-GB" altLang="zh-CN" sz="1000" b="1" dirty="0" smtClean="0">
                <a:ea typeface="宋体" panose="02010600030101010101" pitchFamily="2" charset="-122"/>
                <a:cs typeface="Times New Roman" panose="02020603050405020304" pitchFamily="18" charset="0"/>
              </a:rPr>
              <a:t>© 2018 Open Mobile Alliance All Rights Reserved.</a:t>
            </a:r>
            <a:endParaRPr lang="en-US" altLang="zh-CN" sz="1000" b="1" dirty="0" smtClean="0">
              <a:ea typeface="宋体" panose="02010600030101010101" pitchFamily="2" charset="-122"/>
            </a:endParaRPr>
          </a:p>
          <a:p>
            <a:pPr>
              <a:lnSpc>
                <a:spcPct val="90000"/>
              </a:lnSpc>
              <a:defRPr/>
            </a:pPr>
            <a:r>
              <a:rPr lang="en-US" altLang="zh-CN" sz="900" b="1" dirty="0" smtClean="0">
                <a:latin typeface="Arial Narrow" panose="020B0606020202030204" pitchFamily="34" charset="0"/>
                <a:ea typeface="宋体" panose="02010600030101010101" pitchFamily="2" charset="-122"/>
                <a:cs typeface="Times New Roman" panose="02020603050405020304" pitchFamily="18" charset="0"/>
              </a:rPr>
              <a:t>Used with the permission of the Open Mobile Alliance under the terms as stated in this document.</a:t>
            </a:r>
            <a:endParaRPr lang="en-US" altLang="zh-CN" sz="900" b="1" dirty="0" smtClean="0">
              <a:solidFill>
                <a:srgbClr val="999999"/>
              </a:solidFill>
              <a:latin typeface="Arial Narrow" panose="020B0606020202030204" pitchFamily="34" charset="0"/>
              <a:ea typeface="宋体" panose="02010600030101010101" pitchFamily="2"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lnSpc>
                <a:spcPct val="90000"/>
              </a:lnSpc>
              <a:defRPr/>
            </a:pPr>
            <a:r>
              <a:rPr lang="en-US" altLang="zh-CN" sz="1800" b="1" dirty="0" smtClean="0">
                <a:latin typeface="Arial Narrow" panose="020B0606020202030204" pitchFamily="34" charset="0"/>
                <a:ea typeface="宋体" panose="02010600030101010101" pitchFamily="2" charset="-122"/>
              </a:rPr>
              <a:t>OMA-DM-2018-0020</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宋体" panose="02010600030101010101" pitchFamily="2" charset="-122"/>
              </a:rPr>
              <a:t>Slide #</a:t>
            </a:r>
            <a:fld id="{6F2E00AE-62C3-46F9-92C3-EFB5BB3D846A}" type="slidenum">
              <a:rPr lang="en-US" altLang="zh-CN" sz="1800" b="1" smtClean="0">
                <a:latin typeface="Arial Narrow" panose="020B0606020202030204" pitchFamily="34" charset="0"/>
                <a:ea typeface="宋体" panose="02010600030101010101" pitchFamily="2" charset="-122"/>
              </a:rPr>
              <a:pPr algn="r">
                <a:lnSpc>
                  <a:spcPct val="90000"/>
                </a:lnSpc>
                <a:defRPr/>
              </a:pPr>
              <a:t>‹#›</a:t>
            </a:fld>
            <a:r>
              <a:rPr lang="en-US" altLang="zh-CN" sz="1800" b="1" dirty="0" smtClean="0">
                <a:latin typeface="Arial Narrow" panose="020B0606020202030204" pitchFamily="34" charset="0"/>
                <a:ea typeface="宋体" panose="02010600030101010101" pitchFamily="2" charset="-122"/>
              </a:rPr>
              <a:t/>
            </a:r>
            <a:br>
              <a:rPr lang="en-US" altLang="zh-CN" sz="1800" b="1" dirty="0" smtClean="0">
                <a:latin typeface="Arial Narrow" panose="020B0606020202030204" pitchFamily="34" charset="0"/>
                <a:ea typeface="宋体" panose="02010600030101010101" pitchFamily="2" charset="-122"/>
              </a:rPr>
            </a:br>
            <a:r>
              <a:rPr lang="en-US" altLang="zh-CN" sz="500" dirty="0" smtClean="0">
                <a:solidFill>
                  <a:srgbClr val="999999"/>
                </a:solidFill>
                <a:ea typeface="宋体" panose="02010600030101010101" pitchFamily="2" charset="-122"/>
              </a:rPr>
              <a:t>[</a:t>
            </a:r>
            <a:r>
              <a:rPr lang="en-US" altLang="zh-CN" sz="500" dirty="0" smtClean="0">
                <a:solidFill>
                  <a:srgbClr val="999999"/>
                </a:solidFill>
                <a:ea typeface="宋体" charset="-122"/>
              </a:rPr>
              <a:t>OMA-Template-SlideDeck-20180101-I</a:t>
            </a:r>
            <a:r>
              <a:rPr lang="en-US" altLang="zh-CN" sz="500" dirty="0" smtClean="0">
                <a:solidFill>
                  <a:srgbClr val="999999"/>
                </a:solidFill>
                <a:ea typeface="宋体" panose="02010600030101010101" pitchFamily="2" charset="-122"/>
              </a:rPr>
              <a:t>]</a:t>
            </a:r>
            <a:endParaRPr lang="en-US" altLang="zh-CN" sz="1800" b="1" dirty="0" smtClean="0">
              <a:latin typeface="Arial Narrow" panose="020B0606020202030204" pitchFamily="34" charset="0"/>
              <a:ea typeface="宋体"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panose="020B0604020202020204" pitchFamily="34" charset="0"/>
              </a:defRPr>
            </a:lvl1pPr>
            <a:lvl2pPr marL="742950" indent="-285750" defTabSz="762000">
              <a:tabLst>
                <a:tab pos="1827213" algn="r"/>
                <a:tab pos="1939925" algn="l"/>
              </a:tabLst>
              <a:defRPr sz="2000">
                <a:solidFill>
                  <a:schemeClr val="tx1"/>
                </a:solidFill>
                <a:latin typeface="Arial" panose="020B0604020202020204" pitchFamily="34" charset="0"/>
              </a:defRPr>
            </a:lvl2pPr>
            <a:lvl3pPr marL="1143000" indent="-228600" defTabSz="762000">
              <a:tabLst>
                <a:tab pos="1827213" algn="r"/>
                <a:tab pos="1939925" algn="l"/>
              </a:tabLst>
              <a:defRPr sz="2000">
                <a:solidFill>
                  <a:schemeClr val="tx1"/>
                </a:solidFill>
                <a:latin typeface="Arial" panose="020B0604020202020204" pitchFamily="34" charset="0"/>
              </a:defRPr>
            </a:lvl3pPr>
            <a:lvl4pPr marL="1600200" indent="-228600" defTabSz="762000">
              <a:tabLst>
                <a:tab pos="1827213" algn="r"/>
                <a:tab pos="1939925" algn="l"/>
              </a:tabLst>
              <a:defRPr sz="2000">
                <a:solidFill>
                  <a:schemeClr val="tx1"/>
                </a:solidFill>
                <a:latin typeface="Arial" panose="020B0604020202020204" pitchFamily="34" charset="0"/>
              </a:defRPr>
            </a:lvl4pPr>
            <a:lvl5pPr marL="2057400" indent="-228600" defTabSz="762000">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宋体" panose="02010600030101010101" pitchFamily="2" charset="-122"/>
              </a:rPr>
              <a:t>	Submitted To:	DM WG</a:t>
            </a:r>
          </a:p>
          <a:p>
            <a:pPr>
              <a:lnSpc>
                <a:spcPct val="95000"/>
              </a:lnSpc>
              <a:spcAft>
                <a:spcPct val="35000"/>
              </a:spcAft>
            </a:pPr>
            <a:r>
              <a:rPr lang="en-US" altLang="zh-CN" b="1" dirty="0">
                <a:latin typeface="Tahoma" panose="020B0604030504040204" pitchFamily="34" charset="0"/>
                <a:ea typeface="宋体" panose="02010600030101010101" pitchFamily="2" charset="-122"/>
              </a:rPr>
              <a:t>	Date:	</a:t>
            </a:r>
            <a:r>
              <a:rPr lang="en-US" altLang="zh-CN" b="1" dirty="0" smtClean="0">
                <a:latin typeface="Tahoma" panose="020B0604030504040204" pitchFamily="34" charset="0"/>
                <a:ea typeface="宋体" panose="02010600030101010101" pitchFamily="2" charset="-122"/>
              </a:rPr>
              <a:t>06 Mar 2017</a:t>
            </a:r>
            <a:r>
              <a:rPr lang="en-US" altLang="zh-CN" b="1" dirty="0">
                <a:latin typeface="Tahoma" panose="020B0604030504040204" pitchFamily="34" charset="0"/>
                <a:ea typeface="宋体" panose="02010600030101010101" pitchFamily="2" charset="-122"/>
              </a:rPr>
              <a:t>	</a:t>
            </a:r>
          </a:p>
          <a:p>
            <a:pPr>
              <a:lnSpc>
                <a:spcPct val="95000"/>
              </a:lnSpc>
              <a:spcAft>
                <a:spcPct val="35000"/>
              </a:spcAft>
            </a:pPr>
            <a:r>
              <a:rPr lang="en-US" altLang="zh-CN" b="1" dirty="0">
                <a:latin typeface="Tahoma" panose="020B0604030504040204" pitchFamily="34" charset="0"/>
                <a:ea typeface="宋体"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宋体" panose="02010600030101010101" pitchFamily="2" charset="-122"/>
              </a:rPr>
              <a:t>	Contact:	</a:t>
            </a:r>
            <a:r>
              <a:rPr lang="en-US" altLang="zh-CN" b="1" dirty="0" smtClean="0">
                <a:latin typeface="Tahoma" panose="020B0604030504040204" pitchFamily="34" charset="0"/>
                <a:ea typeface="宋体" panose="02010600030101010101" pitchFamily="2" charset="-122"/>
              </a:rPr>
              <a:t>Joaquin Prado, jprado@omaorg.org</a:t>
            </a:r>
            <a:endParaRPr lang="en-US" altLang="zh-CN" b="1" dirty="0">
              <a:latin typeface="Tahoma" panose="020B0604030504040204" pitchFamily="34" charset="0"/>
              <a:ea typeface="宋体" panose="02010600030101010101" pitchFamily="2" charset="-122"/>
            </a:endParaRPr>
          </a:p>
          <a:p>
            <a:pPr>
              <a:lnSpc>
                <a:spcPct val="95000"/>
              </a:lnSpc>
              <a:spcAft>
                <a:spcPct val="35000"/>
              </a:spcAft>
            </a:pPr>
            <a:r>
              <a:rPr lang="en-US" altLang="zh-CN" b="1" dirty="0">
                <a:latin typeface="Tahoma" panose="020B0604030504040204" pitchFamily="34" charset="0"/>
                <a:ea typeface="宋体" panose="02010600030101010101" pitchFamily="2" charset="-122"/>
              </a:rPr>
              <a:t>	Source:	OMA staff</a:t>
            </a: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sz="2000" b="0" dirty="0" smtClean="0"/>
              <a:t>OMA-DM-2018-0020R04-INP_Changes_to_remove_SUP_from_LwM2Mv1_1</a:t>
            </a:r>
            <a:r>
              <a:rPr lang="en-US" altLang="zh-CN" sz="2000" dirty="0" smtClean="0">
                <a:ea typeface="宋体" panose="02010600030101010101" pitchFamily="2" charset="-122"/>
              </a:rPr>
              <a:t/>
            </a:r>
            <a:br>
              <a:rPr lang="en-US" altLang="zh-CN" sz="2000" dirty="0" smtClean="0">
                <a:ea typeface="宋体" panose="02010600030101010101" pitchFamily="2" charset="-122"/>
              </a:rPr>
            </a:br>
            <a:r>
              <a:rPr lang="en-US" altLang="zh-CN" sz="1400" dirty="0" smtClean="0">
                <a:ea typeface="宋体" panose="02010600030101010101" pitchFamily="2" charset="-122"/>
              </a:rPr>
              <a:t/>
            </a:r>
            <a:br>
              <a:rPr lang="en-US" altLang="zh-CN" sz="1400" dirty="0" smtClean="0">
                <a:ea typeface="宋体" panose="02010600030101010101" pitchFamily="2" charset="-122"/>
              </a:rPr>
            </a:br>
            <a:r>
              <a:rPr lang="en-US" altLang="zh-CN" dirty="0" smtClean="0">
                <a:ea typeface="宋体" panose="02010600030101010101" pitchFamily="2" charset="-122"/>
              </a:rPr>
              <a:t>Changes for Removing SUP Files</a:t>
            </a:r>
            <a:br>
              <a:rPr lang="en-US" altLang="zh-CN" dirty="0" smtClean="0">
                <a:ea typeface="宋体" panose="02010600030101010101" pitchFamily="2" charset="-122"/>
              </a:rPr>
            </a:br>
            <a:endParaRPr lang="en-US" altLang="zh-CN" sz="1800" dirty="0" smtClean="0">
              <a:ea typeface="宋体" panose="02010600030101010101" pitchFamily="2" charset="-122"/>
            </a:endParaRP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r>
              <a:rPr lang="en-US" altLang="zh-CN" sz="1800" b="1">
                <a:solidFill>
                  <a:srgbClr val="800000"/>
                </a:solidFill>
                <a:latin typeface="Tahoma" panose="020B0604030504040204" pitchFamily="34" charset="0"/>
                <a:ea typeface="宋体" panose="02010600030101010101" pitchFamily="2"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endParaRPr lang="en-GB" altLang="zh-CN" sz="1800" b="1">
              <a:solidFill>
                <a:srgbClr val="800000"/>
              </a:solidFill>
              <a:latin typeface="Tahoma" panose="020B0604030504040204" pitchFamily="34" charset="0"/>
              <a:ea typeface="宋体" panose="02010600030101010101" pitchFamily="2" charset="-122"/>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spcBef>
                <a:spcPct val="35000"/>
              </a:spcBef>
            </a:pPr>
            <a:r>
              <a:rPr lang="en-US" altLang="zh-CN" sz="900">
                <a:ea typeface="宋体"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宋体" panose="02010600030101010101" pitchFamily="2" charset="-122"/>
                <a:cs typeface="Times New Roman" panose="02020603050405020304" pitchFamily="18" charset="0"/>
                <a:hlinkClick r:id="rId3"/>
              </a:rPr>
              <a:t>http://www.openmobilealliance.org/UseAgreement.html</a:t>
            </a:r>
            <a:r>
              <a:rPr lang="en-US" altLang="zh-CN" sz="900">
                <a:ea typeface="宋体"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lnSpc>
                <a:spcPct val="90000"/>
              </a:lnSpc>
              <a:spcBef>
                <a:spcPct val="35000"/>
              </a:spcBef>
            </a:pPr>
            <a:r>
              <a:rPr lang="en-US" altLang="zh-CN" sz="900">
                <a:ea typeface="宋体" panose="02010600030101010101" pitchFamily="2" charset="-122"/>
                <a:cs typeface="Times New Roman" panose="02020603050405020304" pitchFamily="18" charset="0"/>
              </a:rPr>
              <a:t>THIS DOCUMENT IS PROVIDED ON AN "AS IS" "AS AVAILABLE" AND "WITH ALL FAULTS" BASIS.</a:t>
            </a:r>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35000"/>
              </a:spcBef>
            </a:pPr>
            <a:r>
              <a:rPr lang="en-US" altLang="zh-CN" sz="900" b="1">
                <a:ea typeface="宋体" panose="02010600030101010101" pitchFamily="2" charset="-122"/>
                <a:cs typeface="Times New Roman" panose="02020603050405020304" pitchFamily="18" charset="0"/>
              </a:rPr>
              <a:t>Intellectual Property Rights</a:t>
            </a:r>
          </a:p>
          <a:p>
            <a:pPr>
              <a:lnSpc>
                <a:spcPct val="90000"/>
              </a:lnSpc>
              <a:spcBef>
                <a:spcPct val="35000"/>
              </a:spcBef>
            </a:pPr>
            <a:r>
              <a:rPr lang="en-US" altLang="zh-CN" sz="900">
                <a:ea typeface="宋体"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GitHub Changes </a:t>
            </a:r>
            <a:r>
              <a:rPr lang="en-US" sz="2000" b="0" dirty="0" smtClean="0"/>
              <a:t>(I)</a:t>
            </a:r>
            <a:endParaRPr lang="en-US" sz="2000" b="0" dirty="0"/>
          </a:p>
        </p:txBody>
      </p:sp>
      <p:sp>
        <p:nvSpPr>
          <p:cNvPr id="3" name="Content Placeholder 2"/>
          <p:cNvSpPr>
            <a:spLocks noGrp="1"/>
          </p:cNvSpPr>
          <p:nvPr>
            <p:ph idx="1"/>
          </p:nvPr>
        </p:nvSpPr>
        <p:spPr>
          <a:xfrm>
            <a:off x="272031" y="996950"/>
            <a:ext cx="8778875" cy="5383212"/>
          </a:xfrm>
        </p:spPr>
        <p:txBody>
          <a:bodyPr/>
          <a:lstStyle/>
          <a:p>
            <a:pPr marL="0" indent="-4763">
              <a:buNone/>
            </a:pPr>
            <a:r>
              <a:rPr lang="en-US" sz="2400" dirty="0" smtClean="0"/>
              <a:t>Short Term</a:t>
            </a:r>
          </a:p>
          <a:p>
            <a:pPr lvl="2"/>
            <a:r>
              <a:rPr lang="en-US" sz="1800" dirty="0" smtClean="0"/>
              <a:t>Keep GitHub Repository LwM2M_v1_1 as it is</a:t>
            </a:r>
          </a:p>
          <a:p>
            <a:pPr lvl="3"/>
            <a:r>
              <a:rPr lang="en-US" sz="1600" dirty="0" smtClean="0"/>
              <a:t>md2HTML will display TSs and Object files on the same page</a:t>
            </a:r>
          </a:p>
          <a:p>
            <a:pPr lvl="2"/>
            <a:r>
              <a:rPr lang="en-US" sz="1800" dirty="0" smtClean="0"/>
              <a:t>README file </a:t>
            </a:r>
            <a:r>
              <a:rPr lang="en-US" sz="1600" dirty="0" smtClean="0"/>
              <a:t>(substitutes the ERELD)</a:t>
            </a:r>
          </a:p>
          <a:p>
            <a:pPr lvl="3"/>
            <a:r>
              <a:rPr lang="en-US" sz="1600" dirty="0" smtClean="0"/>
              <a:t>To be updated</a:t>
            </a:r>
          </a:p>
          <a:p>
            <a:pPr lvl="4"/>
            <a:r>
              <a:rPr lang="en-US" sz="1400" dirty="0" smtClean="0"/>
              <a:t>README file but it caters for the needs of each individual Object</a:t>
            </a:r>
          </a:p>
          <a:p>
            <a:pPr lvl="5"/>
            <a:r>
              <a:rPr lang="en-US" sz="1400" dirty="0" smtClean="0"/>
              <a:t>At the publication time we need one README file for each Object</a:t>
            </a:r>
          </a:p>
          <a:p>
            <a:pPr lvl="4"/>
            <a:r>
              <a:rPr lang="en-US" sz="1400" dirty="0" smtClean="0"/>
              <a:t>Staff will suggest a PR against the README file which will contain sections for each individual README file.</a:t>
            </a:r>
          </a:p>
          <a:p>
            <a:pPr lvl="2"/>
            <a:r>
              <a:rPr lang="en-US" sz="1800" dirty="0" smtClean="0"/>
              <a:t>Appendix E (TS Core)</a:t>
            </a:r>
          </a:p>
          <a:p>
            <a:pPr lvl="3"/>
            <a:r>
              <a:rPr lang="en-US" sz="1600" dirty="0" smtClean="0"/>
              <a:t>To be updated</a:t>
            </a:r>
          </a:p>
          <a:p>
            <a:pPr lvl="4"/>
            <a:r>
              <a:rPr lang="en-US" sz="1400" dirty="0" smtClean="0"/>
              <a:t>Some Objects have clarifications that are not part of the XML but are related to the object</a:t>
            </a:r>
          </a:p>
          <a:p>
            <a:pPr lvl="5"/>
            <a:r>
              <a:rPr lang="en-US" sz="1400" dirty="0" smtClean="0"/>
              <a:t>The WG needs to evaluate where this content belongs to, perhaps in the TS of a new Object or README file</a:t>
            </a:r>
          </a:p>
          <a:p>
            <a:pPr lvl="4"/>
            <a:r>
              <a:rPr lang="en-US" sz="1400" dirty="0" smtClean="0"/>
              <a:t>Review the Table listing all the Object related to LwM2M v1.1 protocol</a:t>
            </a:r>
            <a:endParaRPr lang="en-US" sz="1400" dirty="0"/>
          </a:p>
          <a:p>
            <a:pPr marL="0" indent="-7938">
              <a:buNone/>
            </a:pPr>
            <a:r>
              <a:rPr lang="en-US" sz="2400" dirty="0" smtClean="0"/>
              <a:t>Longer Term</a:t>
            </a:r>
          </a:p>
          <a:p>
            <a:pPr marL="736600" lvl="2" indent="-285750"/>
            <a:r>
              <a:rPr lang="en-US" sz="1800" dirty="0" smtClean="0"/>
              <a:t>It is possible to use the same repository for the development of LwM2M v1.2 but there are implications that the members need to be aware of</a:t>
            </a:r>
          </a:p>
          <a:p>
            <a:pPr marL="962025" lvl="3" indent="-285750"/>
            <a:r>
              <a:rPr lang="en-US" sz="1600" dirty="0" smtClean="0"/>
              <a:t>This topic will be discussed at time of creating the next LWM2M release</a:t>
            </a:r>
          </a:p>
        </p:txBody>
      </p:sp>
    </p:spTree>
    <p:extLst>
      <p:ext uri="{BB962C8B-B14F-4D97-AF65-F5344CB8AC3E}">
        <p14:creationId xmlns:p14="http://schemas.microsoft.com/office/powerpoint/2010/main" val="36514057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sz="2000" b="0" dirty="0"/>
          </a:p>
        </p:txBody>
      </p:sp>
      <p:sp>
        <p:nvSpPr>
          <p:cNvPr id="3" name="Content Placeholder 2"/>
          <p:cNvSpPr>
            <a:spLocks noGrp="1"/>
          </p:cNvSpPr>
          <p:nvPr>
            <p:ph idx="1"/>
          </p:nvPr>
        </p:nvSpPr>
        <p:spPr>
          <a:xfrm>
            <a:off x="291306" y="1073150"/>
            <a:ext cx="8778875" cy="5383212"/>
          </a:xfrm>
        </p:spPr>
        <p:txBody>
          <a:bodyPr/>
          <a:lstStyle/>
          <a:p>
            <a:pPr marL="0" indent="0">
              <a:buNone/>
            </a:pPr>
            <a:r>
              <a:rPr lang="en-US" sz="2400" dirty="0" smtClean="0"/>
              <a:t>Working Area </a:t>
            </a:r>
          </a:p>
          <a:p>
            <a:pPr lvl="2"/>
            <a:r>
              <a:rPr lang="en-US" sz="1800" dirty="0" smtClean="0">
                <a:solidFill>
                  <a:srgbClr val="FF0000"/>
                </a:solidFill>
              </a:rPr>
              <a:t>New WA “ObjLwM2M” or</a:t>
            </a:r>
          </a:p>
          <a:p>
            <a:pPr lvl="2"/>
            <a:r>
              <a:rPr lang="en-US" sz="1600" dirty="0" smtClean="0">
                <a:solidFill>
                  <a:srgbClr val="FF0000"/>
                </a:solidFill>
              </a:rPr>
              <a:t>Add the Objects to “LightweightM2M” WA</a:t>
            </a:r>
          </a:p>
          <a:p>
            <a:pPr marL="0" indent="-4763">
              <a:buNone/>
            </a:pPr>
            <a:r>
              <a:rPr lang="en-US" sz="2400" dirty="0" smtClean="0"/>
              <a:t>Creation of OMA these Enablers/Docs in the Portal</a:t>
            </a:r>
            <a:endParaRPr lang="en-US" sz="1800" dirty="0" smtClean="0"/>
          </a:p>
          <a:p>
            <a:pPr lvl="1"/>
            <a:r>
              <a:rPr lang="en-US" sz="1400" dirty="0" smtClean="0"/>
              <a:t>ObjLwM2M-ACL-V1.0</a:t>
            </a:r>
            <a:r>
              <a:rPr lang="en-US" sz="1400" dirty="0"/>
              <a:t>:                 </a:t>
            </a:r>
            <a:r>
              <a:rPr lang="en-US" sz="1400" dirty="0" smtClean="0"/>
              <a:t>OMA-SUP-XMLOMA-SUP-XML_LWM2M_Access_Control-V1_0_1-20170704-A</a:t>
            </a:r>
            <a:endParaRPr lang="en-US" sz="1400" dirty="0"/>
          </a:p>
          <a:p>
            <a:pPr lvl="1"/>
            <a:r>
              <a:rPr lang="en-US" sz="1400" dirty="0"/>
              <a:t>ObjLwM2M-Conn_Mon-V1.0:     OMA-SUP-XML_LWM2M_Connectivity_Monitoring-V1_0_1-20170704-A</a:t>
            </a:r>
          </a:p>
          <a:p>
            <a:pPr lvl="1"/>
            <a:r>
              <a:rPr lang="en-US" sz="1400" dirty="0"/>
              <a:t>ObjLwM2M-Conn_Stat-V1.0:      OMA-SUP-XML_LWM2M_Connectivity_Statistics-V1_0_1-20170704-A</a:t>
            </a:r>
          </a:p>
          <a:p>
            <a:pPr lvl="1"/>
            <a:r>
              <a:rPr lang="en-US" sz="1400" dirty="0"/>
              <a:t>ObjLwM2M-Device-V1.0:            OMA-SUP-XML_LWM2M_Device-V1_0_1-20170704-A </a:t>
            </a:r>
          </a:p>
          <a:p>
            <a:pPr lvl="1"/>
            <a:r>
              <a:rPr lang="en-US" sz="1400" dirty="0"/>
              <a:t>ObjLwM2M-Firmware-V1.0:       </a:t>
            </a:r>
            <a:r>
              <a:rPr lang="en-US" sz="1400" dirty="0" smtClean="0"/>
              <a:t>OMA-SUP-XML_LWM2M_Firmware_Update-V1_0_1-20170704-A</a:t>
            </a:r>
            <a:endParaRPr lang="en-US" sz="1400" dirty="0"/>
          </a:p>
          <a:p>
            <a:pPr lvl="1"/>
            <a:r>
              <a:rPr lang="en-US" sz="1400" dirty="0"/>
              <a:t>ObjLwM2M-Location-V1.0:        </a:t>
            </a:r>
            <a:r>
              <a:rPr lang="en-US" sz="1400" dirty="0" smtClean="0"/>
              <a:t>OMA-SUP-XML_LWM2M_Location-V1_0-20170208-A</a:t>
            </a:r>
            <a:endParaRPr lang="en-US" sz="1400" dirty="0"/>
          </a:p>
          <a:p>
            <a:pPr lvl="1"/>
            <a:r>
              <a:rPr lang="en-US" sz="1400" dirty="0"/>
              <a:t>ObjLwM2M-Security-V1.1:         </a:t>
            </a:r>
            <a:r>
              <a:rPr lang="en-US" sz="1400" dirty="0" smtClean="0"/>
              <a:t>OMA-SUP-XML-LWM2M_Security-V1_1_2018MMDD-D</a:t>
            </a:r>
            <a:endParaRPr lang="en-US" sz="1400" dirty="0"/>
          </a:p>
          <a:p>
            <a:pPr lvl="1"/>
            <a:r>
              <a:rPr lang="en-US" sz="1400" dirty="0"/>
              <a:t>ObjLwM2M-Server-V1.1:           </a:t>
            </a:r>
            <a:r>
              <a:rPr lang="en-US" sz="1400" dirty="0" smtClean="0"/>
              <a:t> OMA-SUP-XML-LWM2M_Server-V1_1_2018MMDD-D  </a:t>
            </a:r>
            <a:endParaRPr lang="en-US" sz="1400" dirty="0"/>
          </a:p>
          <a:p>
            <a:pPr lvl="1"/>
            <a:r>
              <a:rPr lang="en-US" sz="1400" dirty="0"/>
              <a:t>ObjLwM2M-OSCORE-V1.0:       OMA-SUP-XML-LWM2M_OSCORE-V1.0_2018MMDD-D</a:t>
            </a:r>
          </a:p>
          <a:p>
            <a:pPr lvl="1"/>
            <a:r>
              <a:rPr lang="en-US" sz="1400" dirty="0">
                <a:solidFill>
                  <a:schemeClr val="accent6"/>
                </a:solidFill>
              </a:rPr>
              <a:t>ObjLwM2M-Security-V1.0:          </a:t>
            </a:r>
            <a:r>
              <a:rPr lang="en-US" sz="1400" dirty="0" smtClean="0">
                <a:solidFill>
                  <a:schemeClr val="accent6"/>
                </a:solidFill>
              </a:rPr>
              <a:t>OMA-SUP-XML-LWM2M_Security-V1_0-20170208-A</a:t>
            </a:r>
            <a:endParaRPr lang="en-US" sz="1400" dirty="0">
              <a:solidFill>
                <a:schemeClr val="accent6"/>
              </a:solidFill>
            </a:endParaRPr>
          </a:p>
          <a:p>
            <a:pPr lvl="1"/>
            <a:r>
              <a:rPr lang="en-US" sz="1400" dirty="0">
                <a:solidFill>
                  <a:schemeClr val="accent6"/>
                </a:solidFill>
              </a:rPr>
              <a:t>ObjLwM2M-Server-V1.0:           </a:t>
            </a:r>
            <a:r>
              <a:rPr lang="en-US" sz="1400" dirty="0" smtClean="0">
                <a:solidFill>
                  <a:schemeClr val="accent6"/>
                </a:solidFill>
              </a:rPr>
              <a:t> OMA-SUP-XML-LWM2M_Server-V1_0-20170208-A   </a:t>
            </a:r>
            <a:endParaRPr lang="en-US" sz="1400" dirty="0">
              <a:solidFill>
                <a:schemeClr val="accent6"/>
              </a:solidFill>
            </a:endParaRPr>
          </a:p>
          <a:p>
            <a:pPr marL="227013" lvl="1" indent="0">
              <a:buNone/>
            </a:pPr>
            <a:endParaRPr lang="en-US" sz="1800" dirty="0" smtClean="0">
              <a:solidFill>
                <a:srgbClr val="FF0000"/>
              </a:solidFill>
              <a:sym typeface="Wingdings" panose="05000000000000000000" pitchFamily="2" charset="2"/>
            </a:endParaRPr>
          </a:p>
          <a:p>
            <a:pPr marL="227013" lvl="1" indent="0">
              <a:buNone/>
            </a:pPr>
            <a:r>
              <a:rPr lang="en-US" sz="1800" dirty="0" smtClean="0">
                <a:solidFill>
                  <a:srgbClr val="FF0000"/>
                </a:solidFill>
                <a:sym typeface="Wingdings" panose="05000000000000000000" pitchFamily="2" charset="2"/>
              </a:rPr>
              <a:t>If a new Object Version is needed  create a new Enabler with the same version as the Object</a:t>
            </a:r>
          </a:p>
          <a:p>
            <a:pPr marL="227013" lvl="1" indent="0" algn="ctr">
              <a:buNone/>
            </a:pPr>
            <a:r>
              <a:rPr lang="en-US" sz="1800" dirty="0" smtClean="0">
                <a:solidFill>
                  <a:srgbClr val="FF0000"/>
                </a:solidFill>
                <a:sym typeface="Wingdings" panose="05000000000000000000" pitchFamily="2" charset="2"/>
              </a:rPr>
              <a:t>Object Version 2.1  Enabler v2.1</a:t>
            </a:r>
            <a:endParaRPr lang="en-US" sz="1800" dirty="0" smtClean="0">
              <a:solidFill>
                <a:srgbClr val="FF0000"/>
              </a:solidFill>
            </a:endParaRPr>
          </a:p>
        </p:txBody>
      </p:sp>
    </p:spTree>
    <p:extLst>
      <p:ext uri="{BB962C8B-B14F-4D97-AF65-F5344CB8AC3E}">
        <p14:creationId xmlns:p14="http://schemas.microsoft.com/office/powerpoint/2010/main" val="2429920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 </a:t>
            </a:r>
            <a:r>
              <a:rPr lang="en-US" sz="2000" b="0" dirty="0" smtClean="0"/>
              <a:t>(II)</a:t>
            </a:r>
            <a:endParaRPr lang="en-US" b="0" dirty="0"/>
          </a:p>
        </p:txBody>
      </p:sp>
      <p:sp>
        <p:nvSpPr>
          <p:cNvPr id="3" name="Content Placeholder 2"/>
          <p:cNvSpPr>
            <a:spLocks noGrp="1"/>
          </p:cNvSpPr>
          <p:nvPr>
            <p:ph idx="1"/>
          </p:nvPr>
        </p:nvSpPr>
        <p:spPr/>
        <p:txBody>
          <a:bodyPr/>
          <a:lstStyle/>
          <a:p>
            <a:pPr marL="0" indent="-3175">
              <a:buNone/>
            </a:pPr>
            <a:r>
              <a:rPr lang="en-US" sz="2400" dirty="0" smtClean="0"/>
              <a:t>Approval of  SINGLE Work Item</a:t>
            </a:r>
            <a:endParaRPr lang="en-US" sz="2400" dirty="0"/>
          </a:p>
          <a:p>
            <a:pPr lvl="1"/>
            <a:r>
              <a:rPr lang="en-US" dirty="0" smtClean="0"/>
              <a:t>See </a:t>
            </a:r>
            <a:r>
              <a:rPr lang="en-US" dirty="0"/>
              <a:t>attached WI </a:t>
            </a:r>
            <a:r>
              <a:rPr lang="en-US" dirty="0" smtClean="0"/>
              <a:t>suggestion</a:t>
            </a:r>
          </a:p>
          <a:p>
            <a:pPr lvl="2"/>
            <a:r>
              <a:rPr lang="en-US" dirty="0" smtClean="0"/>
              <a:t>We need to know:</a:t>
            </a:r>
            <a:endParaRPr lang="en-US" dirty="0"/>
          </a:p>
          <a:p>
            <a:pPr lvl="2"/>
            <a:r>
              <a:rPr lang="en-US" sz="1800" dirty="0" smtClean="0">
                <a:solidFill>
                  <a:srgbClr val="FF0000"/>
                </a:solidFill>
              </a:rPr>
              <a:t>Supporting </a:t>
            </a:r>
            <a:r>
              <a:rPr lang="en-US" sz="1800" dirty="0">
                <a:solidFill>
                  <a:srgbClr val="FF0000"/>
                </a:solidFill>
              </a:rPr>
              <a:t>Companies</a:t>
            </a:r>
            <a:r>
              <a:rPr lang="en-US" sz="1800" dirty="0" smtClean="0">
                <a:solidFill>
                  <a:srgbClr val="FF0000"/>
                </a:solidFill>
              </a:rPr>
              <a:t>?</a:t>
            </a:r>
          </a:p>
          <a:p>
            <a:pPr lvl="2"/>
            <a:r>
              <a:rPr lang="en-US" sz="1800" dirty="0">
                <a:solidFill>
                  <a:srgbClr val="FF0000"/>
                </a:solidFill>
              </a:rPr>
              <a:t>Champions</a:t>
            </a:r>
            <a:r>
              <a:rPr lang="en-US" sz="1800" dirty="0" smtClean="0">
                <a:solidFill>
                  <a:srgbClr val="FF0000"/>
                </a:solidFill>
              </a:rPr>
              <a:t>?</a:t>
            </a:r>
            <a:endParaRPr lang="en-US" sz="1800" dirty="0">
              <a:solidFill>
                <a:srgbClr val="FF0000"/>
              </a:solidFill>
            </a:endParaRPr>
          </a:p>
          <a:p>
            <a:pPr marL="0" indent="0">
              <a:buNone/>
            </a:pPr>
            <a:r>
              <a:rPr lang="en-US" dirty="0" smtClean="0"/>
              <a:t>Update README file</a:t>
            </a:r>
          </a:p>
          <a:p>
            <a:pPr lvl="1"/>
            <a:r>
              <a:rPr lang="en-US" dirty="0" smtClean="0"/>
              <a:t>Staff will create a PR against the README adding a section for each Object.</a:t>
            </a:r>
          </a:p>
          <a:p>
            <a:pPr lvl="2"/>
            <a:r>
              <a:rPr lang="en-US" dirty="0" smtClean="0"/>
              <a:t>README file replaces the ERELD</a:t>
            </a:r>
          </a:p>
          <a:p>
            <a:pPr lvl="2"/>
            <a:endParaRPr lang="en-US" dirty="0"/>
          </a:p>
          <a:p>
            <a:pPr lvl="1"/>
            <a:r>
              <a:rPr lang="en-US" dirty="0" smtClean="0"/>
              <a:t>Once the WG Agrees the WI with Champions &amp; Supporting Companies the staff will create the list of Enablers in the Portal</a:t>
            </a:r>
          </a:p>
          <a:p>
            <a:endParaRPr lang="en-US" dirty="0"/>
          </a:p>
        </p:txBody>
      </p:sp>
    </p:spTree>
    <p:extLst>
      <p:ext uri="{BB962C8B-B14F-4D97-AF65-F5344CB8AC3E}">
        <p14:creationId xmlns:p14="http://schemas.microsoft.com/office/powerpoint/2010/main" val="27862348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WI</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lgn="ctr">
              <a:buNone/>
            </a:pPr>
            <a:r>
              <a:rPr lang="en-US" dirty="0" smtClean="0"/>
              <a:t>New Work Item for LwM2M Object</a:t>
            </a:r>
          </a:p>
          <a:p>
            <a:pPr marL="0" indent="0" algn="ctr">
              <a:buNone/>
            </a:pPr>
            <a:r>
              <a:rPr lang="en-US" dirty="0" smtClean="0"/>
              <a:t>(see attached WI Presentation)</a:t>
            </a:r>
            <a:endParaRPr lang="en-US" dirty="0"/>
          </a:p>
        </p:txBody>
      </p:sp>
    </p:spTree>
    <p:extLst>
      <p:ext uri="{BB962C8B-B14F-4D97-AF65-F5344CB8AC3E}">
        <p14:creationId xmlns:p14="http://schemas.microsoft.com/office/powerpoint/2010/main" val="26992592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937" y="3435350"/>
            <a:ext cx="8748712" cy="703262"/>
          </a:xfrm>
        </p:spPr>
        <p:txBody>
          <a:bodyPr/>
          <a:lstStyle/>
          <a:p>
            <a:r>
              <a:rPr lang="en-US" dirty="0" smtClean="0"/>
              <a:t>Thank You!</a:t>
            </a:r>
            <a:endParaRPr lang="en-US" dirty="0"/>
          </a:p>
        </p:txBody>
      </p:sp>
    </p:spTree>
    <p:extLst>
      <p:ext uri="{BB962C8B-B14F-4D97-AF65-F5344CB8AC3E}">
        <p14:creationId xmlns:p14="http://schemas.microsoft.com/office/powerpoint/2010/main" val="1548552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pPr marL="0" indent="0">
              <a:buNone/>
            </a:pPr>
            <a:r>
              <a:rPr lang="en-US" dirty="0" smtClean="0"/>
              <a:t>DM agreed to separate LwM2M v1.1 protocol from supporting files.</a:t>
            </a:r>
          </a:p>
          <a:p>
            <a:pPr marL="0" indent="0">
              <a:buNone/>
            </a:pPr>
            <a:endParaRPr lang="en-US" dirty="0" smtClean="0"/>
          </a:p>
          <a:p>
            <a:pPr lvl="1"/>
            <a:r>
              <a:rPr lang="en-US" dirty="0" smtClean="0"/>
              <a:t>This presentation contains a detailed proposal on how it can be implemented according to the OMA process.</a:t>
            </a:r>
          </a:p>
          <a:p>
            <a:pPr lvl="2"/>
            <a:r>
              <a:rPr lang="en-US" dirty="0" smtClean="0"/>
              <a:t>The essence of the proposal is to create for each Object Version a new Enabler</a:t>
            </a:r>
          </a:p>
          <a:p>
            <a:pPr marL="0" indent="0">
              <a:buNone/>
            </a:pPr>
            <a:endParaRPr lang="en-US" dirty="0"/>
          </a:p>
        </p:txBody>
      </p:sp>
    </p:spTree>
    <p:extLst>
      <p:ext uri="{BB962C8B-B14F-4D97-AF65-F5344CB8AC3E}">
        <p14:creationId xmlns:p14="http://schemas.microsoft.com/office/powerpoint/2010/main" val="31167644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Enabler Version  </a:t>
            </a:r>
            <a:r>
              <a:rPr lang="en-US" dirty="0" err="1" smtClean="0"/>
              <a:t>x.y.z</a:t>
            </a:r>
            <a:endParaRPr lang="en-US" dirty="0"/>
          </a:p>
        </p:txBody>
      </p:sp>
      <p:sp>
        <p:nvSpPr>
          <p:cNvPr id="3" name="Content Placeholder 2"/>
          <p:cNvSpPr>
            <a:spLocks noGrp="1"/>
          </p:cNvSpPr>
          <p:nvPr>
            <p:ph idx="1"/>
          </p:nvPr>
        </p:nvSpPr>
        <p:spPr>
          <a:xfrm>
            <a:off x="291306" y="936625"/>
            <a:ext cx="8778875" cy="5383212"/>
          </a:xfrm>
        </p:spPr>
        <p:txBody>
          <a:bodyPr/>
          <a:lstStyle/>
          <a:p>
            <a:pPr marL="0" indent="0">
              <a:buNone/>
            </a:pPr>
            <a:endParaRPr lang="en-US" dirty="0" smtClean="0"/>
          </a:p>
          <a:p>
            <a:pPr marL="0" indent="0">
              <a:buNone/>
            </a:pPr>
            <a:r>
              <a:rPr lang="en-US" dirty="0" smtClean="0"/>
              <a:t>Enabler Version </a:t>
            </a:r>
            <a:r>
              <a:rPr lang="en-US" dirty="0" err="1" smtClean="0"/>
              <a:t>Vx.y.z</a:t>
            </a:r>
            <a:endParaRPr lang="en-US" dirty="0" smtClean="0"/>
          </a:p>
          <a:p>
            <a:pPr lvl="1"/>
            <a:r>
              <a:rPr lang="en-US" dirty="0" smtClean="0">
                <a:solidFill>
                  <a:srgbClr val="0070C0"/>
                </a:solidFill>
              </a:rPr>
              <a:t>Enabler documents inherit the version of the Enabler &amp; follow these rules</a:t>
            </a:r>
            <a:r>
              <a:rPr lang="en-US" dirty="0" smtClean="0"/>
              <a:t>:</a:t>
            </a:r>
            <a:endParaRPr lang="en-US" dirty="0"/>
          </a:p>
          <a:p>
            <a:pPr lvl="2"/>
            <a:r>
              <a:rPr lang="en-US" dirty="0"/>
              <a:t>X – major version</a:t>
            </a:r>
          </a:p>
          <a:p>
            <a:pPr lvl="3"/>
            <a:r>
              <a:rPr lang="en-US" dirty="0"/>
              <a:t>No </a:t>
            </a:r>
            <a:r>
              <a:rPr lang="en-US" dirty="0" smtClean="0"/>
              <a:t>backwards compatible</a:t>
            </a:r>
            <a:endParaRPr lang="en-US" dirty="0"/>
          </a:p>
          <a:p>
            <a:pPr lvl="2"/>
            <a:r>
              <a:rPr lang="en-US" dirty="0"/>
              <a:t>Y – Minor </a:t>
            </a:r>
            <a:r>
              <a:rPr lang="en-US" dirty="0" smtClean="0"/>
              <a:t>version</a:t>
            </a:r>
          </a:p>
          <a:p>
            <a:pPr lvl="3"/>
            <a:r>
              <a:rPr lang="en-US" dirty="0" smtClean="0"/>
              <a:t>Backwards compatible</a:t>
            </a:r>
            <a:endParaRPr lang="en-US" dirty="0"/>
          </a:p>
          <a:p>
            <a:pPr lvl="2"/>
            <a:r>
              <a:rPr lang="en-US" dirty="0">
                <a:solidFill>
                  <a:srgbClr val="0070C0"/>
                </a:solidFill>
              </a:rPr>
              <a:t>Z – Service indicator</a:t>
            </a:r>
          </a:p>
          <a:p>
            <a:pPr lvl="3"/>
            <a:r>
              <a:rPr lang="en-US" dirty="0"/>
              <a:t>Track changes to the documents after Board </a:t>
            </a:r>
            <a:r>
              <a:rPr lang="en-US" dirty="0" smtClean="0"/>
              <a:t>FINAL APPROVAL</a:t>
            </a:r>
          </a:p>
          <a:p>
            <a:pPr marL="684213" lvl="3" indent="0">
              <a:buNone/>
            </a:pPr>
            <a:endParaRPr lang="en-US" dirty="0"/>
          </a:p>
        </p:txBody>
      </p:sp>
    </p:spTree>
    <p:extLst>
      <p:ext uri="{BB962C8B-B14F-4D97-AF65-F5344CB8AC3E}">
        <p14:creationId xmlns:p14="http://schemas.microsoft.com/office/powerpoint/2010/main" val="10604966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OMA Process</a:t>
            </a:r>
            <a:endParaRPr lang="en-US" dirty="0"/>
          </a:p>
        </p:txBody>
      </p:sp>
      <p:sp>
        <p:nvSpPr>
          <p:cNvPr id="3" name="Content Placeholder 2"/>
          <p:cNvSpPr>
            <a:spLocks noGrp="1"/>
          </p:cNvSpPr>
          <p:nvPr>
            <p:ph idx="1"/>
          </p:nvPr>
        </p:nvSpPr>
        <p:spPr>
          <a:xfrm>
            <a:off x="114207" y="1072724"/>
            <a:ext cx="9223065" cy="5383212"/>
          </a:xfrm>
        </p:spPr>
        <p:txBody>
          <a:bodyPr/>
          <a:lstStyle/>
          <a:p>
            <a:pPr marL="0" indent="-7938">
              <a:buNone/>
            </a:pPr>
            <a:r>
              <a:rPr lang="en-US" dirty="0" smtClean="0">
                <a:sym typeface="Wingdings" panose="05000000000000000000" pitchFamily="2" charset="2"/>
              </a:rPr>
              <a:t>OMA Process &amp; Portal restrictions require:</a:t>
            </a:r>
          </a:p>
          <a:p>
            <a:pPr marL="0" indent="-7938">
              <a:buNone/>
            </a:pPr>
            <a:endParaRPr lang="en-US" dirty="0">
              <a:sym typeface="Wingdings" panose="05000000000000000000" pitchFamily="2" charset="2"/>
            </a:endParaRPr>
          </a:p>
          <a:p>
            <a:pPr lvl="2"/>
            <a:r>
              <a:rPr lang="en-US" dirty="0" err="1" smtClean="0"/>
              <a:t>WI</a:t>
            </a:r>
            <a:r>
              <a:rPr lang="en-US" sz="1800" dirty="0" err="1" smtClean="0"/>
              <a:t>number</a:t>
            </a:r>
            <a:r>
              <a:rPr lang="en-US" dirty="0" smtClean="0"/>
              <a:t> </a:t>
            </a:r>
            <a:r>
              <a:rPr lang="en-US" dirty="0" smtClean="0">
                <a:sym typeface="Wingdings" panose="05000000000000000000" pitchFamily="2" charset="2"/>
              </a:rPr>
              <a:t> </a:t>
            </a:r>
            <a:r>
              <a:rPr lang="en-US" dirty="0" smtClean="0"/>
              <a:t>Enabler </a:t>
            </a:r>
            <a:r>
              <a:rPr lang="en-US" dirty="0"/>
              <a:t>v1.0 </a:t>
            </a:r>
            <a:r>
              <a:rPr lang="en-US" dirty="0">
                <a:sym typeface="Wingdings" panose="05000000000000000000" pitchFamily="2" charset="2"/>
              </a:rPr>
              <a:t> Documents </a:t>
            </a:r>
            <a:r>
              <a:rPr lang="en-US" dirty="0" smtClean="0">
                <a:sym typeface="Wingdings" panose="05000000000000000000" pitchFamily="2" charset="2"/>
              </a:rPr>
              <a:t>v1.0.z  </a:t>
            </a:r>
            <a:r>
              <a:rPr lang="en-US" sz="1400" dirty="0" smtClean="0">
                <a:sym typeface="Wingdings" panose="05000000000000000000" pitchFamily="2" charset="2"/>
              </a:rPr>
              <a:t>OMA-SUP-Object-LwM2M-Access-Control-v1.0.z</a:t>
            </a:r>
          </a:p>
          <a:p>
            <a:pPr marL="2743200" lvl="8" indent="0">
              <a:buNone/>
            </a:pPr>
            <a:r>
              <a:rPr lang="en-US" dirty="0" smtClean="0">
                <a:sym typeface="Wingdings" panose="05000000000000000000" pitchFamily="2" charset="2"/>
              </a:rPr>
              <a:t>                                                         </a:t>
            </a:r>
            <a:r>
              <a:rPr lang="en-US" sz="1400" dirty="0" smtClean="0">
                <a:solidFill>
                  <a:srgbClr val="0B2200"/>
                </a:solidFill>
                <a:sym typeface="Wingdings" panose="05000000000000000000" pitchFamily="2" charset="2"/>
              </a:rPr>
              <a:t>OMA-TS-Object-LwM2M-Access-Control-v1.0.z</a:t>
            </a:r>
          </a:p>
          <a:p>
            <a:pPr marL="2743200" lvl="8" indent="0">
              <a:buNone/>
            </a:pPr>
            <a:r>
              <a:rPr lang="en-US" sz="1400" dirty="0" smtClean="0">
                <a:solidFill>
                  <a:srgbClr val="0B2200"/>
                </a:solidFill>
                <a:sym typeface="Wingdings" panose="05000000000000000000" pitchFamily="2" charset="2"/>
              </a:rPr>
              <a:t>                                                                ERELD v1.0.z</a:t>
            </a:r>
            <a:endParaRPr lang="en-US" sz="1400" dirty="0">
              <a:solidFill>
                <a:srgbClr val="0B2200"/>
              </a:solidFill>
              <a:sym typeface="Wingdings" panose="05000000000000000000" pitchFamily="2" charset="2"/>
            </a:endParaRPr>
          </a:p>
          <a:p>
            <a:pPr lvl="2"/>
            <a:r>
              <a:rPr lang="en-US" dirty="0" err="1"/>
              <a:t>WI</a:t>
            </a:r>
            <a:r>
              <a:rPr lang="en-US" sz="1800" dirty="0" err="1"/>
              <a:t>number</a:t>
            </a:r>
            <a:r>
              <a:rPr lang="en-US" dirty="0"/>
              <a:t> </a:t>
            </a:r>
            <a:r>
              <a:rPr lang="en-US" dirty="0">
                <a:sym typeface="Wingdings" panose="05000000000000000000" pitchFamily="2" charset="2"/>
              </a:rPr>
              <a:t> </a:t>
            </a:r>
            <a:r>
              <a:rPr lang="en-US" dirty="0" smtClean="0">
                <a:sym typeface="Wingdings" panose="05000000000000000000" pitchFamily="2" charset="2"/>
              </a:rPr>
              <a:t>Enabler </a:t>
            </a:r>
            <a:r>
              <a:rPr lang="en-US" dirty="0">
                <a:sym typeface="Wingdings" panose="05000000000000000000" pitchFamily="2" charset="2"/>
              </a:rPr>
              <a:t>v1.1  Documents </a:t>
            </a:r>
            <a:r>
              <a:rPr lang="en-US" dirty="0" smtClean="0">
                <a:sym typeface="Wingdings" panose="05000000000000000000" pitchFamily="2" charset="2"/>
              </a:rPr>
              <a:t>v1.1.z  </a:t>
            </a:r>
            <a:r>
              <a:rPr lang="en-US" sz="1400" dirty="0" smtClean="0">
                <a:sym typeface="Wingdings" panose="05000000000000000000" pitchFamily="2" charset="2"/>
              </a:rPr>
              <a:t>OMA-Object-LwM2M-Access-Control-v1.1.z</a:t>
            </a:r>
            <a:endParaRPr lang="en-US" sz="1400" dirty="0">
              <a:sym typeface="Wingdings" panose="05000000000000000000" pitchFamily="2" charset="2"/>
            </a:endParaRPr>
          </a:p>
          <a:p>
            <a:pPr marL="2743200" lvl="8" indent="0">
              <a:buNone/>
            </a:pPr>
            <a:r>
              <a:rPr lang="en-US" dirty="0">
                <a:sym typeface="Wingdings" panose="05000000000000000000" pitchFamily="2" charset="2"/>
              </a:rPr>
              <a:t>                                                         </a:t>
            </a:r>
            <a:r>
              <a:rPr lang="en-US" sz="1400" dirty="0" smtClean="0">
                <a:solidFill>
                  <a:srgbClr val="0B2200"/>
                </a:solidFill>
                <a:sym typeface="Wingdings" panose="05000000000000000000" pitchFamily="2" charset="2"/>
              </a:rPr>
              <a:t>OMA-TS-Object-LwM2M-Access-Control-v1.1.z</a:t>
            </a:r>
            <a:endParaRPr lang="en-US" sz="1400" dirty="0">
              <a:solidFill>
                <a:srgbClr val="0B2200"/>
              </a:solidFill>
              <a:sym typeface="Wingdings" panose="05000000000000000000" pitchFamily="2" charset="2"/>
            </a:endParaRPr>
          </a:p>
          <a:p>
            <a:pPr marL="2743200" lvl="8" indent="0">
              <a:buNone/>
            </a:pPr>
            <a:r>
              <a:rPr lang="en-US" sz="1400" dirty="0">
                <a:solidFill>
                  <a:srgbClr val="0B2200"/>
                </a:solidFill>
                <a:sym typeface="Wingdings" panose="05000000000000000000" pitchFamily="2" charset="2"/>
              </a:rPr>
              <a:t>                                                                </a:t>
            </a:r>
            <a:r>
              <a:rPr lang="en-US" sz="1400" dirty="0" smtClean="0">
                <a:solidFill>
                  <a:srgbClr val="0B2200"/>
                </a:solidFill>
                <a:sym typeface="Wingdings" panose="05000000000000000000" pitchFamily="2" charset="2"/>
              </a:rPr>
              <a:t>ERELD v1.1.z</a:t>
            </a:r>
            <a:endParaRPr lang="en-US" dirty="0">
              <a:sym typeface="Wingdings" panose="05000000000000000000" pitchFamily="2" charset="2"/>
            </a:endParaRPr>
          </a:p>
          <a:p>
            <a:pPr lvl="2"/>
            <a:r>
              <a:rPr lang="en-US" dirty="0" err="1"/>
              <a:t>WI</a:t>
            </a:r>
            <a:r>
              <a:rPr lang="en-US" sz="1800" dirty="0" err="1"/>
              <a:t>number</a:t>
            </a:r>
            <a:r>
              <a:rPr lang="en-US" dirty="0"/>
              <a:t> </a:t>
            </a:r>
            <a:r>
              <a:rPr lang="en-US" dirty="0">
                <a:sym typeface="Wingdings" panose="05000000000000000000" pitchFamily="2" charset="2"/>
              </a:rPr>
              <a:t> </a:t>
            </a:r>
            <a:r>
              <a:rPr lang="en-US" dirty="0" smtClean="0">
                <a:sym typeface="Wingdings" panose="05000000000000000000" pitchFamily="2" charset="2"/>
              </a:rPr>
              <a:t>Enabler </a:t>
            </a:r>
            <a:r>
              <a:rPr lang="en-US" dirty="0">
                <a:sym typeface="Wingdings" panose="05000000000000000000" pitchFamily="2" charset="2"/>
              </a:rPr>
              <a:t>v2.0  Document </a:t>
            </a:r>
            <a:r>
              <a:rPr lang="en-US" dirty="0" smtClean="0">
                <a:sym typeface="Wingdings" panose="05000000000000000000" pitchFamily="2" charset="2"/>
              </a:rPr>
              <a:t>v2.0.z</a:t>
            </a:r>
            <a:endParaRPr lang="en-US" dirty="0">
              <a:sym typeface="Wingdings" panose="05000000000000000000" pitchFamily="2" charset="2"/>
            </a:endParaRPr>
          </a:p>
          <a:p>
            <a:pPr lvl="2"/>
            <a:r>
              <a:rPr lang="en-US" dirty="0" err="1"/>
              <a:t>WI</a:t>
            </a:r>
            <a:r>
              <a:rPr lang="en-US" sz="1800" dirty="0" err="1"/>
              <a:t>number</a:t>
            </a:r>
            <a:r>
              <a:rPr lang="en-US" dirty="0"/>
              <a:t> </a:t>
            </a:r>
            <a:r>
              <a:rPr lang="en-US" dirty="0">
                <a:sym typeface="Wingdings" panose="05000000000000000000" pitchFamily="2" charset="2"/>
              </a:rPr>
              <a:t> </a:t>
            </a:r>
            <a:r>
              <a:rPr lang="en-US" dirty="0" smtClean="0">
                <a:sym typeface="Wingdings" panose="05000000000000000000" pitchFamily="2" charset="2"/>
              </a:rPr>
              <a:t>Enabler </a:t>
            </a:r>
            <a:r>
              <a:rPr lang="en-US" dirty="0">
                <a:sym typeface="Wingdings" panose="05000000000000000000" pitchFamily="2" charset="2"/>
              </a:rPr>
              <a:t>v2.1  Documents </a:t>
            </a:r>
            <a:r>
              <a:rPr lang="en-US" dirty="0" smtClean="0">
                <a:sym typeface="Wingdings" panose="05000000000000000000" pitchFamily="2" charset="2"/>
              </a:rPr>
              <a:t>v2.1.z</a:t>
            </a:r>
            <a:endParaRPr lang="en-US" dirty="0">
              <a:sym typeface="Wingdings" panose="05000000000000000000" pitchFamily="2" charset="2"/>
            </a:endParaRPr>
          </a:p>
          <a:p>
            <a:pPr lvl="3"/>
            <a:endParaRPr lang="en-US" sz="1600" dirty="0">
              <a:sym typeface="Wingdings" panose="05000000000000000000" pitchFamily="2" charset="2"/>
            </a:endParaRPr>
          </a:p>
          <a:p>
            <a:pPr lvl="3"/>
            <a:endParaRPr lang="en-US" sz="1600" dirty="0" smtClean="0">
              <a:sym typeface="Wingdings" panose="05000000000000000000" pitchFamily="2" charset="2"/>
            </a:endParaRPr>
          </a:p>
        </p:txBody>
      </p:sp>
      <p:sp>
        <p:nvSpPr>
          <p:cNvPr id="4" name="Rectangle 3"/>
          <p:cNvSpPr/>
          <p:nvPr/>
        </p:nvSpPr>
        <p:spPr bwMode="auto">
          <a:xfrm rot="20422714">
            <a:off x="4556353" y="4366245"/>
            <a:ext cx="3048000" cy="11430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800" b="1" i="0" u="none" strike="noStrike" cap="none" normalizeH="0" baseline="0" dirty="0" smtClean="0">
                <a:ln>
                  <a:noFill/>
                </a:ln>
                <a:solidFill>
                  <a:schemeClr val="bg1"/>
                </a:solidFill>
                <a:effectLst/>
                <a:latin typeface="Arial" charset="0"/>
              </a:rPr>
              <a:t>OMA Process</a:t>
            </a:r>
          </a:p>
        </p:txBody>
      </p:sp>
      <p:sp>
        <p:nvSpPr>
          <p:cNvPr id="6" name="Rectangle 5"/>
          <p:cNvSpPr/>
          <p:nvPr/>
        </p:nvSpPr>
        <p:spPr>
          <a:xfrm>
            <a:off x="414337" y="5987825"/>
            <a:ext cx="9328150" cy="523220"/>
          </a:xfrm>
          <a:prstGeom prst="rect">
            <a:avLst/>
          </a:prstGeom>
        </p:spPr>
        <p:txBody>
          <a:bodyPr wrap="square">
            <a:spAutoFit/>
          </a:bodyPr>
          <a:lstStyle/>
          <a:p>
            <a:pPr marL="0" indent="0">
              <a:buNone/>
            </a:pPr>
            <a:r>
              <a:rPr lang="en-US" sz="1400" b="1" dirty="0" smtClean="0"/>
              <a:t>Note: </a:t>
            </a:r>
            <a:r>
              <a:rPr lang="en-US" sz="1400" dirty="0" smtClean="0"/>
              <a:t>The staff has done some tests and it is possible to have 1 WI for multiple Enablers, as long as there is no need to create references among Enablers in the portal.</a:t>
            </a:r>
            <a:endParaRPr lang="en-US" sz="1400" dirty="0"/>
          </a:p>
        </p:txBody>
      </p:sp>
    </p:spTree>
    <p:extLst>
      <p:ext uri="{BB962C8B-B14F-4D97-AF65-F5344CB8AC3E}">
        <p14:creationId xmlns:p14="http://schemas.microsoft.com/office/powerpoint/2010/main" val="28285634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LwM2M v1.1 &amp; Objects</a:t>
            </a:r>
            <a:endParaRPr lang="en-US" sz="2000" b="0" dirty="0"/>
          </a:p>
        </p:txBody>
      </p:sp>
      <p:sp>
        <p:nvSpPr>
          <p:cNvPr id="3" name="Content Placeholder 2"/>
          <p:cNvSpPr>
            <a:spLocks noGrp="1"/>
          </p:cNvSpPr>
          <p:nvPr>
            <p:ph idx="1"/>
          </p:nvPr>
        </p:nvSpPr>
        <p:spPr>
          <a:xfrm>
            <a:off x="291306" y="1073150"/>
            <a:ext cx="8778875" cy="5383212"/>
          </a:xfrm>
        </p:spPr>
        <p:txBody>
          <a:bodyPr/>
          <a:lstStyle/>
          <a:p>
            <a:pPr lvl="1"/>
            <a:r>
              <a:rPr lang="en-US" sz="2000" dirty="0" smtClean="0"/>
              <a:t>DM wants to remove all the Objects from LwM2M v1.1 Protocol, each object will evolve independently of the protocol and rest of the objects</a:t>
            </a:r>
            <a:endParaRPr lang="en-US" sz="1800" dirty="0" smtClean="0"/>
          </a:p>
          <a:p>
            <a:pPr lvl="1"/>
            <a:r>
              <a:rPr lang="en-US" sz="2000" dirty="0" smtClean="0"/>
              <a:t>Current status of the documents: </a:t>
            </a:r>
            <a:r>
              <a:rPr lang="en-US" sz="1400" dirty="0" smtClean="0"/>
              <a:t>(all these documents have been already approved as part of LwM2M v1.0.z with the exception of OSCORE Object)</a:t>
            </a:r>
          </a:p>
          <a:p>
            <a:pPr lvl="2"/>
            <a:r>
              <a:rPr lang="en-US" sz="1800" dirty="0" smtClean="0"/>
              <a:t>Object Version 1.0  - LWM2M_Access_Control-V1_0_1</a:t>
            </a:r>
          </a:p>
          <a:p>
            <a:pPr lvl="2"/>
            <a:r>
              <a:rPr lang="en-US" sz="1800" dirty="0"/>
              <a:t>Object Version 1.0  - LWM2M_Connectivity_Monitoring-V1_0_1</a:t>
            </a:r>
            <a:endParaRPr lang="en-US" sz="1800" dirty="0" smtClean="0"/>
          </a:p>
          <a:p>
            <a:pPr lvl="2"/>
            <a:r>
              <a:rPr lang="en-US" sz="1800" dirty="0"/>
              <a:t>Object Version 1.0  - LWM2M_Connectivity_Statistics-V1_0_1</a:t>
            </a:r>
            <a:endParaRPr lang="en-US" sz="1800" dirty="0" smtClean="0"/>
          </a:p>
          <a:p>
            <a:pPr lvl="2"/>
            <a:r>
              <a:rPr lang="en-US" sz="1800" dirty="0"/>
              <a:t>Object Version 1.0  - LWM2M_Device-V1_0_1 </a:t>
            </a:r>
          </a:p>
          <a:p>
            <a:pPr lvl="2"/>
            <a:r>
              <a:rPr lang="en-US" sz="1800" dirty="0"/>
              <a:t>Object Version 1.0  - LWM2M_Firmware_Update-V1_0_1</a:t>
            </a:r>
            <a:endParaRPr lang="en-US" sz="1800" dirty="0" smtClean="0"/>
          </a:p>
          <a:p>
            <a:pPr lvl="2"/>
            <a:r>
              <a:rPr lang="en-US" sz="1800" dirty="0"/>
              <a:t>Object Version 1.0  - LWM2M_Location-V1_0</a:t>
            </a:r>
            <a:endParaRPr lang="en-US" sz="1800" dirty="0" smtClean="0"/>
          </a:p>
          <a:p>
            <a:pPr lvl="2"/>
            <a:r>
              <a:rPr lang="en-US" sz="1800" dirty="0"/>
              <a:t>Object Version </a:t>
            </a:r>
            <a:r>
              <a:rPr lang="en-US" sz="1800" dirty="0" smtClean="0">
                <a:solidFill>
                  <a:srgbClr val="FF0000"/>
                </a:solidFill>
              </a:rPr>
              <a:t>1.1</a:t>
            </a:r>
            <a:r>
              <a:rPr lang="en-US" sz="1800" dirty="0" smtClean="0"/>
              <a:t>  </a:t>
            </a:r>
            <a:r>
              <a:rPr lang="en-US" sz="1800" dirty="0"/>
              <a:t>- LWM2M_Security-</a:t>
            </a:r>
            <a:r>
              <a:rPr lang="en-US" sz="1800" dirty="0" smtClean="0">
                <a:solidFill>
                  <a:srgbClr val="FF0000"/>
                </a:solidFill>
              </a:rPr>
              <a:t>V1_1  (received new Resources)</a:t>
            </a:r>
          </a:p>
          <a:p>
            <a:pPr lvl="2"/>
            <a:r>
              <a:rPr lang="en-US" sz="1800" dirty="0"/>
              <a:t>Object Version </a:t>
            </a:r>
            <a:r>
              <a:rPr lang="en-US" sz="1800" dirty="0" smtClean="0">
                <a:solidFill>
                  <a:srgbClr val="FF0000"/>
                </a:solidFill>
              </a:rPr>
              <a:t>1.1</a:t>
            </a:r>
            <a:r>
              <a:rPr lang="en-US" sz="1800" dirty="0" smtClean="0"/>
              <a:t>  </a:t>
            </a:r>
            <a:r>
              <a:rPr lang="en-US" sz="1800" dirty="0"/>
              <a:t>- LWM2M_Server-</a:t>
            </a:r>
            <a:r>
              <a:rPr lang="en-US" sz="1800" dirty="0" smtClean="0">
                <a:solidFill>
                  <a:srgbClr val="FF0000"/>
                </a:solidFill>
              </a:rPr>
              <a:t>V1_1  (received new Resources)</a:t>
            </a:r>
          </a:p>
          <a:p>
            <a:pPr lvl="2"/>
            <a:r>
              <a:rPr lang="en-US" sz="1800" dirty="0"/>
              <a:t>Object Version 1.0  - </a:t>
            </a:r>
            <a:r>
              <a:rPr lang="en-US" sz="1800" dirty="0" smtClean="0"/>
              <a:t>LWM2M_OSCORE-</a:t>
            </a:r>
            <a:r>
              <a:rPr lang="en-US" sz="1800" dirty="0" smtClean="0">
                <a:solidFill>
                  <a:srgbClr val="FF0000"/>
                </a:solidFill>
              </a:rPr>
              <a:t>V1_0 (new object)</a:t>
            </a:r>
          </a:p>
          <a:p>
            <a:pPr marL="225425" lvl="1" indent="0" algn="ctr">
              <a:buNone/>
            </a:pPr>
            <a:endParaRPr lang="en-US" sz="1200" dirty="0" smtClean="0">
              <a:solidFill>
                <a:schemeClr val="tx1"/>
              </a:solidFill>
            </a:endParaRPr>
          </a:p>
          <a:p>
            <a:pPr marL="225425" lvl="1" indent="0" algn="ctr">
              <a:buNone/>
            </a:pPr>
            <a:r>
              <a:rPr lang="en-US" sz="2000" dirty="0" smtClean="0">
                <a:solidFill>
                  <a:schemeClr val="tx1"/>
                </a:solidFill>
              </a:rPr>
              <a:t>By creating a new Enabler for each </a:t>
            </a:r>
            <a:r>
              <a:rPr lang="en-US" sz="2000" b="1" dirty="0" smtClean="0">
                <a:solidFill>
                  <a:schemeClr val="tx1"/>
                </a:solidFill>
              </a:rPr>
              <a:t>Object version</a:t>
            </a:r>
            <a:r>
              <a:rPr lang="en-US" sz="2000" dirty="0" smtClean="0">
                <a:solidFill>
                  <a:schemeClr val="tx1"/>
                </a:solidFill>
              </a:rPr>
              <a:t>, it is possible to match the </a:t>
            </a:r>
          </a:p>
          <a:p>
            <a:pPr marL="225425" lvl="1" indent="0" algn="ctr">
              <a:buNone/>
            </a:pPr>
            <a:r>
              <a:rPr lang="en-US" sz="2000" b="1" dirty="0" smtClean="0">
                <a:solidFill>
                  <a:schemeClr val="tx1"/>
                </a:solidFill>
              </a:rPr>
              <a:t>Object Version</a:t>
            </a:r>
            <a:r>
              <a:rPr lang="en-US" sz="2000" b="1" dirty="0" smtClean="0">
                <a:solidFill>
                  <a:srgbClr val="FF0000"/>
                </a:solidFill>
              </a:rPr>
              <a:t> </a:t>
            </a:r>
            <a:r>
              <a:rPr lang="en-US" sz="2000" b="1" dirty="0" err="1" smtClean="0">
                <a:solidFill>
                  <a:srgbClr val="FF0000"/>
                </a:solidFill>
              </a:rPr>
              <a:t>Vx.y</a:t>
            </a:r>
            <a:r>
              <a:rPr lang="en-US" sz="2000" b="1" dirty="0" smtClean="0">
                <a:solidFill>
                  <a:srgbClr val="FF0000"/>
                </a:solidFill>
              </a:rPr>
              <a:t> = Enabler </a:t>
            </a:r>
            <a:r>
              <a:rPr lang="en-US" sz="2000" b="1" dirty="0" err="1" smtClean="0">
                <a:solidFill>
                  <a:srgbClr val="FF0000"/>
                </a:solidFill>
              </a:rPr>
              <a:t>Vx.y.z</a:t>
            </a:r>
            <a:r>
              <a:rPr lang="en-US" sz="2000" b="1" dirty="0" smtClean="0">
                <a:solidFill>
                  <a:srgbClr val="FF0000"/>
                </a:solidFill>
              </a:rPr>
              <a:t> = Document version </a:t>
            </a:r>
            <a:r>
              <a:rPr lang="en-US" sz="2000" b="1" dirty="0" err="1" smtClean="0">
                <a:solidFill>
                  <a:srgbClr val="FF0000"/>
                </a:solidFill>
              </a:rPr>
              <a:t>Vx.y.z</a:t>
            </a:r>
            <a:endParaRPr lang="en-US" sz="2000" b="1" dirty="0" smtClean="0">
              <a:solidFill>
                <a:srgbClr val="FF0000"/>
              </a:solidFill>
            </a:endParaRPr>
          </a:p>
        </p:txBody>
      </p:sp>
    </p:spTree>
    <p:extLst>
      <p:ext uri="{BB962C8B-B14F-4D97-AF65-F5344CB8AC3E}">
        <p14:creationId xmlns:p14="http://schemas.microsoft.com/office/powerpoint/2010/main" val="40426024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Staff Proposal</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74978548"/>
              </p:ext>
            </p:extLst>
          </p:nvPr>
        </p:nvGraphicFramePr>
        <p:xfrm>
          <a:off x="414337" y="1530350"/>
          <a:ext cx="8305800" cy="4450080"/>
        </p:xfrm>
        <a:graphic>
          <a:graphicData uri="http://schemas.openxmlformats.org/drawingml/2006/table">
            <a:tbl>
              <a:tblPr firstRow="1" bandRow="1">
                <a:tableStyleId>{5C22544A-7EE6-4342-B048-85BDC9FD1C3A}</a:tableStyleId>
              </a:tblPr>
              <a:tblGrid>
                <a:gridCol w="3540983"/>
                <a:gridCol w="1311249"/>
                <a:gridCol w="1311249"/>
                <a:gridCol w="1311249"/>
                <a:gridCol w="831070"/>
              </a:tblGrid>
              <a:tr h="370840">
                <a:tc>
                  <a:txBody>
                    <a:bodyPr/>
                    <a:lstStyle/>
                    <a:p>
                      <a:r>
                        <a:rPr lang="en-US" dirty="0" smtClean="0"/>
                        <a:t>Object Name</a:t>
                      </a:r>
                      <a:endParaRPr lang="en-US" sz="1200" b="0" dirty="0"/>
                    </a:p>
                  </a:txBody>
                  <a:tcPr/>
                </a:tc>
                <a:tc>
                  <a:txBody>
                    <a:bodyPr/>
                    <a:lstStyle/>
                    <a:p>
                      <a:pPr algn="ctr"/>
                      <a:r>
                        <a:rPr lang="en-US" dirty="0" err="1" smtClean="0"/>
                        <a:t>ObjV</a:t>
                      </a:r>
                      <a:endParaRPr lang="en-US" dirty="0"/>
                    </a:p>
                  </a:txBody>
                  <a:tcPr/>
                </a:tc>
                <a:tc>
                  <a:txBody>
                    <a:bodyPr/>
                    <a:lstStyle/>
                    <a:p>
                      <a:pPr algn="ctr"/>
                      <a:r>
                        <a:rPr lang="en-US" dirty="0" smtClean="0"/>
                        <a:t>Enabler</a:t>
                      </a:r>
                      <a:endParaRPr lang="en-US" dirty="0"/>
                    </a:p>
                  </a:txBody>
                  <a:tcPr/>
                </a:tc>
                <a:tc>
                  <a:txBody>
                    <a:bodyPr/>
                    <a:lstStyle/>
                    <a:p>
                      <a:pPr algn="ctr"/>
                      <a:r>
                        <a:rPr lang="en-US" dirty="0" err="1" smtClean="0"/>
                        <a:t>FileName</a:t>
                      </a:r>
                      <a:endParaRPr lang="en-US" dirty="0"/>
                    </a:p>
                  </a:txBody>
                  <a:tcPr/>
                </a:tc>
                <a:tc>
                  <a:txBody>
                    <a:bodyPr/>
                    <a:lstStyle/>
                    <a:p>
                      <a:pPr algn="ctr"/>
                      <a:r>
                        <a:rPr lang="en-US" dirty="0" smtClean="0"/>
                        <a:t>WI</a:t>
                      </a:r>
                      <a:endParaRPr lang="en-US" dirty="0"/>
                    </a:p>
                  </a:txBody>
                  <a:tcPr/>
                </a:tc>
              </a:tr>
              <a:tr h="370840">
                <a:tc>
                  <a:txBody>
                    <a:bodyPr/>
                    <a:lstStyle/>
                    <a:p>
                      <a:r>
                        <a:rPr lang="en-US" dirty="0" smtClean="0"/>
                        <a:t>LWM2M_Access_Control</a:t>
                      </a:r>
                      <a:endParaRPr lang="en-US" dirty="0"/>
                    </a:p>
                  </a:txBody>
                  <a:tcPr/>
                </a:tc>
                <a:tc>
                  <a:txBody>
                    <a:bodyPr/>
                    <a:lstStyle/>
                    <a:p>
                      <a:pPr algn="ctr"/>
                      <a:r>
                        <a:rPr lang="en-US" dirty="0" smtClean="0"/>
                        <a:t>1.0</a:t>
                      </a:r>
                      <a:endParaRPr lang="en-US" dirty="0"/>
                    </a:p>
                  </a:txBody>
                  <a:tcPr/>
                </a:tc>
                <a:tc>
                  <a:txBody>
                    <a:bodyPr/>
                    <a:lstStyle/>
                    <a:p>
                      <a:pPr algn="ctr"/>
                      <a:r>
                        <a:rPr lang="en-US" dirty="0" smtClean="0"/>
                        <a:t>V1.0.z</a:t>
                      </a:r>
                      <a:endParaRPr lang="en-US" dirty="0"/>
                    </a:p>
                  </a:txBody>
                  <a:tcPr/>
                </a:tc>
                <a:tc>
                  <a:txBody>
                    <a:bodyPr/>
                    <a:lstStyle/>
                    <a:p>
                      <a:pPr algn="ctr"/>
                      <a:r>
                        <a:rPr lang="en-US" dirty="0" smtClean="0"/>
                        <a:t>V1_0_1</a:t>
                      </a:r>
                      <a:endParaRPr lang="en-US" dirty="0"/>
                    </a:p>
                  </a:txBody>
                  <a:tcPr/>
                </a:tc>
                <a:tc>
                  <a:txBody>
                    <a:bodyPr/>
                    <a:lstStyle/>
                    <a:p>
                      <a:r>
                        <a:rPr lang="en-US" dirty="0" smtClean="0"/>
                        <a:t>WI0333</a:t>
                      </a:r>
                      <a:endParaRPr lang="en-US" dirty="0"/>
                    </a:p>
                  </a:txBody>
                  <a:tcPr/>
                </a:tc>
              </a:tr>
              <a:tr h="370840">
                <a:tc>
                  <a:txBody>
                    <a:bodyPr/>
                    <a:lstStyle/>
                    <a:p>
                      <a:r>
                        <a:rPr lang="en-US" dirty="0" smtClean="0"/>
                        <a:t>LWM2M_Connectivity_Monitoring</a:t>
                      </a:r>
                      <a:endParaRPr lang="en-US" dirty="0"/>
                    </a:p>
                  </a:txBody>
                  <a:tcPr/>
                </a:tc>
                <a:tc>
                  <a:txBody>
                    <a:bodyPr/>
                    <a:lstStyle/>
                    <a:p>
                      <a:pPr algn="ctr"/>
                      <a:r>
                        <a:rPr lang="en-US" dirty="0" smtClean="0"/>
                        <a:t>1.0</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V1.0.z</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V1_0_1</a:t>
                      </a:r>
                    </a:p>
                  </a:txBody>
                  <a:tcPr/>
                </a:tc>
                <a:tc>
                  <a:txBody>
                    <a:bodyPr/>
                    <a:lstStyle/>
                    <a:p>
                      <a:r>
                        <a:rPr lang="en-US" smtClean="0"/>
                        <a:t>WI0333</a:t>
                      </a:r>
                      <a:endParaRPr lang="en-US" dirty="0"/>
                    </a:p>
                  </a:txBody>
                  <a:tcPr/>
                </a:tc>
              </a:tr>
              <a:tr h="370840">
                <a:tc>
                  <a:txBody>
                    <a:bodyPr/>
                    <a:lstStyle/>
                    <a:p>
                      <a:r>
                        <a:rPr lang="en-US" dirty="0" smtClean="0"/>
                        <a:t>LWM2M_Connectivity_Statistics</a:t>
                      </a:r>
                      <a:endParaRPr lang="en-US" dirty="0"/>
                    </a:p>
                  </a:txBody>
                  <a:tcPr/>
                </a:tc>
                <a:tc>
                  <a:txBody>
                    <a:bodyPr/>
                    <a:lstStyle/>
                    <a:p>
                      <a:pPr algn="ctr"/>
                      <a:r>
                        <a:rPr lang="en-US" dirty="0" smtClean="0"/>
                        <a:t>1.0</a:t>
                      </a:r>
                      <a:endParaRPr lang="en-US" dirty="0"/>
                    </a:p>
                  </a:txBody>
                  <a:tcPr/>
                </a:tc>
                <a:tc>
                  <a:txBody>
                    <a:bodyPr/>
                    <a:lstStyle/>
                    <a:p>
                      <a:pPr algn="ctr"/>
                      <a:r>
                        <a:rPr lang="en-US" dirty="0" smtClean="0"/>
                        <a:t>V1.0.z</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V1_0_1</a:t>
                      </a:r>
                    </a:p>
                  </a:txBody>
                  <a:tcPr/>
                </a:tc>
                <a:tc>
                  <a:txBody>
                    <a:bodyPr/>
                    <a:lstStyle/>
                    <a:p>
                      <a:r>
                        <a:rPr lang="en-US" smtClean="0"/>
                        <a:t>WI0333</a:t>
                      </a:r>
                      <a:endParaRPr lang="en-US" dirty="0"/>
                    </a:p>
                  </a:txBody>
                  <a:tcPr/>
                </a:tc>
              </a:tr>
              <a:tr h="370840">
                <a:tc>
                  <a:txBody>
                    <a:bodyPr/>
                    <a:lstStyle/>
                    <a:p>
                      <a:r>
                        <a:rPr lang="en-US" dirty="0" smtClean="0"/>
                        <a:t>LWM2M_Device</a:t>
                      </a:r>
                      <a:endParaRPr lang="en-US" dirty="0"/>
                    </a:p>
                  </a:txBody>
                  <a:tcPr/>
                </a:tc>
                <a:tc>
                  <a:txBody>
                    <a:bodyPr/>
                    <a:lstStyle/>
                    <a:p>
                      <a:pPr algn="ctr"/>
                      <a:r>
                        <a:rPr lang="en-US" dirty="0" smtClean="0"/>
                        <a:t>1.0</a:t>
                      </a:r>
                      <a:endParaRPr lang="en-US" dirty="0"/>
                    </a:p>
                  </a:txBody>
                  <a:tcPr/>
                </a:tc>
                <a:tc>
                  <a:txBody>
                    <a:bodyPr/>
                    <a:lstStyle/>
                    <a:p>
                      <a:pPr algn="ctr"/>
                      <a:r>
                        <a:rPr lang="en-US" dirty="0" smtClean="0"/>
                        <a:t>V1.0.z</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V1_0_1</a:t>
                      </a:r>
                    </a:p>
                  </a:txBody>
                  <a:tcPr/>
                </a:tc>
                <a:tc>
                  <a:txBody>
                    <a:bodyPr/>
                    <a:lstStyle/>
                    <a:p>
                      <a:r>
                        <a:rPr lang="en-US" smtClean="0"/>
                        <a:t>WI0333</a:t>
                      </a:r>
                      <a:endParaRPr lang="en-US" dirty="0"/>
                    </a:p>
                  </a:txBody>
                  <a:tcPr/>
                </a:tc>
              </a:tr>
              <a:tr h="370840">
                <a:tc>
                  <a:txBody>
                    <a:bodyPr/>
                    <a:lstStyle/>
                    <a:p>
                      <a:r>
                        <a:rPr lang="en-US" dirty="0" smtClean="0"/>
                        <a:t>LWM2M_Firmware_Update</a:t>
                      </a:r>
                      <a:endParaRPr lang="en-US" dirty="0"/>
                    </a:p>
                  </a:txBody>
                  <a:tcPr/>
                </a:tc>
                <a:tc>
                  <a:txBody>
                    <a:bodyPr/>
                    <a:lstStyle/>
                    <a:p>
                      <a:pPr algn="ctr"/>
                      <a:r>
                        <a:rPr lang="en-US" dirty="0" smtClean="0"/>
                        <a:t>1.0</a:t>
                      </a:r>
                      <a:endParaRPr lang="en-US" dirty="0"/>
                    </a:p>
                  </a:txBody>
                  <a:tcPr/>
                </a:tc>
                <a:tc>
                  <a:txBody>
                    <a:bodyPr/>
                    <a:lstStyle/>
                    <a:p>
                      <a:pPr algn="ctr"/>
                      <a:r>
                        <a:rPr lang="en-US" dirty="0" smtClean="0"/>
                        <a:t>V1.0.z</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V1_0_1</a:t>
                      </a:r>
                    </a:p>
                  </a:txBody>
                  <a:tcPr/>
                </a:tc>
                <a:tc>
                  <a:txBody>
                    <a:bodyPr/>
                    <a:lstStyle/>
                    <a:p>
                      <a:r>
                        <a:rPr lang="en-US" smtClean="0"/>
                        <a:t>WI0333</a:t>
                      </a:r>
                      <a:endParaRPr lang="en-US" dirty="0"/>
                    </a:p>
                  </a:txBody>
                  <a:tcPr/>
                </a:tc>
              </a:tr>
              <a:tr h="370840">
                <a:tc>
                  <a:txBody>
                    <a:bodyPr/>
                    <a:lstStyle/>
                    <a:p>
                      <a:r>
                        <a:rPr lang="en-US" dirty="0" smtClean="0"/>
                        <a:t>LWM2M_Location</a:t>
                      </a:r>
                      <a:endParaRPr lang="en-US" dirty="0"/>
                    </a:p>
                  </a:txBody>
                  <a:tcPr/>
                </a:tc>
                <a:tc>
                  <a:txBody>
                    <a:bodyPr/>
                    <a:lstStyle/>
                    <a:p>
                      <a:pPr algn="ctr"/>
                      <a:r>
                        <a:rPr lang="en-US" dirty="0" smtClean="0"/>
                        <a:t>1.0</a:t>
                      </a:r>
                      <a:endParaRPr lang="en-US" dirty="0"/>
                    </a:p>
                  </a:txBody>
                  <a:tcPr/>
                </a:tc>
                <a:tc>
                  <a:txBody>
                    <a:bodyPr/>
                    <a:lstStyle/>
                    <a:p>
                      <a:pPr algn="ctr"/>
                      <a:r>
                        <a:rPr lang="en-US" dirty="0" smtClean="0"/>
                        <a:t>V1.0.z</a:t>
                      </a:r>
                      <a:endParaRPr lang="en-US" dirty="0"/>
                    </a:p>
                  </a:txBody>
                  <a:tcPr/>
                </a:tc>
                <a:tc>
                  <a:txBody>
                    <a:bodyPr/>
                    <a:lstStyle/>
                    <a:p>
                      <a:pPr algn="ctr"/>
                      <a:r>
                        <a:rPr lang="en-US" dirty="0" smtClean="0"/>
                        <a:t>V1_0_z</a:t>
                      </a:r>
                      <a:endParaRPr lang="en-US" dirty="0"/>
                    </a:p>
                  </a:txBody>
                  <a:tcPr/>
                </a:tc>
                <a:tc>
                  <a:txBody>
                    <a:bodyPr/>
                    <a:lstStyle/>
                    <a:p>
                      <a:r>
                        <a:rPr lang="en-US" smtClean="0"/>
                        <a:t>WI0333</a:t>
                      </a:r>
                      <a:endParaRPr lang="en-US" dirty="0"/>
                    </a:p>
                  </a:txBody>
                  <a:tcPr/>
                </a:tc>
              </a:tr>
              <a:tr h="370840">
                <a:tc>
                  <a:txBody>
                    <a:bodyPr/>
                    <a:lstStyle/>
                    <a:p>
                      <a:r>
                        <a:rPr lang="en-US" dirty="0" smtClean="0"/>
                        <a:t>LWM2M_Security</a:t>
                      </a:r>
                      <a:endParaRPr lang="en-US" dirty="0"/>
                    </a:p>
                  </a:txBody>
                  <a:tcPr/>
                </a:tc>
                <a:tc>
                  <a:txBody>
                    <a:bodyPr/>
                    <a:lstStyle/>
                    <a:p>
                      <a:pPr algn="ctr"/>
                      <a:r>
                        <a:rPr lang="en-US" dirty="0" smtClean="0">
                          <a:solidFill>
                            <a:srgbClr val="FF0000"/>
                          </a:solidFill>
                        </a:rPr>
                        <a:t>1.1</a:t>
                      </a:r>
                      <a:endParaRPr lang="en-US" dirty="0">
                        <a:solidFill>
                          <a:srgbClr val="FF0000"/>
                        </a:solidFill>
                      </a:endParaRPr>
                    </a:p>
                  </a:txBody>
                  <a:tcPr/>
                </a:tc>
                <a:tc>
                  <a:txBody>
                    <a:bodyPr/>
                    <a:lstStyle/>
                    <a:p>
                      <a:pPr algn="ctr"/>
                      <a:r>
                        <a:rPr lang="en-US" dirty="0" smtClean="0"/>
                        <a:t>V</a:t>
                      </a:r>
                      <a:r>
                        <a:rPr lang="en-US" dirty="0" smtClean="0">
                          <a:solidFill>
                            <a:srgbClr val="FF0000"/>
                          </a:solidFill>
                        </a:rPr>
                        <a:t>1.1</a:t>
                      </a:r>
                      <a:r>
                        <a:rPr lang="en-US" dirty="0" smtClean="0"/>
                        <a:t>.z</a:t>
                      </a:r>
                      <a:endParaRPr lang="en-US" dirty="0"/>
                    </a:p>
                  </a:txBody>
                  <a:tcPr/>
                </a:tc>
                <a:tc>
                  <a:txBody>
                    <a:bodyPr/>
                    <a:lstStyle/>
                    <a:p>
                      <a:pPr algn="ctr"/>
                      <a:r>
                        <a:rPr lang="en-US" dirty="0" smtClean="0"/>
                        <a:t>V</a:t>
                      </a:r>
                      <a:r>
                        <a:rPr lang="en-US" dirty="0" smtClean="0">
                          <a:solidFill>
                            <a:srgbClr val="FF0000"/>
                          </a:solidFill>
                        </a:rPr>
                        <a:t>1_1</a:t>
                      </a:r>
                      <a:r>
                        <a:rPr lang="en-US" dirty="0" smtClean="0"/>
                        <a:t>_z</a:t>
                      </a:r>
                      <a:endParaRPr lang="en-US" dirty="0"/>
                    </a:p>
                  </a:txBody>
                  <a:tcPr/>
                </a:tc>
                <a:tc>
                  <a:txBody>
                    <a:bodyPr/>
                    <a:lstStyle/>
                    <a:p>
                      <a:r>
                        <a:rPr lang="en-US" smtClean="0"/>
                        <a:t>WI0333</a:t>
                      </a:r>
                      <a:endParaRPr lang="en-US" dirty="0"/>
                    </a:p>
                  </a:txBody>
                  <a:tcPr/>
                </a:tc>
              </a:tr>
              <a:tr h="370840">
                <a:tc>
                  <a:txBody>
                    <a:bodyPr/>
                    <a:lstStyle/>
                    <a:p>
                      <a:r>
                        <a:rPr lang="en-US" dirty="0" smtClean="0"/>
                        <a:t>LWM2M_Server</a:t>
                      </a:r>
                      <a:endParaRPr lang="en-US" dirty="0"/>
                    </a:p>
                  </a:txBody>
                  <a:tcPr/>
                </a:tc>
                <a:tc>
                  <a:txBody>
                    <a:bodyPr/>
                    <a:lstStyle/>
                    <a:p>
                      <a:pPr algn="ctr"/>
                      <a:r>
                        <a:rPr lang="en-US" dirty="0" smtClean="0">
                          <a:solidFill>
                            <a:srgbClr val="FF0000"/>
                          </a:solidFill>
                        </a:rPr>
                        <a:t>1.1</a:t>
                      </a:r>
                      <a:endParaRPr lang="en-US" dirty="0">
                        <a:solidFill>
                          <a:srgbClr val="FF0000"/>
                        </a:solidFill>
                      </a:endParaRPr>
                    </a:p>
                  </a:txBody>
                  <a:tcPr/>
                </a:tc>
                <a:tc>
                  <a:txBody>
                    <a:bodyPr/>
                    <a:lstStyle/>
                    <a:p>
                      <a:pPr algn="ctr"/>
                      <a:r>
                        <a:rPr lang="en-US" dirty="0" smtClean="0"/>
                        <a:t>V</a:t>
                      </a:r>
                      <a:r>
                        <a:rPr lang="en-US" dirty="0" smtClean="0">
                          <a:solidFill>
                            <a:srgbClr val="FF0000"/>
                          </a:solidFill>
                        </a:rPr>
                        <a:t>1.1</a:t>
                      </a:r>
                      <a:r>
                        <a:rPr lang="en-US" dirty="0" smtClean="0"/>
                        <a:t>.z</a:t>
                      </a:r>
                      <a:endParaRPr lang="en-US" dirty="0"/>
                    </a:p>
                  </a:txBody>
                  <a:tcPr/>
                </a:tc>
                <a:tc>
                  <a:txBody>
                    <a:bodyPr/>
                    <a:lstStyle/>
                    <a:p>
                      <a:pPr algn="ctr"/>
                      <a:r>
                        <a:rPr lang="en-US" dirty="0" smtClean="0"/>
                        <a:t>V</a:t>
                      </a:r>
                      <a:r>
                        <a:rPr lang="en-US" dirty="0" smtClean="0">
                          <a:solidFill>
                            <a:srgbClr val="FF0000"/>
                          </a:solidFill>
                        </a:rPr>
                        <a:t>1_1</a:t>
                      </a:r>
                      <a:r>
                        <a:rPr lang="en-US" dirty="0" smtClean="0"/>
                        <a:t>_z</a:t>
                      </a:r>
                      <a:endParaRPr lang="en-US" dirty="0"/>
                    </a:p>
                  </a:txBody>
                  <a:tcPr/>
                </a:tc>
                <a:tc>
                  <a:txBody>
                    <a:bodyPr/>
                    <a:lstStyle/>
                    <a:p>
                      <a:r>
                        <a:rPr lang="en-US" smtClean="0"/>
                        <a:t>WI0333</a:t>
                      </a:r>
                      <a:endParaRPr lang="en-US" dirty="0"/>
                    </a:p>
                  </a:txBody>
                  <a:tcPr/>
                </a:tc>
              </a:tr>
              <a:tr h="370840">
                <a:tc>
                  <a:txBody>
                    <a:bodyPr/>
                    <a:lstStyle/>
                    <a:p>
                      <a:r>
                        <a:rPr lang="en-US" dirty="0" smtClean="0"/>
                        <a:t>LWM2M_OSCORE </a:t>
                      </a:r>
                      <a:r>
                        <a:rPr lang="en-US" sz="1200" dirty="0" smtClean="0"/>
                        <a:t>(never approved)</a:t>
                      </a:r>
                      <a:endParaRPr lang="en-US" sz="1200" dirty="0"/>
                    </a:p>
                  </a:txBody>
                  <a:tcPr/>
                </a:tc>
                <a:tc>
                  <a:txBody>
                    <a:bodyPr/>
                    <a:lstStyle/>
                    <a:p>
                      <a:pPr algn="ctr"/>
                      <a:r>
                        <a:rPr lang="en-US" dirty="0" smtClean="0"/>
                        <a:t>1.0</a:t>
                      </a:r>
                      <a:endParaRPr lang="en-US" dirty="0"/>
                    </a:p>
                  </a:txBody>
                  <a:tcPr/>
                </a:tc>
                <a:tc>
                  <a:txBody>
                    <a:bodyPr/>
                    <a:lstStyle/>
                    <a:p>
                      <a:pPr algn="ctr"/>
                      <a:r>
                        <a:rPr lang="en-US" dirty="0" smtClean="0"/>
                        <a:t>V1.0.z</a:t>
                      </a:r>
                      <a:endParaRPr lang="en-US" dirty="0"/>
                    </a:p>
                  </a:txBody>
                  <a:tcPr/>
                </a:tc>
                <a:tc>
                  <a:txBody>
                    <a:bodyPr/>
                    <a:lstStyle/>
                    <a:p>
                      <a:pPr algn="ctr"/>
                      <a:r>
                        <a:rPr lang="en-US" dirty="0" smtClean="0"/>
                        <a:t>V1_0_z</a:t>
                      </a:r>
                      <a:endParaRPr lang="en-US" dirty="0"/>
                    </a:p>
                  </a:txBody>
                  <a:tcPr/>
                </a:tc>
                <a:tc>
                  <a:txBody>
                    <a:bodyPr/>
                    <a:lstStyle/>
                    <a:p>
                      <a:r>
                        <a:rPr lang="en-US" dirty="0" smtClean="0"/>
                        <a:t>WI0333</a:t>
                      </a:r>
                      <a:endParaRPr lang="en-US" dirty="0"/>
                    </a:p>
                  </a:txBody>
                  <a:tcPr/>
                </a:tc>
              </a:tr>
              <a:tr h="370840">
                <a:tc>
                  <a:txBody>
                    <a:bodyPr/>
                    <a:lstStyle/>
                    <a:p>
                      <a:r>
                        <a:rPr lang="en-US" dirty="0" smtClean="0">
                          <a:solidFill>
                            <a:schemeClr val="accent6"/>
                          </a:solidFill>
                        </a:rPr>
                        <a:t>LWM2M_Security</a:t>
                      </a:r>
                      <a:endParaRPr lang="en-US" dirty="0">
                        <a:solidFill>
                          <a:schemeClr val="accent6"/>
                        </a:solidFill>
                      </a:endParaRPr>
                    </a:p>
                  </a:txBody>
                  <a:tcPr/>
                </a:tc>
                <a:tc>
                  <a:txBody>
                    <a:bodyPr/>
                    <a:lstStyle/>
                    <a:p>
                      <a:pPr algn="ctr"/>
                      <a:r>
                        <a:rPr lang="en-US" dirty="0" smtClean="0">
                          <a:solidFill>
                            <a:schemeClr val="accent6"/>
                          </a:solidFill>
                        </a:rPr>
                        <a:t>1.0</a:t>
                      </a:r>
                      <a:endParaRPr lang="en-US" dirty="0">
                        <a:solidFill>
                          <a:schemeClr val="accent6"/>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6"/>
                          </a:solidFill>
                        </a:rPr>
                        <a:t>1.0.z</a:t>
                      </a:r>
                    </a:p>
                  </a:txBody>
                  <a:tcPr/>
                </a:tc>
                <a:tc>
                  <a:txBody>
                    <a:bodyPr/>
                    <a:lstStyle/>
                    <a:p>
                      <a:pPr algn="ctr"/>
                      <a:r>
                        <a:rPr lang="en-US" dirty="0" smtClean="0">
                          <a:solidFill>
                            <a:schemeClr val="accent6"/>
                          </a:solidFill>
                        </a:rPr>
                        <a:t>V1_0_z</a:t>
                      </a:r>
                      <a:endParaRPr lang="en-US" dirty="0">
                        <a:solidFill>
                          <a:schemeClr val="accent6"/>
                        </a:solidFill>
                      </a:endParaRPr>
                    </a:p>
                  </a:txBody>
                  <a:tcPr/>
                </a:tc>
                <a:tc>
                  <a:txBody>
                    <a:bodyPr/>
                    <a:lstStyle/>
                    <a:p>
                      <a:r>
                        <a:rPr lang="en-US" dirty="0" smtClean="0">
                          <a:solidFill>
                            <a:schemeClr val="accent6"/>
                          </a:solidFill>
                        </a:rPr>
                        <a:t>WI0333</a:t>
                      </a:r>
                      <a:endParaRPr lang="en-US" dirty="0">
                        <a:solidFill>
                          <a:schemeClr val="accent6"/>
                        </a:solidFill>
                      </a:endParaRPr>
                    </a:p>
                  </a:txBody>
                  <a:tcPr/>
                </a:tc>
              </a:tr>
              <a:tr h="370840">
                <a:tc>
                  <a:txBody>
                    <a:bodyPr/>
                    <a:lstStyle/>
                    <a:p>
                      <a:r>
                        <a:rPr lang="en-US" dirty="0" smtClean="0">
                          <a:solidFill>
                            <a:schemeClr val="accent6"/>
                          </a:solidFill>
                        </a:rPr>
                        <a:t>LWM2M_Server</a:t>
                      </a:r>
                      <a:endParaRPr lang="en-US" dirty="0">
                        <a:solidFill>
                          <a:schemeClr val="accent6"/>
                        </a:solidFill>
                      </a:endParaRPr>
                    </a:p>
                  </a:txBody>
                  <a:tcPr/>
                </a:tc>
                <a:tc>
                  <a:txBody>
                    <a:bodyPr/>
                    <a:lstStyle/>
                    <a:p>
                      <a:pPr algn="ctr"/>
                      <a:r>
                        <a:rPr lang="en-US" dirty="0" smtClean="0">
                          <a:solidFill>
                            <a:schemeClr val="accent6"/>
                          </a:solidFill>
                        </a:rPr>
                        <a:t>1.0</a:t>
                      </a:r>
                      <a:endParaRPr lang="en-US" dirty="0">
                        <a:solidFill>
                          <a:schemeClr val="accent6"/>
                        </a:solidFill>
                      </a:endParaRPr>
                    </a:p>
                  </a:txBody>
                  <a:tcPr/>
                </a:tc>
                <a:tc>
                  <a:txBody>
                    <a:bodyPr/>
                    <a:lstStyle/>
                    <a:p>
                      <a:pPr algn="ctr"/>
                      <a:r>
                        <a:rPr lang="en-US" dirty="0" smtClean="0">
                          <a:solidFill>
                            <a:schemeClr val="accent6"/>
                          </a:solidFill>
                        </a:rPr>
                        <a:t>1.0.z</a:t>
                      </a:r>
                      <a:endParaRPr lang="en-US" dirty="0">
                        <a:solidFill>
                          <a:schemeClr val="accent6"/>
                        </a:solidFill>
                      </a:endParaRPr>
                    </a:p>
                  </a:txBody>
                  <a:tcPr/>
                </a:tc>
                <a:tc>
                  <a:txBody>
                    <a:bodyPr/>
                    <a:lstStyle/>
                    <a:p>
                      <a:pPr algn="ctr"/>
                      <a:r>
                        <a:rPr lang="en-US" dirty="0" smtClean="0">
                          <a:solidFill>
                            <a:schemeClr val="accent6"/>
                          </a:solidFill>
                        </a:rPr>
                        <a:t>V1_0_z</a:t>
                      </a:r>
                      <a:endParaRPr lang="en-US" dirty="0">
                        <a:solidFill>
                          <a:schemeClr val="accent6"/>
                        </a:solidFill>
                      </a:endParaRPr>
                    </a:p>
                  </a:txBody>
                  <a:tcPr/>
                </a:tc>
                <a:tc>
                  <a:txBody>
                    <a:bodyPr/>
                    <a:lstStyle/>
                    <a:p>
                      <a:r>
                        <a:rPr lang="en-US" dirty="0" smtClean="0">
                          <a:solidFill>
                            <a:schemeClr val="accent6"/>
                          </a:solidFill>
                        </a:rPr>
                        <a:t>WI0333</a:t>
                      </a:r>
                      <a:endParaRPr lang="en-US" dirty="0">
                        <a:solidFill>
                          <a:schemeClr val="accent6"/>
                        </a:solidFill>
                      </a:endParaRPr>
                    </a:p>
                  </a:txBody>
                  <a:tcPr/>
                </a:tc>
              </a:tr>
            </a:tbl>
          </a:graphicData>
        </a:graphic>
      </p:graphicFrame>
      <p:sp>
        <p:nvSpPr>
          <p:cNvPr id="5" name="Content Placeholder 2"/>
          <p:cNvSpPr txBox="1">
            <a:spLocks/>
          </p:cNvSpPr>
          <p:nvPr/>
        </p:nvSpPr>
        <p:spPr bwMode="auto">
          <a:xfrm>
            <a:off x="69211" y="1074738"/>
            <a:ext cx="922306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7938">
              <a:buFontTx/>
              <a:buNone/>
            </a:pPr>
            <a:r>
              <a:rPr lang="en-US" sz="2000" kern="0" dirty="0" smtClean="0">
                <a:sym typeface="Wingdings" panose="05000000000000000000" pitchFamily="2" charset="2"/>
              </a:rPr>
              <a:t>Based on OMA Process &amp; Portal restrictions: create a WI to develop these enablers:</a:t>
            </a:r>
          </a:p>
        </p:txBody>
      </p:sp>
      <p:sp>
        <p:nvSpPr>
          <p:cNvPr id="6" name="Rectangle 5"/>
          <p:cNvSpPr/>
          <p:nvPr/>
        </p:nvSpPr>
        <p:spPr>
          <a:xfrm>
            <a:off x="382942" y="5980430"/>
            <a:ext cx="8337195" cy="769441"/>
          </a:xfrm>
          <a:prstGeom prst="rect">
            <a:avLst/>
          </a:prstGeom>
        </p:spPr>
        <p:txBody>
          <a:bodyPr wrap="square">
            <a:spAutoFit/>
          </a:bodyPr>
          <a:lstStyle/>
          <a:p>
            <a:pPr marL="0" indent="-7938" algn="ctr">
              <a:buFontTx/>
              <a:buNone/>
            </a:pPr>
            <a:r>
              <a:rPr lang="en-US" sz="1100" kern="0" dirty="0">
                <a:sym typeface="Wingdings" panose="05000000000000000000" pitchFamily="2" charset="2"/>
              </a:rPr>
              <a:t>_z  </a:t>
            </a:r>
            <a:r>
              <a:rPr lang="en-US" sz="1100" kern="0" dirty="0" smtClean="0">
                <a:sym typeface="Wingdings" panose="05000000000000000000" pitchFamily="2" charset="2"/>
              </a:rPr>
              <a:t>Service </a:t>
            </a:r>
            <a:r>
              <a:rPr lang="en-US" sz="1100" kern="0" dirty="0">
                <a:sym typeface="Wingdings" panose="05000000000000000000" pitchFamily="2" charset="2"/>
              </a:rPr>
              <a:t>Indicator MUST be increased if the file is changed after FINAL </a:t>
            </a:r>
            <a:r>
              <a:rPr lang="en-US" sz="1100" kern="0" dirty="0" smtClean="0">
                <a:sym typeface="Wingdings" panose="05000000000000000000" pitchFamily="2" charset="2"/>
              </a:rPr>
              <a:t>APPROVAL</a:t>
            </a:r>
          </a:p>
          <a:p>
            <a:pPr marL="0" indent="-7938">
              <a:buFontTx/>
              <a:buNone/>
            </a:pPr>
            <a:endParaRPr lang="en-US" sz="1100" kern="0" dirty="0">
              <a:sym typeface="Wingdings" panose="05000000000000000000" pitchFamily="2" charset="2"/>
            </a:endParaRPr>
          </a:p>
          <a:p>
            <a:pPr marL="0" indent="-7938" algn="ctr">
              <a:buFontTx/>
              <a:buNone/>
            </a:pPr>
            <a:r>
              <a:rPr lang="en-US" sz="1100" kern="0" dirty="0" smtClean="0">
                <a:sym typeface="Wingdings" panose="05000000000000000000" pitchFamily="2" charset="2"/>
              </a:rPr>
              <a:t>If any of the Objects needs a new Object Version  = New Enabler</a:t>
            </a:r>
            <a:endParaRPr lang="en-US" sz="1100" kern="0" dirty="0">
              <a:sym typeface="Wingdings" panose="05000000000000000000" pitchFamily="2" charset="2"/>
            </a:endParaRPr>
          </a:p>
          <a:p>
            <a:pPr marL="684213" lvl="3" indent="0">
              <a:buNone/>
            </a:pPr>
            <a:endParaRPr lang="en-US" sz="1100" kern="0" dirty="0">
              <a:sym typeface="Wingdings" panose="05000000000000000000" pitchFamily="2" charset="2"/>
            </a:endParaRPr>
          </a:p>
        </p:txBody>
      </p:sp>
    </p:spTree>
    <p:extLst>
      <p:ext uri="{BB962C8B-B14F-4D97-AF65-F5344CB8AC3E}">
        <p14:creationId xmlns:p14="http://schemas.microsoft.com/office/powerpoint/2010/main" val="8745376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Portal Changes</a:t>
            </a:r>
            <a:r>
              <a:rPr lang="en-US" sz="2400" b="0" dirty="0" smtClean="0"/>
              <a:t> (I)</a:t>
            </a:r>
            <a:endParaRPr lang="en-US" b="0" dirty="0"/>
          </a:p>
        </p:txBody>
      </p:sp>
      <p:sp>
        <p:nvSpPr>
          <p:cNvPr id="3" name="Content Placeholder 2"/>
          <p:cNvSpPr>
            <a:spLocks noGrp="1"/>
          </p:cNvSpPr>
          <p:nvPr>
            <p:ph idx="1"/>
          </p:nvPr>
        </p:nvSpPr>
        <p:spPr>
          <a:xfrm>
            <a:off x="276225" y="996950"/>
            <a:ext cx="8778875" cy="5383212"/>
          </a:xfrm>
        </p:spPr>
        <p:txBody>
          <a:bodyPr/>
          <a:lstStyle/>
          <a:p>
            <a:pPr marL="0" indent="0">
              <a:buNone/>
            </a:pPr>
            <a:r>
              <a:rPr lang="en-US" sz="2400" dirty="0" smtClean="0"/>
              <a:t>LwM2M v1.1 &amp; Objects are developed in GitHub not in the Portal</a:t>
            </a:r>
          </a:p>
          <a:p>
            <a:pPr lvl="1"/>
            <a:r>
              <a:rPr lang="en-US" sz="2000" dirty="0" smtClean="0"/>
              <a:t>The OMA Process requires to keep the Portal align with the work developed by the WGs</a:t>
            </a:r>
          </a:p>
          <a:p>
            <a:pPr lvl="1"/>
            <a:r>
              <a:rPr lang="en-US" sz="2000" dirty="0" smtClean="0"/>
              <a:t>If LwM2M Objects are to be developed independently, then according to the Process each Object needs a new Work Item &amp; Enabler to be represented in the Portal</a:t>
            </a:r>
          </a:p>
          <a:p>
            <a:pPr marL="222250" lvl="1" indent="0">
              <a:buNone/>
            </a:pPr>
            <a:r>
              <a:rPr lang="en-US" dirty="0" smtClean="0">
                <a:sym typeface="Wingdings" panose="05000000000000000000" pitchFamily="2" charset="2"/>
              </a:rPr>
              <a:t>OMA Process &amp; Portal restrictions require:</a:t>
            </a:r>
            <a:endParaRPr lang="en-US" dirty="0">
              <a:sym typeface="Wingdings" panose="05000000000000000000" pitchFamily="2" charset="2"/>
            </a:endParaRPr>
          </a:p>
          <a:p>
            <a:pPr lvl="2"/>
            <a:r>
              <a:rPr lang="en-US" dirty="0" err="1" smtClean="0"/>
              <a:t>WI</a:t>
            </a:r>
            <a:r>
              <a:rPr lang="en-US" sz="1800" dirty="0" err="1" smtClean="0"/>
              <a:t>number</a:t>
            </a:r>
            <a:r>
              <a:rPr lang="en-US" dirty="0" smtClean="0"/>
              <a:t> </a:t>
            </a:r>
            <a:r>
              <a:rPr lang="en-US" dirty="0" smtClean="0">
                <a:sym typeface="Wingdings" panose="05000000000000000000" pitchFamily="2" charset="2"/>
              </a:rPr>
              <a:t> e.g. </a:t>
            </a:r>
            <a:r>
              <a:rPr lang="en-US" dirty="0" smtClean="0">
                <a:solidFill>
                  <a:schemeClr val="accent6"/>
                </a:solidFill>
                <a:sym typeface="Wingdings" panose="05000000000000000000" pitchFamily="2" charset="2"/>
              </a:rPr>
              <a:t>ACL Object 1.0</a:t>
            </a:r>
            <a:r>
              <a:rPr lang="en-US" dirty="0" smtClean="0">
                <a:sym typeface="Wingdings" panose="05000000000000000000" pitchFamily="2" charset="2"/>
              </a:rPr>
              <a:t>  </a:t>
            </a:r>
            <a:r>
              <a:rPr lang="en-US" dirty="0" smtClean="0"/>
              <a:t>Enabler </a:t>
            </a:r>
            <a:r>
              <a:rPr lang="en-US" dirty="0"/>
              <a:t>v1.0 </a:t>
            </a:r>
            <a:r>
              <a:rPr lang="en-US" dirty="0">
                <a:sym typeface="Wingdings" panose="05000000000000000000" pitchFamily="2" charset="2"/>
              </a:rPr>
              <a:t> Documents </a:t>
            </a:r>
            <a:r>
              <a:rPr lang="en-US" dirty="0" smtClean="0">
                <a:sym typeface="Wingdings" panose="05000000000000000000" pitchFamily="2" charset="2"/>
              </a:rPr>
              <a:t>v1.0.z</a:t>
            </a:r>
          </a:p>
          <a:p>
            <a:pPr lvl="3"/>
            <a:r>
              <a:rPr lang="en-US" sz="1200" dirty="0" smtClean="0">
                <a:sym typeface="Wingdings" panose="05000000000000000000" pitchFamily="2" charset="2"/>
              </a:rPr>
              <a:t>OMA-Object-LwM2M-Access-Control-v1.0.z</a:t>
            </a:r>
          </a:p>
          <a:p>
            <a:pPr lvl="3"/>
            <a:r>
              <a:rPr lang="en-US" sz="1200" dirty="0">
                <a:sym typeface="Wingdings" panose="05000000000000000000" pitchFamily="2" charset="2"/>
              </a:rPr>
              <a:t>OMA-TS-Object-LwM2M-Access-Control-v1.0.z</a:t>
            </a:r>
          </a:p>
          <a:p>
            <a:pPr lvl="3"/>
            <a:r>
              <a:rPr lang="en-US" sz="1200" dirty="0" smtClean="0">
                <a:sym typeface="Wingdings" panose="05000000000000000000" pitchFamily="2" charset="2"/>
              </a:rPr>
              <a:t>README/ERELD-v1_0.z</a:t>
            </a:r>
            <a:endParaRPr lang="en-US" sz="1200" dirty="0">
              <a:sym typeface="Wingdings" panose="05000000000000000000" pitchFamily="2" charset="2"/>
            </a:endParaRPr>
          </a:p>
          <a:p>
            <a:pPr lvl="2"/>
            <a:r>
              <a:rPr lang="en-US" dirty="0" err="1" smtClean="0"/>
              <a:t>WI</a:t>
            </a:r>
            <a:r>
              <a:rPr lang="en-US" sz="1800" dirty="0" err="1" smtClean="0"/>
              <a:t>number</a:t>
            </a:r>
            <a:r>
              <a:rPr lang="en-US" dirty="0" smtClean="0"/>
              <a:t> </a:t>
            </a:r>
            <a:r>
              <a:rPr lang="en-US" dirty="0" smtClean="0">
                <a:sym typeface="Wingdings" panose="05000000000000000000" pitchFamily="2" charset="2"/>
              </a:rPr>
              <a:t> e.g. </a:t>
            </a:r>
            <a:r>
              <a:rPr lang="en-US" dirty="0" smtClean="0">
                <a:solidFill>
                  <a:schemeClr val="accent6"/>
                </a:solidFill>
                <a:sym typeface="Wingdings" panose="05000000000000000000" pitchFamily="2" charset="2"/>
              </a:rPr>
              <a:t>Security </a:t>
            </a:r>
            <a:r>
              <a:rPr lang="en-US" dirty="0" err="1" smtClean="0">
                <a:solidFill>
                  <a:schemeClr val="accent6"/>
                </a:solidFill>
                <a:sym typeface="Wingdings" panose="05000000000000000000" pitchFamily="2" charset="2"/>
              </a:rPr>
              <a:t>Obj</a:t>
            </a:r>
            <a:r>
              <a:rPr lang="en-US" dirty="0" smtClean="0">
                <a:solidFill>
                  <a:schemeClr val="accent6"/>
                </a:solidFill>
                <a:sym typeface="Wingdings" panose="05000000000000000000" pitchFamily="2" charset="2"/>
              </a:rPr>
              <a:t> 1.1</a:t>
            </a:r>
            <a:r>
              <a:rPr lang="en-US" dirty="0" smtClean="0">
                <a:sym typeface="Wingdings" panose="05000000000000000000" pitchFamily="2" charset="2"/>
              </a:rPr>
              <a:t>  Enabler </a:t>
            </a:r>
            <a:r>
              <a:rPr lang="en-US" dirty="0">
                <a:sym typeface="Wingdings" panose="05000000000000000000" pitchFamily="2" charset="2"/>
              </a:rPr>
              <a:t>v1.1  Documents </a:t>
            </a:r>
            <a:r>
              <a:rPr lang="en-US" dirty="0" smtClean="0">
                <a:sym typeface="Wingdings" panose="05000000000000000000" pitchFamily="2" charset="2"/>
              </a:rPr>
              <a:t>v1.1.z</a:t>
            </a:r>
            <a:endParaRPr lang="en-US" dirty="0">
              <a:sym typeface="Wingdings" panose="05000000000000000000" pitchFamily="2" charset="2"/>
            </a:endParaRPr>
          </a:p>
          <a:p>
            <a:pPr lvl="2"/>
            <a:r>
              <a:rPr lang="en-US" dirty="0" err="1"/>
              <a:t>WI</a:t>
            </a:r>
            <a:r>
              <a:rPr lang="en-US" sz="1800" dirty="0" err="1"/>
              <a:t>number</a:t>
            </a:r>
            <a:r>
              <a:rPr lang="en-US" dirty="0"/>
              <a:t> </a:t>
            </a:r>
            <a:r>
              <a:rPr lang="en-US" dirty="0">
                <a:sym typeface="Wingdings" panose="05000000000000000000" pitchFamily="2" charset="2"/>
              </a:rPr>
              <a:t> </a:t>
            </a:r>
            <a:r>
              <a:rPr lang="en-US" dirty="0" smtClean="0">
                <a:sym typeface="Wingdings" panose="05000000000000000000" pitchFamily="2" charset="2"/>
              </a:rPr>
              <a:t>e.g. </a:t>
            </a:r>
            <a:r>
              <a:rPr lang="en-US" dirty="0" smtClean="0">
                <a:solidFill>
                  <a:schemeClr val="accent6"/>
                </a:solidFill>
                <a:sym typeface="Wingdings" panose="05000000000000000000" pitchFamily="2" charset="2"/>
              </a:rPr>
              <a:t>Server </a:t>
            </a:r>
            <a:r>
              <a:rPr lang="en-US" dirty="0" err="1" smtClean="0">
                <a:solidFill>
                  <a:schemeClr val="accent6"/>
                </a:solidFill>
                <a:sym typeface="Wingdings" panose="05000000000000000000" pitchFamily="2" charset="2"/>
              </a:rPr>
              <a:t>Obj</a:t>
            </a:r>
            <a:r>
              <a:rPr lang="en-US" dirty="0" smtClean="0">
                <a:solidFill>
                  <a:schemeClr val="accent6"/>
                </a:solidFill>
                <a:sym typeface="Wingdings" panose="05000000000000000000" pitchFamily="2" charset="2"/>
              </a:rPr>
              <a:t> 2.0 </a:t>
            </a:r>
            <a:r>
              <a:rPr lang="en-US" dirty="0" smtClean="0">
                <a:sym typeface="Wingdings" panose="05000000000000000000" pitchFamily="2" charset="2"/>
              </a:rPr>
              <a:t> Enabler </a:t>
            </a:r>
            <a:r>
              <a:rPr lang="en-US" dirty="0">
                <a:sym typeface="Wingdings" panose="05000000000000000000" pitchFamily="2" charset="2"/>
              </a:rPr>
              <a:t>v2.0  Document </a:t>
            </a:r>
            <a:r>
              <a:rPr lang="en-US" dirty="0" smtClean="0">
                <a:sym typeface="Wingdings" panose="05000000000000000000" pitchFamily="2" charset="2"/>
              </a:rPr>
              <a:t>v2.0.z</a:t>
            </a:r>
            <a:endParaRPr lang="en-US" dirty="0">
              <a:sym typeface="Wingdings" panose="05000000000000000000" pitchFamily="2" charset="2"/>
            </a:endParaRPr>
          </a:p>
          <a:p>
            <a:pPr lvl="2"/>
            <a:r>
              <a:rPr lang="en-US" dirty="0" err="1"/>
              <a:t>WI</a:t>
            </a:r>
            <a:r>
              <a:rPr lang="en-US" sz="1800" dirty="0" err="1"/>
              <a:t>number</a:t>
            </a:r>
            <a:r>
              <a:rPr lang="en-US" dirty="0"/>
              <a:t> </a:t>
            </a:r>
            <a:r>
              <a:rPr lang="en-US" dirty="0">
                <a:sym typeface="Wingdings" panose="05000000000000000000" pitchFamily="2" charset="2"/>
              </a:rPr>
              <a:t> </a:t>
            </a:r>
            <a:r>
              <a:rPr lang="en-US" dirty="0" smtClean="0">
                <a:sym typeface="Wingdings" panose="05000000000000000000" pitchFamily="2" charset="2"/>
              </a:rPr>
              <a:t>e.g. </a:t>
            </a:r>
            <a:r>
              <a:rPr lang="en-US" dirty="0" smtClean="0">
                <a:solidFill>
                  <a:schemeClr val="accent6"/>
                </a:solidFill>
                <a:sym typeface="Wingdings" panose="05000000000000000000" pitchFamily="2" charset="2"/>
              </a:rPr>
              <a:t>Server </a:t>
            </a:r>
            <a:r>
              <a:rPr lang="en-US" dirty="0" err="1" smtClean="0">
                <a:solidFill>
                  <a:schemeClr val="accent6"/>
                </a:solidFill>
                <a:sym typeface="Wingdings" panose="05000000000000000000" pitchFamily="2" charset="2"/>
              </a:rPr>
              <a:t>Obj</a:t>
            </a:r>
            <a:r>
              <a:rPr lang="en-US" dirty="0" smtClean="0">
                <a:solidFill>
                  <a:schemeClr val="accent6"/>
                </a:solidFill>
                <a:sym typeface="Wingdings" panose="05000000000000000000" pitchFamily="2" charset="2"/>
              </a:rPr>
              <a:t> 2.1 </a:t>
            </a:r>
            <a:r>
              <a:rPr lang="en-US" dirty="0" smtClean="0">
                <a:sym typeface="Wingdings" panose="05000000000000000000" pitchFamily="2" charset="2"/>
              </a:rPr>
              <a:t> Enabler </a:t>
            </a:r>
            <a:r>
              <a:rPr lang="en-US" dirty="0">
                <a:sym typeface="Wingdings" panose="05000000000000000000" pitchFamily="2" charset="2"/>
              </a:rPr>
              <a:t>v2.1  Documents </a:t>
            </a:r>
            <a:r>
              <a:rPr lang="en-US" dirty="0" smtClean="0">
                <a:sym typeface="Wingdings" panose="05000000000000000000" pitchFamily="2" charset="2"/>
              </a:rPr>
              <a:t>v2.1.z</a:t>
            </a:r>
            <a:endParaRPr lang="en-US" dirty="0">
              <a:sym typeface="Wingdings" panose="05000000000000000000" pitchFamily="2" charset="2"/>
            </a:endParaRPr>
          </a:p>
          <a:p>
            <a:pPr lvl="3"/>
            <a:endParaRPr lang="en-US" sz="1600" dirty="0">
              <a:sym typeface="Wingdings" panose="05000000000000000000" pitchFamily="2" charset="2"/>
            </a:endParaRPr>
          </a:p>
          <a:p>
            <a:pPr lvl="3"/>
            <a:endParaRPr lang="en-US" sz="1600" dirty="0" smtClean="0">
              <a:sym typeface="Wingdings" panose="05000000000000000000" pitchFamily="2" charset="2"/>
            </a:endParaRPr>
          </a:p>
        </p:txBody>
      </p:sp>
      <p:sp>
        <p:nvSpPr>
          <p:cNvPr id="4" name="Rectangle 3"/>
          <p:cNvSpPr/>
          <p:nvPr/>
        </p:nvSpPr>
        <p:spPr bwMode="auto">
          <a:xfrm rot="20422714">
            <a:off x="6156554" y="4675930"/>
            <a:ext cx="3048000" cy="11430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2800" b="1" i="0" u="none" strike="noStrike" cap="none" normalizeH="0" baseline="0" dirty="0" smtClean="0">
                <a:ln>
                  <a:noFill/>
                </a:ln>
                <a:solidFill>
                  <a:schemeClr val="bg1"/>
                </a:solidFill>
                <a:effectLst/>
                <a:latin typeface="Arial" charset="0"/>
              </a:rPr>
              <a:t>OMA Process</a:t>
            </a:r>
          </a:p>
        </p:txBody>
      </p:sp>
    </p:spTree>
    <p:extLst>
      <p:ext uri="{BB962C8B-B14F-4D97-AF65-F5344CB8AC3E}">
        <p14:creationId xmlns:p14="http://schemas.microsoft.com/office/powerpoint/2010/main" val="36394423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t>LwM2M Schema</a:t>
            </a:r>
          </a:p>
          <a:p>
            <a:pPr lvl="1"/>
            <a:r>
              <a:rPr lang="en-US" dirty="0" smtClean="0"/>
              <a:t>Is the lwm2m schema part of the Enabler LwM2M v1.1?</a:t>
            </a:r>
          </a:p>
          <a:p>
            <a:pPr lvl="2"/>
            <a:r>
              <a:rPr lang="en-US" dirty="0" smtClean="0"/>
              <a:t>If yes the filename should be: LwM2M-V1_1</a:t>
            </a:r>
            <a:endParaRPr lang="en-US" dirty="0"/>
          </a:p>
        </p:txBody>
      </p:sp>
      <p:sp>
        <p:nvSpPr>
          <p:cNvPr id="4" name="Title 1"/>
          <p:cNvSpPr>
            <a:spLocks noGrp="1"/>
          </p:cNvSpPr>
          <p:nvPr>
            <p:ph type="title"/>
          </p:nvPr>
        </p:nvSpPr>
        <p:spPr>
          <a:xfrm>
            <a:off x="306388" y="233363"/>
            <a:ext cx="8748712" cy="703262"/>
          </a:xfrm>
        </p:spPr>
        <p:txBody>
          <a:bodyPr/>
          <a:lstStyle/>
          <a:p>
            <a:r>
              <a:rPr lang="en-US" dirty="0" smtClean="0"/>
              <a:t>Portal Changes </a:t>
            </a:r>
            <a:r>
              <a:rPr lang="en-US" sz="2400" b="0" dirty="0" smtClean="0"/>
              <a:t>(II)</a:t>
            </a:r>
            <a:endParaRPr lang="en-US" b="0" dirty="0"/>
          </a:p>
        </p:txBody>
      </p:sp>
    </p:spTree>
    <p:extLst>
      <p:ext uri="{BB962C8B-B14F-4D97-AF65-F5344CB8AC3E}">
        <p14:creationId xmlns:p14="http://schemas.microsoft.com/office/powerpoint/2010/main" val="7031472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261" y="234950"/>
            <a:ext cx="8748712" cy="703262"/>
          </a:xfrm>
        </p:spPr>
        <p:txBody>
          <a:bodyPr/>
          <a:lstStyle/>
          <a:p>
            <a:r>
              <a:rPr lang="en-US" dirty="0" smtClean="0"/>
              <a:t>Portal Changes </a:t>
            </a:r>
            <a:r>
              <a:rPr lang="en-US" sz="2400" b="0" dirty="0" smtClean="0"/>
              <a:t>(III)</a:t>
            </a:r>
            <a:endParaRPr lang="en-US" sz="2400" b="0" dirty="0"/>
          </a:p>
        </p:txBody>
      </p:sp>
      <p:sp>
        <p:nvSpPr>
          <p:cNvPr id="3" name="Content Placeholder 2"/>
          <p:cNvSpPr>
            <a:spLocks noGrp="1"/>
          </p:cNvSpPr>
          <p:nvPr>
            <p:ph idx="1"/>
          </p:nvPr>
        </p:nvSpPr>
        <p:spPr/>
        <p:txBody>
          <a:bodyPr/>
          <a:lstStyle/>
          <a:p>
            <a:pPr lvl="1"/>
            <a:r>
              <a:rPr lang="en-US" dirty="0" smtClean="0"/>
              <a:t>Each new Enabler will contain:</a:t>
            </a:r>
          </a:p>
          <a:p>
            <a:pPr lvl="2"/>
            <a:r>
              <a:rPr lang="en-US" dirty="0" smtClean="0"/>
              <a:t>Supporting file</a:t>
            </a:r>
          </a:p>
          <a:p>
            <a:pPr lvl="2"/>
            <a:r>
              <a:rPr lang="en-US" dirty="0" smtClean="0"/>
              <a:t>TS (optional)</a:t>
            </a:r>
          </a:p>
          <a:p>
            <a:pPr lvl="2"/>
            <a:r>
              <a:rPr lang="en-US" dirty="0" smtClean="0"/>
              <a:t>README file</a:t>
            </a:r>
          </a:p>
          <a:p>
            <a:pPr lvl="3"/>
            <a:r>
              <a:rPr lang="en-US" dirty="0" smtClean="0"/>
              <a:t>Instead of the ERELD</a:t>
            </a:r>
          </a:p>
          <a:p>
            <a:pPr lvl="3"/>
            <a:r>
              <a:rPr lang="en-US" dirty="0" smtClean="0"/>
              <a:t>Indicates dependencies to LwM2M version</a:t>
            </a:r>
          </a:p>
          <a:p>
            <a:pPr lvl="4"/>
            <a:r>
              <a:rPr lang="en-US" dirty="0" smtClean="0"/>
              <a:t>It is a subset of the README file in the GitHub repository</a:t>
            </a:r>
          </a:p>
          <a:p>
            <a:pPr lvl="2"/>
            <a:endParaRPr lang="en-US" dirty="0" smtClean="0"/>
          </a:p>
        </p:txBody>
      </p:sp>
    </p:spTree>
    <p:extLst>
      <p:ext uri="{BB962C8B-B14F-4D97-AF65-F5344CB8AC3E}">
        <p14:creationId xmlns:p14="http://schemas.microsoft.com/office/powerpoint/2010/main" val="34552112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10108</TotalTime>
  <Pages>15</Pages>
  <Words>1167</Words>
  <Application>Microsoft Office PowerPoint</Application>
  <PresentationFormat>Custom</PresentationFormat>
  <Paragraphs>199</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OMA Template</vt:lpstr>
      <vt:lpstr>OMA-DM-2018-0020R04-INP_Changes_to_remove_SUP_from_LwM2Mv1_1  Changes for Removing SUP Files </vt:lpstr>
      <vt:lpstr>Introduction</vt:lpstr>
      <vt:lpstr>Enabler Version  x.y.z</vt:lpstr>
      <vt:lpstr>OMA Process</vt:lpstr>
      <vt:lpstr>LwM2M v1.1 &amp; Objects</vt:lpstr>
      <vt:lpstr>Staff Proposal</vt:lpstr>
      <vt:lpstr>Portal Changes (I)</vt:lpstr>
      <vt:lpstr>Portal Changes (II)</vt:lpstr>
      <vt:lpstr>Portal Changes (III)</vt:lpstr>
      <vt:lpstr>GitHub Changes (I)</vt:lpstr>
      <vt:lpstr>Next Steps</vt:lpstr>
      <vt:lpstr>Next Steps (II)</vt:lpstr>
      <vt:lpstr>Proposed WI</vt:lpstr>
      <vt:lpstr>Thank You!</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417</cp:revision>
  <cp:lastPrinted>1999-04-27T06:51:51Z</cp:lastPrinted>
  <dcterms:created xsi:type="dcterms:W3CDTF">2002-03-19T14:05:12Z</dcterms:created>
  <dcterms:modified xsi:type="dcterms:W3CDTF">2018-03-13T09:05:51Z</dcterms:modified>
</cp:coreProperties>
</file>