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
  </p:notesMasterIdLst>
  <p:handoutMasterIdLst>
    <p:handoutMasterId r:id="rId8"/>
  </p:handoutMasterIdLst>
  <p:sldIdLst>
    <p:sldId id="293" r:id="rId2"/>
    <p:sldId id="318" r:id="rId3"/>
    <p:sldId id="322" r:id="rId4"/>
    <p:sldId id="323" r:id="rId5"/>
    <p:sldId id="321" r:id="rId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autoAdjust="0"/>
    <p:restoredTop sz="94660"/>
  </p:normalViewPr>
  <p:slideViewPr>
    <p:cSldViewPr>
      <p:cViewPr varScale="1">
        <p:scale>
          <a:sx n="111" d="100"/>
          <a:sy n="111" d="100"/>
        </p:scale>
        <p:origin x="1608" y="20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OMA-DMSE-2019-0012</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surveymonkey.de/r/WG-IoT"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idate.org/en/Home/" TargetMode="External"/><Relationship Id="rId2" Type="http://schemas.openxmlformats.org/officeDocument/2006/relationships/hyperlink" Target="https://www.omaspecworks.org/oma-lightweightm2m-v1-0-approved-by-board-of-director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11 Feb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OMA staff</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800" b="0" dirty="0"/>
              <a:t>OMA-DM&amp;SE-2019-0012-INP_Staff_Report_12-Feb-19</a:t>
            </a:r>
            <a:br>
              <a:rPr lang="en-US" altLang="zh-CN" sz="2000" dirty="0">
                <a:ea typeface="宋体" charset="-122"/>
              </a:rPr>
            </a:br>
            <a:br>
              <a:rPr lang="en-US" altLang="zh-CN" sz="1400" dirty="0">
                <a:ea typeface="宋体" charset="-122"/>
              </a:rPr>
            </a:br>
            <a:r>
              <a:rPr lang="en-US" altLang="zh-CN" dirty="0">
                <a:ea typeface="宋体" charset="-122"/>
              </a:rPr>
              <a:t>Staff Report 12th Feb 19</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a:ea typeface="宋体" charset="-122"/>
              </a:rPr>
              <a:t>Staff Report 12 Feb 19</a:t>
            </a:r>
          </a:p>
        </p:txBody>
      </p:sp>
      <p:sp>
        <p:nvSpPr>
          <p:cNvPr id="3075" name="Rectangle 5"/>
          <p:cNvSpPr>
            <a:spLocks noGrp="1" noChangeArrowheads="1"/>
          </p:cNvSpPr>
          <p:nvPr>
            <p:ph type="body" idx="1"/>
          </p:nvPr>
        </p:nvSpPr>
        <p:spPr/>
        <p:txBody>
          <a:bodyPr/>
          <a:lstStyle/>
          <a:p>
            <a:pPr marL="0" indent="0">
              <a:buNone/>
            </a:pPr>
            <a:r>
              <a:rPr lang="en-US" b="1" dirty="0"/>
              <a:t>LwM2M v1.1 Consistency Review</a:t>
            </a:r>
            <a:endParaRPr lang="en-US" dirty="0"/>
          </a:p>
          <a:p>
            <a:pPr lvl="1"/>
            <a:r>
              <a:rPr lang="en-US" dirty="0"/>
              <a:t>The staff is reviewing the latest version of the LwM2M v1.1 specifications, we will provide our PRs before the end of the R&amp;A, Wednesday Feb 20th</a:t>
            </a:r>
          </a:p>
          <a:p>
            <a:pPr lvl="1"/>
            <a:r>
              <a:rPr lang="en-US" dirty="0"/>
              <a:t>So far we are identifying a large number of issues. </a:t>
            </a:r>
          </a:p>
          <a:p>
            <a:pPr lvl="2"/>
            <a:r>
              <a:rPr lang="en-US" dirty="0"/>
              <a:t>We expect that the members will take a good note of these issues and ensure that are addressed in future releases. The staff might not be always here to help.</a:t>
            </a:r>
          </a:p>
          <a:p>
            <a:pPr marL="0" indent="0">
              <a:buNone/>
            </a:pPr>
            <a:r>
              <a:rPr lang="en-US" b="1" dirty="0"/>
              <a:t>Eclipse Survey</a:t>
            </a:r>
            <a:endParaRPr lang="en-US" dirty="0"/>
          </a:p>
          <a:p>
            <a:pPr lvl="1"/>
            <a:r>
              <a:rPr lang="en-US" u="sng" dirty="0">
                <a:hlinkClick r:id="rId2"/>
              </a:rPr>
              <a:t>https://www.surveymonkey.de/r/WG-IoT</a:t>
            </a:r>
            <a:endParaRPr lang="en-US" dirty="0"/>
          </a:p>
          <a:p>
            <a:pPr lvl="1"/>
            <a:r>
              <a:rPr lang="en-US" dirty="0"/>
              <a:t>Every year Eclipse is doing a survey, they share the results with everyone and I have to say that they are really interesting.</a:t>
            </a:r>
          </a:p>
          <a:p>
            <a:pPr lvl="1"/>
            <a:r>
              <a:rPr lang="en-US" dirty="0"/>
              <a:t>Everyone is invited to complete the above survey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a:ea typeface="宋体" charset="-122"/>
              </a:rPr>
              <a:t>Staff Report 12 Feb 19</a:t>
            </a:r>
          </a:p>
        </p:txBody>
      </p:sp>
      <p:sp>
        <p:nvSpPr>
          <p:cNvPr id="3075" name="Rectangle 5"/>
          <p:cNvSpPr>
            <a:spLocks noGrp="1" noChangeArrowheads="1"/>
          </p:cNvSpPr>
          <p:nvPr>
            <p:ph type="body" idx="1"/>
          </p:nvPr>
        </p:nvSpPr>
        <p:spPr/>
        <p:txBody>
          <a:bodyPr/>
          <a:lstStyle/>
          <a:p>
            <a:pPr marL="0" indent="0">
              <a:buNone/>
            </a:pPr>
            <a:r>
              <a:rPr lang="en-US" b="1" dirty="0"/>
              <a:t>LwM2M Self-Certification Tool</a:t>
            </a:r>
            <a:endParaRPr lang="en-US" dirty="0"/>
          </a:p>
          <a:p>
            <a:pPr lvl="1"/>
            <a:r>
              <a:rPr lang="en-US" dirty="0" err="1"/>
              <a:t>AVSystems</a:t>
            </a:r>
            <a:r>
              <a:rPr lang="en-US" dirty="0"/>
              <a:t> is member of OMA and active participant in OMA </a:t>
            </a:r>
            <a:r>
              <a:rPr lang="en-US" dirty="0" err="1"/>
              <a:t>TestFests</a:t>
            </a:r>
            <a:r>
              <a:rPr lang="en-US" dirty="0"/>
              <a:t>, </a:t>
            </a:r>
          </a:p>
          <a:p>
            <a:pPr lvl="1"/>
            <a:r>
              <a:rPr lang="en-US" dirty="0"/>
              <a:t>The company has developed a test tool and they are considering to make it available for LwM2M self-certification. </a:t>
            </a:r>
          </a:p>
          <a:p>
            <a:pPr lvl="1"/>
            <a:r>
              <a:rPr lang="en-US" dirty="0"/>
              <a:t>Is any DMSE or any company represented here  interested in what </a:t>
            </a:r>
            <a:r>
              <a:rPr lang="en-US" dirty="0" err="1"/>
              <a:t>AVSystems</a:t>
            </a:r>
            <a:r>
              <a:rPr lang="en-US" dirty="0"/>
              <a:t> is doing?</a:t>
            </a:r>
          </a:p>
          <a:p>
            <a:pPr marL="0" indent="0">
              <a:buNone/>
            </a:pPr>
            <a:r>
              <a:rPr lang="en-US" b="1" dirty="0"/>
              <a:t>Porto </a:t>
            </a:r>
            <a:r>
              <a:rPr lang="en-US" b="1" dirty="0" err="1"/>
              <a:t>TestFest</a:t>
            </a:r>
            <a:r>
              <a:rPr lang="en-US" b="1" dirty="0"/>
              <a:t> </a:t>
            </a:r>
            <a:endParaRPr lang="en-US" dirty="0"/>
          </a:p>
          <a:p>
            <a:pPr lvl="1"/>
            <a:r>
              <a:rPr lang="en-US" dirty="0"/>
              <a:t>At this moment we have received only 2 Client &amp; 2 Server registrations, from 2 companies. </a:t>
            </a:r>
          </a:p>
          <a:p>
            <a:pPr lvl="1"/>
            <a:r>
              <a:rPr lang="en-US" dirty="0"/>
              <a:t>Registration will close on 1</a:t>
            </a:r>
            <a:r>
              <a:rPr lang="en-US" baseline="30000" dirty="0"/>
              <a:t>st</a:t>
            </a:r>
            <a:r>
              <a:rPr lang="en-US" dirty="0"/>
              <a:t> of March. Based on the time is left, there is a high probability that we will have to cancel the event. The minimum number of participants is 3 client and 3 servers from different companies.</a:t>
            </a:r>
          </a:p>
        </p:txBody>
      </p:sp>
    </p:spTree>
    <p:extLst>
      <p:ext uri="{BB962C8B-B14F-4D97-AF65-F5344CB8AC3E}">
        <p14:creationId xmlns:p14="http://schemas.microsoft.com/office/powerpoint/2010/main" val="21591335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a:ea typeface="宋体" charset="-122"/>
              </a:rPr>
              <a:t>Staff Report 12 Feb 19</a:t>
            </a:r>
          </a:p>
        </p:txBody>
      </p:sp>
      <p:sp>
        <p:nvSpPr>
          <p:cNvPr id="3075" name="Rectangle 5"/>
          <p:cNvSpPr>
            <a:spLocks noGrp="1" noChangeArrowheads="1"/>
          </p:cNvSpPr>
          <p:nvPr>
            <p:ph type="body" idx="1"/>
          </p:nvPr>
        </p:nvSpPr>
        <p:spPr/>
        <p:txBody>
          <a:bodyPr/>
          <a:lstStyle/>
          <a:p>
            <a:pPr marL="0" indent="0">
              <a:buNone/>
            </a:pPr>
            <a:r>
              <a:rPr lang="en-US" b="1" dirty="0"/>
              <a:t>LwM2M v1.1 presentation</a:t>
            </a:r>
            <a:endParaRPr lang="en-US" dirty="0"/>
          </a:p>
          <a:p>
            <a:pPr lvl="1"/>
            <a:r>
              <a:rPr lang="en-US" dirty="0"/>
              <a:t>Jaime Jimenez (Ericsson) presentation to One Data Model Liaison Group mentioned that by 2020 there will be </a:t>
            </a:r>
            <a:r>
              <a:rPr lang="en-US" b="1" dirty="0"/>
              <a:t>235</a:t>
            </a:r>
            <a:r>
              <a:rPr lang="en-US" dirty="0"/>
              <a:t> millions of </a:t>
            </a:r>
            <a:r>
              <a:rPr lang="en-US"/>
              <a:t>LwM2M-enabler devices.</a:t>
            </a:r>
            <a:endParaRPr lang="en-US" dirty="0"/>
          </a:p>
          <a:p>
            <a:pPr lvl="1"/>
            <a:r>
              <a:rPr lang="en-US" dirty="0"/>
              <a:t>This figure was extracted from an OMA press release (last paragraph): </a:t>
            </a:r>
            <a:r>
              <a:rPr lang="en-US" u="sng" dirty="0">
                <a:hlinkClick r:id="rId2"/>
              </a:rPr>
              <a:t>https://www.omaspecworks.org/oma-lightweightm2m-v1-0-approved-by-board-of-directors/</a:t>
            </a:r>
            <a:endParaRPr lang="en-US" dirty="0"/>
          </a:p>
          <a:p>
            <a:pPr lvl="1"/>
            <a:r>
              <a:rPr lang="en-US" i="1" dirty="0"/>
              <a:t>“IDATE explored the market opportunities over four markets including automotive, utilities, building automation and logistics. The total installed base of LwM2M-enabled devices will reach over 235 million units in 2022, from less than 0.5 million units in 2015,” said Samuel </a:t>
            </a:r>
            <a:r>
              <a:rPr lang="en-US" i="1" dirty="0" err="1"/>
              <a:t>Ropert</a:t>
            </a:r>
            <a:r>
              <a:rPr lang="en-US" i="1" dirty="0"/>
              <a:t>, Head of IoT Practice at </a:t>
            </a:r>
            <a:r>
              <a:rPr lang="en-US" i="1" u="sng" dirty="0">
                <a:hlinkClick r:id="rId3"/>
              </a:rPr>
              <a:t>IDATE Digiworld</a:t>
            </a:r>
            <a:r>
              <a:rPr lang="en-US" i="1" dirty="0"/>
              <a:t>.  “This represents a CAGR of 154% in the 2015-2022 period.”</a:t>
            </a:r>
            <a:endParaRPr lang="en-US" dirty="0"/>
          </a:p>
          <a:p>
            <a:pPr lvl="1"/>
            <a:r>
              <a:rPr lang="en-US" dirty="0"/>
              <a:t>Should we include this figure in the 2018-R05-LwM2M-v1.1 PDF presentation?</a:t>
            </a:r>
          </a:p>
        </p:txBody>
      </p:sp>
    </p:spTree>
    <p:extLst>
      <p:ext uri="{BB962C8B-B14F-4D97-AF65-F5344CB8AC3E}">
        <p14:creationId xmlns:p14="http://schemas.microsoft.com/office/powerpoint/2010/main" val="36107902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18CD9-4CD7-8942-B1D7-C780EEADFE55}"/>
              </a:ext>
            </a:extLst>
          </p:cNvPr>
          <p:cNvSpPr>
            <a:spLocks noGrp="1"/>
          </p:cNvSpPr>
          <p:nvPr>
            <p:ph type="title"/>
          </p:nvPr>
        </p:nvSpPr>
        <p:spPr>
          <a:xfrm>
            <a:off x="261937" y="3054350"/>
            <a:ext cx="8748712" cy="703262"/>
          </a:xfrm>
        </p:spPr>
        <p:txBody>
          <a:bodyPr/>
          <a:lstStyle/>
          <a:p>
            <a:r>
              <a:rPr lang="en-US" dirty="0"/>
              <a:t>Comments?</a:t>
            </a:r>
          </a:p>
        </p:txBody>
      </p:sp>
    </p:spTree>
    <p:extLst>
      <p:ext uri="{BB962C8B-B14F-4D97-AF65-F5344CB8AC3E}">
        <p14:creationId xmlns:p14="http://schemas.microsoft.com/office/powerpoint/2010/main" val="332869056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82</TotalTime>
  <Pages>15</Pages>
  <Words>499</Words>
  <Application>Microsoft Macintosh PowerPoint</Application>
  <PresentationFormat>Custom</PresentationFormat>
  <Paragraphs>36</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宋体</vt:lpstr>
      <vt:lpstr>Arial</vt:lpstr>
      <vt:lpstr>Arial Narrow</vt:lpstr>
      <vt:lpstr>Tahoma</vt:lpstr>
      <vt:lpstr>Times New Roman</vt:lpstr>
      <vt:lpstr>OMA Template</vt:lpstr>
      <vt:lpstr>OMA-DM&amp;SE-2019-0012-INP_Staff_Report_12-Feb-19  Staff Report 12th Feb 19 </vt:lpstr>
      <vt:lpstr>Staff Report 12 Feb 19</vt:lpstr>
      <vt:lpstr>Staff Report 12 Feb 19</vt:lpstr>
      <vt:lpstr>Staff Report 12 Feb 19</vt:lpstr>
      <vt:lpstr>Comments?</vt:lpstr>
    </vt:vector>
  </TitlesOfParts>
  <Company>OMA</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273</cp:revision>
  <cp:lastPrinted>1999-04-27T06:51:51Z</cp:lastPrinted>
  <dcterms:created xsi:type="dcterms:W3CDTF">2002-03-19T14:05:12Z</dcterms:created>
  <dcterms:modified xsi:type="dcterms:W3CDTF">2019-02-11T19:43:57Z</dcterms:modified>
</cp:coreProperties>
</file>