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31" r:id="rId3"/>
    <p:sldId id="332" r:id="rId4"/>
    <p:sldId id="333" r:id="rId5"/>
    <p:sldId id="321"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972" autoAdjust="0"/>
    <p:restoredTop sz="94660"/>
  </p:normalViewPr>
  <p:slideViewPr>
    <p:cSldViewPr>
      <p:cViewPr varScale="1">
        <p:scale>
          <a:sx n="111" d="100"/>
          <a:sy n="111" d="100"/>
        </p:scale>
        <p:origin x="112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OMA-IPSO-2019-0042</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17 Jun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OMA-DM&amp;SE-2019-0042-INP_Lw2M2M_ConnMgmt_v1_0_Update</a:t>
            </a:r>
            <a:br>
              <a:rPr lang="en-US" sz="1800" b="0" dirty="0"/>
            </a:br>
            <a:br>
              <a:rPr lang="en-US" sz="1800" b="0" dirty="0"/>
            </a:br>
            <a:r>
              <a:rPr lang="en-US" altLang="zh-CN" dirty="0">
                <a:ea typeface="宋体" charset="-122"/>
              </a:rPr>
              <a:t>LwM2M </a:t>
            </a:r>
            <a:r>
              <a:rPr lang="en-US" altLang="zh-CN" dirty="0" err="1">
                <a:ea typeface="宋体" charset="-122"/>
              </a:rPr>
              <a:t>ConnMgmt</a:t>
            </a:r>
            <a:r>
              <a:rPr lang="en-US" altLang="zh-CN" dirty="0">
                <a:ea typeface="宋体" charset="-122"/>
              </a:rPr>
              <a:t> v1.0 Update</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Inconsistencies in LwM2M-ConnMgt 1.0</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5"/>
            <a:ext cx="8778875" cy="5383212"/>
          </a:xfrm>
        </p:spPr>
        <p:txBody>
          <a:bodyPr/>
          <a:lstStyle/>
          <a:p>
            <a:pPr marL="0" marR="0" indent="0">
              <a:spcBef>
                <a:spcPts val="0"/>
              </a:spcBef>
              <a:spcAft>
                <a:spcPts val="0"/>
              </a:spcAft>
              <a:buNone/>
            </a:pPr>
            <a:r>
              <a:rPr lang="en-GB" sz="2800" dirty="0"/>
              <a:t>Background  </a:t>
            </a:r>
          </a:p>
          <a:p>
            <a:pPr lvl="1">
              <a:spcBef>
                <a:spcPts val="0"/>
              </a:spcBef>
              <a:spcAft>
                <a:spcPts val="0"/>
              </a:spcAft>
            </a:pPr>
            <a:r>
              <a:rPr lang="en-US" sz="1800" dirty="0"/>
              <a:t>LwM2M-ConnMgtm v1.0 is an approved Enabler (2017 Mar 14)</a:t>
            </a:r>
          </a:p>
          <a:p>
            <a:pPr lvl="1">
              <a:spcBef>
                <a:spcPts val="0"/>
              </a:spcBef>
              <a:spcAft>
                <a:spcPts val="0"/>
              </a:spcAft>
            </a:pPr>
            <a:r>
              <a:rPr lang="en-US" sz="1800" dirty="0"/>
              <a:t>Staff identified that TS content and Supporting files were out of sync in v1.0</a:t>
            </a:r>
          </a:p>
          <a:p>
            <a:pPr lvl="1">
              <a:spcBef>
                <a:spcPts val="0"/>
              </a:spcBef>
              <a:spcAft>
                <a:spcPts val="0"/>
              </a:spcAft>
            </a:pPr>
            <a:r>
              <a:rPr lang="en-US" sz="1800" dirty="0" err="1"/>
              <a:t>Mojan</a:t>
            </a:r>
            <a:r>
              <a:rPr lang="en-US" sz="1800" dirty="0"/>
              <a:t> (</a:t>
            </a:r>
            <a:r>
              <a:rPr lang="en-US" sz="1800" dirty="0" err="1"/>
              <a:t>Ubox</a:t>
            </a:r>
            <a:r>
              <a:rPr lang="en-US" sz="1800" dirty="0"/>
              <a:t>) was preparing v1.1 when the staff realized of problems in  version 1.0</a:t>
            </a:r>
          </a:p>
          <a:p>
            <a:pPr lvl="1">
              <a:spcBef>
                <a:spcPts val="0"/>
              </a:spcBef>
              <a:spcAft>
                <a:spcPts val="0"/>
              </a:spcAft>
            </a:pPr>
            <a:r>
              <a:rPr lang="en-US" sz="1800" dirty="0"/>
              <a:t>A new “lwm2m-connMgmt” repository was created to resolve all pending issues in v1.0</a:t>
            </a:r>
            <a:endParaRPr lang="en-US" sz="2400" dirty="0"/>
          </a:p>
          <a:p>
            <a:pPr marL="0" indent="-4763">
              <a:spcBef>
                <a:spcPts val="0"/>
              </a:spcBef>
              <a:spcAft>
                <a:spcPts val="0"/>
              </a:spcAft>
              <a:buNone/>
            </a:pPr>
            <a:r>
              <a:rPr lang="en-US" sz="2800" dirty="0"/>
              <a:t>Changes to v1.0</a:t>
            </a:r>
          </a:p>
          <a:p>
            <a:pPr lvl="1">
              <a:spcBef>
                <a:spcPts val="0"/>
              </a:spcBef>
              <a:spcAft>
                <a:spcPts val="0"/>
              </a:spcAft>
            </a:pPr>
            <a:r>
              <a:rPr lang="en-US" sz="1800" dirty="0"/>
              <a:t>All 4 Connectivity Management Objects have been updated:</a:t>
            </a:r>
          </a:p>
          <a:p>
            <a:pPr lvl="1">
              <a:spcBef>
                <a:spcPts val="0"/>
              </a:spcBef>
              <a:spcAft>
                <a:spcPts val="0"/>
              </a:spcAft>
            </a:pPr>
            <a:r>
              <a:rPr lang="en-US" sz="1800" b="1" dirty="0"/>
              <a:t>Same Object Version</a:t>
            </a:r>
          </a:p>
          <a:p>
            <a:pPr lvl="2">
              <a:spcBef>
                <a:spcPts val="0"/>
              </a:spcBef>
              <a:spcAft>
                <a:spcPts val="0"/>
              </a:spcAft>
            </a:pPr>
            <a:r>
              <a:rPr lang="en-US" sz="1600" dirty="0"/>
              <a:t>APN Connectivity changes from  </a:t>
            </a:r>
            <a:r>
              <a:rPr lang="en-US" sz="1600" dirty="0">
                <a:solidFill>
                  <a:srgbClr val="FF0000"/>
                </a:solidFill>
              </a:rPr>
              <a:t>v1.0 </a:t>
            </a:r>
            <a:r>
              <a:rPr lang="en-US" sz="1600" dirty="0">
                <a:solidFill>
                  <a:schemeClr val="tx1"/>
                </a:solidFill>
                <a:sym typeface="Wingdings" pitchFamily="2" charset="2"/>
              </a:rPr>
              <a:t></a:t>
            </a:r>
            <a:r>
              <a:rPr lang="en-US" sz="1600" dirty="0">
                <a:solidFill>
                  <a:srgbClr val="FF0000"/>
                </a:solidFill>
                <a:sym typeface="Wingdings" pitchFamily="2" charset="2"/>
              </a:rPr>
              <a:t> </a:t>
            </a:r>
            <a:r>
              <a:rPr lang="en-US" sz="1600" dirty="0">
                <a:solidFill>
                  <a:srgbClr val="FF0000"/>
                </a:solidFill>
              </a:rPr>
              <a:t>v1.0.1</a:t>
            </a:r>
          </a:p>
          <a:p>
            <a:pPr lvl="2">
              <a:spcBef>
                <a:spcPts val="0"/>
              </a:spcBef>
              <a:spcAft>
                <a:spcPts val="0"/>
              </a:spcAft>
            </a:pPr>
            <a:r>
              <a:rPr lang="en-US" sz="1600" dirty="0"/>
              <a:t>Bearer Selection  changes from </a:t>
            </a:r>
            <a:r>
              <a:rPr lang="en-US" sz="1600" dirty="0">
                <a:solidFill>
                  <a:srgbClr val="FF0000"/>
                </a:solidFill>
              </a:rPr>
              <a:t>v1.0</a:t>
            </a:r>
            <a:r>
              <a:rPr lang="en-US" sz="1600" dirty="0"/>
              <a:t> </a:t>
            </a:r>
            <a:r>
              <a:rPr lang="en-US" sz="1600" dirty="0">
                <a:sym typeface="Wingdings" pitchFamily="2" charset="2"/>
              </a:rPr>
              <a:t> </a:t>
            </a:r>
            <a:r>
              <a:rPr lang="en-US" sz="1600" dirty="0">
                <a:solidFill>
                  <a:srgbClr val="FF0000"/>
                </a:solidFill>
                <a:sym typeface="Wingdings" pitchFamily="2" charset="2"/>
              </a:rPr>
              <a:t>v1.0.1</a:t>
            </a:r>
          </a:p>
          <a:p>
            <a:pPr lvl="2">
              <a:spcBef>
                <a:spcPts val="0"/>
              </a:spcBef>
              <a:spcAft>
                <a:spcPts val="0"/>
              </a:spcAft>
            </a:pPr>
            <a:r>
              <a:rPr lang="en-US" sz="1600" dirty="0">
                <a:sym typeface="Wingdings" pitchFamily="2" charset="2"/>
              </a:rPr>
              <a:t>Cellular Connectivity changes from </a:t>
            </a:r>
            <a:r>
              <a:rPr lang="en-US" sz="1600" dirty="0">
                <a:solidFill>
                  <a:srgbClr val="FF0000"/>
                </a:solidFill>
                <a:sym typeface="Wingdings" pitchFamily="2" charset="2"/>
              </a:rPr>
              <a:t>v1.0 </a:t>
            </a:r>
            <a:r>
              <a:rPr lang="en-US" sz="1600" dirty="0">
                <a:sym typeface="Wingdings" pitchFamily="2" charset="2"/>
              </a:rPr>
              <a:t> </a:t>
            </a:r>
            <a:r>
              <a:rPr lang="en-US" sz="1600" dirty="0">
                <a:solidFill>
                  <a:srgbClr val="FF0000"/>
                </a:solidFill>
                <a:sym typeface="Wingdings" pitchFamily="2" charset="2"/>
              </a:rPr>
              <a:t>v1.0.1</a:t>
            </a:r>
          </a:p>
          <a:p>
            <a:pPr lvl="1">
              <a:spcBef>
                <a:spcPts val="0"/>
              </a:spcBef>
              <a:spcAft>
                <a:spcPts val="0"/>
              </a:spcAft>
            </a:pPr>
            <a:r>
              <a:rPr lang="en-US" sz="1800" b="1" dirty="0">
                <a:sym typeface="Wingdings" pitchFamily="2" charset="2"/>
              </a:rPr>
              <a:t>New Object Version</a:t>
            </a:r>
          </a:p>
          <a:p>
            <a:pPr lvl="2">
              <a:spcBef>
                <a:spcPts val="0"/>
              </a:spcBef>
              <a:spcAft>
                <a:spcPts val="0"/>
              </a:spcAft>
            </a:pPr>
            <a:r>
              <a:rPr lang="en-US" sz="1600" dirty="0">
                <a:sym typeface="Wingdings" pitchFamily="2" charset="2"/>
              </a:rPr>
              <a:t>WLAN Connectivity changes from </a:t>
            </a:r>
            <a:r>
              <a:rPr lang="en-US" sz="1600" dirty="0">
                <a:solidFill>
                  <a:srgbClr val="FF0000"/>
                </a:solidFill>
                <a:sym typeface="Wingdings" pitchFamily="2" charset="2"/>
              </a:rPr>
              <a:t>v1.0 </a:t>
            </a:r>
            <a:r>
              <a:rPr lang="en-US" sz="1600" dirty="0">
                <a:sym typeface="Wingdings" pitchFamily="2" charset="2"/>
              </a:rPr>
              <a:t> </a:t>
            </a:r>
            <a:r>
              <a:rPr lang="en-US" sz="1600" dirty="0">
                <a:solidFill>
                  <a:srgbClr val="FF0000"/>
                </a:solidFill>
                <a:sym typeface="Wingdings" pitchFamily="2" charset="2"/>
              </a:rPr>
              <a:t>v1.1</a:t>
            </a:r>
          </a:p>
          <a:p>
            <a:pPr lvl="3">
              <a:spcBef>
                <a:spcPts val="0"/>
              </a:spcBef>
              <a:spcAft>
                <a:spcPts val="0"/>
              </a:spcAft>
            </a:pPr>
            <a:r>
              <a:rPr lang="en-US" dirty="0">
                <a:solidFill>
                  <a:schemeClr val="accent5">
                    <a:lumMod val="75000"/>
                  </a:schemeClr>
                </a:solidFill>
                <a:sym typeface="Wingdings" pitchFamily="2" charset="2"/>
              </a:rPr>
              <a:t>A change in the Object Version represents a major problem</a:t>
            </a:r>
          </a:p>
          <a:p>
            <a:pPr lvl="3">
              <a:spcBef>
                <a:spcPts val="0"/>
              </a:spcBef>
              <a:spcAft>
                <a:spcPts val="0"/>
              </a:spcAft>
            </a:pPr>
            <a:r>
              <a:rPr lang="en-US" sz="2000" dirty="0">
                <a:solidFill>
                  <a:schemeClr val="accent5">
                    <a:lumMod val="75000"/>
                  </a:schemeClr>
                </a:solidFill>
                <a:sym typeface="Wingdings" pitchFamily="2" charset="2"/>
              </a:rPr>
              <a:t>The update represent major changes that require a new Object Version 1.1</a:t>
            </a:r>
          </a:p>
          <a:p>
            <a:pPr lvl="3">
              <a:spcBef>
                <a:spcPts val="0"/>
              </a:spcBef>
              <a:spcAft>
                <a:spcPts val="0"/>
              </a:spcAft>
            </a:pPr>
            <a:r>
              <a:rPr lang="en-US" sz="2000" dirty="0">
                <a:solidFill>
                  <a:schemeClr val="accent5">
                    <a:lumMod val="75000"/>
                  </a:schemeClr>
                </a:solidFill>
                <a:sym typeface="Wingdings" pitchFamily="2" charset="2"/>
              </a:rPr>
              <a:t>But these changes cannot be applied to an approved Enabler</a:t>
            </a:r>
          </a:p>
          <a:p>
            <a:pPr marL="684213" lvl="3" indent="0">
              <a:spcBef>
                <a:spcPts val="0"/>
              </a:spcBef>
              <a:spcAft>
                <a:spcPts val="0"/>
              </a:spcAft>
              <a:buNone/>
            </a:pPr>
            <a:endParaRPr lang="en-US" sz="2000" dirty="0">
              <a:solidFill>
                <a:schemeClr val="accent5">
                  <a:lumMod val="75000"/>
                </a:schemeClr>
              </a:solidFill>
              <a:sym typeface="Wingdings" pitchFamily="2" charset="2"/>
            </a:endParaRPr>
          </a:p>
          <a:p>
            <a:pPr lvl="1">
              <a:spcBef>
                <a:spcPts val="0"/>
              </a:spcBef>
              <a:spcAft>
                <a:spcPts val="0"/>
              </a:spcAft>
            </a:pPr>
            <a:r>
              <a:rPr lang="en-US" sz="1800" dirty="0">
                <a:solidFill>
                  <a:srgbClr val="FF0000"/>
                </a:solidFill>
                <a:sym typeface="Wingdings" pitchFamily="2" charset="2"/>
              </a:rPr>
              <a:t>See PRs in https://</a:t>
            </a:r>
            <a:r>
              <a:rPr lang="en-US" sz="1800" dirty="0" err="1">
                <a:solidFill>
                  <a:srgbClr val="FF0000"/>
                </a:solidFill>
                <a:sym typeface="Wingdings" pitchFamily="2" charset="2"/>
              </a:rPr>
              <a:t>github.com</a:t>
            </a:r>
            <a:r>
              <a:rPr lang="en-US" sz="1800" dirty="0">
                <a:solidFill>
                  <a:srgbClr val="FF0000"/>
                </a:solidFill>
                <a:sym typeface="Wingdings" pitchFamily="2" charset="2"/>
              </a:rPr>
              <a:t>/</a:t>
            </a:r>
            <a:r>
              <a:rPr lang="en-US" sz="1800" dirty="0" err="1">
                <a:solidFill>
                  <a:srgbClr val="FF0000"/>
                </a:solidFill>
                <a:sym typeface="Wingdings" pitchFamily="2" charset="2"/>
              </a:rPr>
              <a:t>OpenMobileAlliance</a:t>
            </a:r>
            <a:r>
              <a:rPr lang="en-US" sz="1800" dirty="0">
                <a:solidFill>
                  <a:srgbClr val="FF0000"/>
                </a:solidFill>
                <a:sym typeface="Wingdings" pitchFamily="2" charset="2"/>
              </a:rPr>
              <a:t>/lwm2m-connMgmt/pulls</a:t>
            </a:r>
            <a:endParaRPr lang="en-US" sz="1800" dirty="0">
              <a:solidFill>
                <a:srgbClr val="FF0000"/>
              </a:solidFill>
            </a:endParaRPr>
          </a:p>
        </p:txBody>
      </p:sp>
    </p:spTree>
    <p:extLst>
      <p:ext uri="{BB962C8B-B14F-4D97-AF65-F5344CB8AC3E}">
        <p14:creationId xmlns:p14="http://schemas.microsoft.com/office/powerpoint/2010/main" val="39667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81F25-BC3A-8442-A2C6-80111E14D98A}"/>
              </a:ext>
            </a:extLst>
          </p:cNvPr>
          <p:cNvSpPr>
            <a:spLocks noGrp="1"/>
          </p:cNvSpPr>
          <p:nvPr>
            <p:ph type="title"/>
          </p:nvPr>
        </p:nvSpPr>
        <p:spPr/>
        <p:txBody>
          <a:bodyPr/>
          <a:lstStyle/>
          <a:p>
            <a:r>
              <a:rPr lang="en-US" dirty="0"/>
              <a:t>Resolution</a:t>
            </a:r>
          </a:p>
        </p:txBody>
      </p:sp>
      <p:sp>
        <p:nvSpPr>
          <p:cNvPr id="3" name="Content Placeholder 2">
            <a:extLst>
              <a:ext uri="{FF2B5EF4-FFF2-40B4-BE49-F238E27FC236}">
                <a16:creationId xmlns:a16="http://schemas.microsoft.com/office/drawing/2014/main" id="{2147B0A0-4A57-4B4B-B89A-35F09281F44D}"/>
              </a:ext>
            </a:extLst>
          </p:cNvPr>
          <p:cNvSpPr>
            <a:spLocks noGrp="1"/>
          </p:cNvSpPr>
          <p:nvPr>
            <p:ph idx="1"/>
          </p:nvPr>
        </p:nvSpPr>
        <p:spPr>
          <a:xfrm>
            <a:off x="291306" y="1073150"/>
            <a:ext cx="8778875" cy="5383212"/>
          </a:xfrm>
        </p:spPr>
        <p:txBody>
          <a:bodyPr/>
          <a:lstStyle/>
          <a:p>
            <a:pPr marL="0" indent="0">
              <a:buNone/>
            </a:pPr>
            <a:r>
              <a:rPr lang="en-US" dirty="0"/>
              <a:t>a) Discontinue the Enabler LwM2M </a:t>
            </a:r>
            <a:r>
              <a:rPr lang="en-US" dirty="0" err="1"/>
              <a:t>ConnMgmt</a:t>
            </a:r>
            <a:endParaRPr lang="en-US" dirty="0"/>
          </a:p>
          <a:p>
            <a:pPr lvl="1"/>
            <a:r>
              <a:rPr lang="en-US" dirty="0"/>
              <a:t>The TS only contains the Objects without further explanation</a:t>
            </a:r>
          </a:p>
          <a:p>
            <a:pPr lvl="1"/>
            <a:r>
              <a:rPr lang="en-US" dirty="0"/>
              <a:t>Detach Objects from the LwM2M </a:t>
            </a:r>
            <a:r>
              <a:rPr lang="en-US" dirty="0" err="1"/>
              <a:t>ConnMgmt</a:t>
            </a:r>
            <a:r>
              <a:rPr lang="en-US" dirty="0"/>
              <a:t> Enabler</a:t>
            </a:r>
          </a:p>
          <a:p>
            <a:pPr lvl="2"/>
            <a:r>
              <a:rPr lang="en-US" dirty="0"/>
              <a:t>Objects versions can evolve independently </a:t>
            </a:r>
          </a:p>
          <a:p>
            <a:pPr lvl="1"/>
            <a:r>
              <a:rPr lang="en-US" dirty="0"/>
              <a:t>Enabler </a:t>
            </a:r>
            <a:r>
              <a:rPr lang="en-US" b="1" dirty="0"/>
              <a:t>LwM2M-ConnMgt v1.0 </a:t>
            </a:r>
            <a:r>
              <a:rPr lang="en-US" dirty="0"/>
              <a:t>will be deprecated (Historic)</a:t>
            </a:r>
          </a:p>
          <a:p>
            <a:pPr lvl="1"/>
            <a:r>
              <a:rPr lang="en-US" dirty="0"/>
              <a:t>a1) Objects can be published under  </a:t>
            </a:r>
            <a:r>
              <a:rPr lang="en-US" b="1" dirty="0"/>
              <a:t>LwM2M </a:t>
            </a:r>
            <a:r>
              <a:rPr lang="en-US" b="1" dirty="0" err="1"/>
              <a:t>ConnMgmt</a:t>
            </a:r>
            <a:r>
              <a:rPr lang="en-US" b="1" dirty="0"/>
              <a:t> </a:t>
            </a:r>
            <a:r>
              <a:rPr lang="en-US" dirty="0"/>
              <a:t>(with no version), or</a:t>
            </a:r>
          </a:p>
          <a:p>
            <a:pPr lvl="1"/>
            <a:r>
              <a:rPr lang="en-US" dirty="0"/>
              <a:t>a2) Objects can be moved to the repository ”LwM2M-Objects”</a:t>
            </a:r>
          </a:p>
          <a:p>
            <a:pPr lvl="1"/>
            <a:endParaRPr lang="en-US" dirty="0"/>
          </a:p>
          <a:p>
            <a:pPr marL="0" indent="0">
              <a:buNone/>
            </a:pPr>
            <a:r>
              <a:rPr lang="en-US" dirty="0"/>
              <a:t>b) Create LwM2M </a:t>
            </a:r>
            <a:r>
              <a:rPr lang="en-US" dirty="0" err="1"/>
              <a:t>ConnMgmt</a:t>
            </a:r>
            <a:r>
              <a:rPr lang="en-US" dirty="0"/>
              <a:t> v1.1  (maintain the Enabler)</a:t>
            </a:r>
          </a:p>
          <a:p>
            <a:pPr lvl="1"/>
            <a:r>
              <a:rPr lang="en-US" dirty="0"/>
              <a:t>Deprecate </a:t>
            </a:r>
            <a:r>
              <a:rPr lang="en-US" b="1" dirty="0"/>
              <a:t>LwM2M-ConnMgt v1.0  </a:t>
            </a:r>
            <a:r>
              <a:rPr lang="en-US" dirty="0"/>
              <a:t>(Historic)</a:t>
            </a:r>
          </a:p>
          <a:p>
            <a:pPr lvl="1"/>
            <a:r>
              <a:rPr lang="en-US" dirty="0"/>
              <a:t>Move these updates to v1.1</a:t>
            </a:r>
          </a:p>
          <a:p>
            <a:pPr lvl="2"/>
            <a:r>
              <a:rPr lang="en-US" dirty="0"/>
              <a:t>Rename all the Objects as v1.1, and </a:t>
            </a:r>
          </a:p>
          <a:p>
            <a:pPr lvl="1"/>
            <a:r>
              <a:rPr lang="en-US" dirty="0"/>
              <a:t>Continue with </a:t>
            </a:r>
            <a:r>
              <a:rPr lang="en-US" dirty="0" err="1"/>
              <a:t>Mojan’s</a:t>
            </a:r>
            <a:r>
              <a:rPr lang="en-US" dirty="0"/>
              <a:t> development of current v1.1 Objects</a:t>
            </a:r>
          </a:p>
        </p:txBody>
      </p:sp>
    </p:spTree>
    <p:extLst>
      <p:ext uri="{BB962C8B-B14F-4D97-AF65-F5344CB8AC3E}">
        <p14:creationId xmlns:p14="http://schemas.microsoft.com/office/powerpoint/2010/main" val="722014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16A4A-DD0B-BA47-84CD-F1544909162B}"/>
              </a:ext>
            </a:extLst>
          </p:cNvPr>
          <p:cNvSpPr>
            <a:spLocks noGrp="1"/>
          </p:cNvSpPr>
          <p:nvPr>
            <p:ph type="title"/>
          </p:nvPr>
        </p:nvSpPr>
        <p:spPr/>
        <p:txBody>
          <a:bodyPr/>
          <a:lstStyle/>
          <a:p>
            <a:r>
              <a:rPr lang="en-US" dirty="0"/>
              <a:t>File Name Update</a:t>
            </a:r>
          </a:p>
        </p:txBody>
      </p:sp>
      <p:sp>
        <p:nvSpPr>
          <p:cNvPr id="3" name="Content Placeholder 2">
            <a:extLst>
              <a:ext uri="{FF2B5EF4-FFF2-40B4-BE49-F238E27FC236}">
                <a16:creationId xmlns:a16="http://schemas.microsoft.com/office/drawing/2014/main" id="{8C8E7206-B485-6B41-B7E5-CAA84C49F48D}"/>
              </a:ext>
            </a:extLst>
          </p:cNvPr>
          <p:cNvSpPr>
            <a:spLocks noGrp="1"/>
          </p:cNvSpPr>
          <p:nvPr>
            <p:ph idx="1"/>
          </p:nvPr>
        </p:nvSpPr>
        <p:spPr/>
        <p:txBody>
          <a:bodyPr/>
          <a:lstStyle/>
          <a:p>
            <a:pPr marL="0" indent="0">
              <a:buNone/>
            </a:pPr>
            <a:r>
              <a:rPr lang="en-US" dirty="0"/>
              <a:t>As per last face to face agreement:</a:t>
            </a:r>
          </a:p>
          <a:p>
            <a:pPr marL="0" indent="0">
              <a:buNone/>
            </a:pPr>
            <a:endParaRPr lang="en-US" dirty="0"/>
          </a:p>
          <a:p>
            <a:pPr lvl="1"/>
            <a:r>
              <a:rPr lang="en-US" dirty="0"/>
              <a:t> In this new repository the staff is preparing to change the Object file name from </a:t>
            </a:r>
            <a:r>
              <a:rPr lang="en-US" dirty="0" err="1"/>
              <a:t>e.g</a:t>
            </a:r>
            <a:r>
              <a:rPr lang="en-US" dirty="0"/>
              <a:t>:</a:t>
            </a:r>
          </a:p>
          <a:p>
            <a:pPr lvl="2"/>
            <a:r>
              <a:rPr lang="en-US" dirty="0"/>
              <a:t>OMA-SUP-XML_LWM2M_APN_connection_profile-V1_0-20170314-A.xml to</a:t>
            </a:r>
          </a:p>
          <a:p>
            <a:pPr lvl="2"/>
            <a:r>
              <a:rPr lang="en-US" strike="sngStrike" dirty="0">
                <a:solidFill>
                  <a:srgbClr val="FF0000"/>
                </a:solidFill>
              </a:rPr>
              <a:t>OMA-SUP-XML_</a:t>
            </a:r>
            <a:r>
              <a:rPr lang="en-US" dirty="0"/>
              <a:t>LWM2M_APN_connection_profile</a:t>
            </a:r>
            <a:r>
              <a:rPr lang="en-US" strike="sngStrike" dirty="0">
                <a:solidFill>
                  <a:srgbClr val="FF0000"/>
                </a:solidFill>
              </a:rPr>
              <a:t>-V1_0-20170314-A</a:t>
            </a:r>
            <a:r>
              <a:rPr lang="en-US" dirty="0"/>
              <a:t>.xml</a:t>
            </a:r>
          </a:p>
        </p:txBody>
      </p:sp>
    </p:spTree>
    <p:extLst>
      <p:ext uri="{BB962C8B-B14F-4D97-AF65-F5344CB8AC3E}">
        <p14:creationId xmlns:p14="http://schemas.microsoft.com/office/powerpoint/2010/main" val="3966189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2934</TotalTime>
  <Pages>15</Pages>
  <Words>581</Words>
  <Application>Microsoft Macintosh PowerPoint</Application>
  <PresentationFormat>Custom</PresentationFormat>
  <Paragraphs>52</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宋体</vt:lpstr>
      <vt:lpstr>Arial</vt:lpstr>
      <vt:lpstr>Arial Narrow</vt:lpstr>
      <vt:lpstr>Tahoma</vt:lpstr>
      <vt:lpstr>Times New Roman</vt:lpstr>
      <vt:lpstr>Wingdings</vt:lpstr>
      <vt:lpstr>OMA Template</vt:lpstr>
      <vt:lpstr>OMA-DM&amp;SE-2019-0042-INP_Lw2M2M_ConnMgmt_v1_0_Update  LwM2M ConnMgmt v1.0 Update </vt:lpstr>
      <vt:lpstr>Inconsistencies in LwM2M-ConnMgt 1.0</vt:lpstr>
      <vt:lpstr>Resolution</vt:lpstr>
      <vt:lpstr>File Name Update</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354</cp:revision>
  <cp:lastPrinted>1999-04-27T06:51:51Z</cp:lastPrinted>
  <dcterms:created xsi:type="dcterms:W3CDTF">2002-03-19T14:05:12Z</dcterms:created>
  <dcterms:modified xsi:type="dcterms:W3CDTF">2019-06-16T21:38:42Z</dcterms:modified>
</cp:coreProperties>
</file>