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335" r:id="rId1"/>
  </p:sldMasterIdLst>
  <p:notesMasterIdLst>
    <p:notesMasterId r:id="rId37"/>
  </p:notesMasterIdLst>
  <p:handoutMasterIdLst>
    <p:handoutMasterId r:id="rId38"/>
  </p:handoutMasterIdLst>
  <p:sldIdLst>
    <p:sldId id="3045" r:id="rId2"/>
    <p:sldId id="3010" r:id="rId3"/>
    <p:sldId id="257" r:id="rId4"/>
    <p:sldId id="258" r:id="rId5"/>
    <p:sldId id="3046" r:id="rId6"/>
    <p:sldId id="3011" r:id="rId7"/>
    <p:sldId id="745" r:id="rId8"/>
    <p:sldId id="749" r:id="rId9"/>
    <p:sldId id="748" r:id="rId10"/>
    <p:sldId id="3033" r:id="rId11"/>
    <p:sldId id="260" r:id="rId12"/>
    <p:sldId id="3044" r:id="rId13"/>
    <p:sldId id="3027" r:id="rId14"/>
    <p:sldId id="3028" r:id="rId15"/>
    <p:sldId id="3034" r:id="rId16"/>
    <p:sldId id="303" r:id="rId17"/>
    <p:sldId id="3032" r:id="rId18"/>
    <p:sldId id="3024" r:id="rId19"/>
    <p:sldId id="343" r:id="rId20"/>
    <p:sldId id="3009" r:id="rId21"/>
    <p:sldId id="305" r:id="rId22"/>
    <p:sldId id="345" r:id="rId23"/>
    <p:sldId id="346" r:id="rId24"/>
    <p:sldId id="3020" r:id="rId25"/>
    <p:sldId id="3035" r:id="rId26"/>
    <p:sldId id="273" r:id="rId27"/>
    <p:sldId id="750" r:id="rId28"/>
    <p:sldId id="746" r:id="rId29"/>
    <p:sldId id="3036" r:id="rId30"/>
    <p:sldId id="350" r:id="rId31"/>
    <p:sldId id="3026" r:id="rId32"/>
    <p:sldId id="317" r:id="rId33"/>
    <p:sldId id="752" r:id="rId34"/>
    <p:sldId id="3047" r:id="rId35"/>
    <p:sldId id="3042" r:id="rId3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endan Moran" initials="BM" lastIdx="1" clrIdx="0"/>
  <p:cmAuthor id="2" name="Brendan Moran" initials="BM [2]" lastIdx="1" clrIdx="1"/>
  <p:cmAuthor id="3" name="Brendan Moran" initials="BM [3]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7F9C"/>
    <a:srgbClr val="79868C"/>
    <a:srgbClr val="0090BF"/>
    <a:srgbClr val="1FC3DF"/>
    <a:srgbClr val="E4E6E5"/>
    <a:srgbClr val="FF6B01"/>
    <a:srgbClr val="95D60A"/>
    <a:srgbClr val="303E47"/>
    <a:srgbClr val="00C1DE"/>
    <a:srgbClr val="93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482" autoAdjust="0"/>
    <p:restoredTop sz="79839" autoAdjust="0"/>
  </p:normalViewPr>
  <p:slideViewPr>
    <p:cSldViewPr snapToGrid="0">
      <p:cViewPr varScale="1">
        <p:scale>
          <a:sx n="53" d="100"/>
          <a:sy n="53" d="100"/>
        </p:scale>
        <p:origin x="8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692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7AB0B58-5508-3042-8996-5B43BE0A46B2}" type="datetimeFigureOut">
              <a:rPr lang="en-US" altLang="en-US"/>
              <a:pPr>
                <a:defRPr/>
              </a:pPr>
              <a:t>7/19/2019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82C1E2E-6937-F341-82C9-FFE9305907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02189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32AF781-A6A6-3148-BC79-F35D0214ADF0}" type="datetimeFigureOut">
              <a:rPr lang="en-US" altLang="en-US"/>
              <a:pPr>
                <a:defRPr/>
              </a:pPr>
              <a:t>7/19/2019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092034B-F6F6-FC48-9C15-FC137739BF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19586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65113" indent="-265113">
              <a:spcBef>
                <a:spcPts val="400"/>
              </a:spcBef>
              <a:buClr>
                <a:srgbClr val="00B1DB"/>
              </a:buClr>
              <a:buSzPct val="95000"/>
              <a:buFont typeface="Wingdings" pitchFamily="2" charset="2"/>
              <a:buChar char="§"/>
            </a:pPr>
            <a:endParaRPr lang="en-US" sz="2800" kern="1200" dirty="0">
              <a:solidFill>
                <a:schemeClr val="tx1"/>
              </a:solidFill>
              <a:latin typeface="+mn-lt"/>
              <a:ea typeface="ヒラギノ角ゴ ProN W3"/>
              <a:cs typeface="ヒラギノ角ゴ ProN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97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515948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CCM is a modern mode of operation. With CCM-8 a shorter authentication tag is used and instead of the 16 bytes the integrity</a:t>
            </a:r>
            <a:r>
              <a:rPr lang="en-GB" baseline="0" dirty="0"/>
              <a:t> check value is </a:t>
            </a:r>
            <a:r>
              <a:rPr lang="en-GB" dirty="0"/>
              <a:t>only</a:t>
            </a:r>
            <a:r>
              <a:rPr lang="en-GB" baseline="0" dirty="0"/>
              <a:t> </a:t>
            </a:r>
            <a:r>
              <a:rPr lang="en-GB" dirty="0"/>
              <a:t>8 bytes long.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340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5971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</a:t>
            </a:r>
            <a:r>
              <a:rPr lang="en-GB" baseline="0" dirty="0"/>
              <a:t> LwM2M bootstrapping architecture allows to provision three types of credentials, namely certificates, raw public keys, and pre-shared secrets. This slide only illustrates the details for the certificate mode, as an example.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786E7-EDAB-724E-B5AE-1BDD6B8AC67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063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79700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92034B-F6F6-FC48-9C15-FC137739BF57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300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200" dirty="0"/>
              <a:t>If any of the conditions attached to one or more resources under observation meets the notification criteria a notify will be generated by the LwM2M client, which will include the value for each of the resources listed in the "Observe-Composite" operation.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200" dirty="0"/>
              <a:t>Resources that have not met the notify condition will still be included in the notification message.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92034B-F6F6-FC48-9C15-FC137739BF57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1715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000" dirty="0"/>
              <a:t>An Object is a collection of Resources</a:t>
            </a:r>
          </a:p>
          <a:p>
            <a:pPr eaLnBrk="1" hangingPunct="1"/>
            <a:r>
              <a:rPr lang="en-US" altLang="en-US" sz="2000" dirty="0"/>
              <a:t>A Resource is an atomic piece of information that can be</a:t>
            </a:r>
          </a:p>
          <a:p>
            <a:pPr lvl="1" eaLnBrk="1" hangingPunct="1"/>
            <a:r>
              <a:rPr lang="en-US" altLang="en-US" dirty="0"/>
              <a:t>Read, Written or Executed</a:t>
            </a:r>
          </a:p>
          <a:p>
            <a:pPr eaLnBrk="1" hangingPunct="1"/>
            <a:r>
              <a:rPr lang="en-US" altLang="en-US" sz="2000" dirty="0"/>
              <a:t>Resources can have multiple instances</a:t>
            </a:r>
          </a:p>
          <a:p>
            <a:pPr eaLnBrk="1" hangingPunct="1"/>
            <a:r>
              <a:rPr lang="en-US" altLang="en-US" sz="2000" dirty="0"/>
              <a:t>Access control list (ACL) objects control access to objects accessed by LWM2M Servers </a:t>
            </a:r>
          </a:p>
          <a:p>
            <a:pPr eaLnBrk="1" hangingPunct="1"/>
            <a:r>
              <a:rPr lang="en-US" altLang="en-US" sz="2000" dirty="0"/>
              <a:t>Objects and Resources are identified by a 16-bit Integer, instances by an 8-bit Integer</a:t>
            </a:r>
          </a:p>
          <a:p>
            <a:pPr eaLnBrk="1" hangingPunct="1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76035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22083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98155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7581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50316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7" r="-349" b="4672"/>
          <a:stretch>
            <a:fillRect/>
          </a:stretch>
        </p:blipFill>
        <p:spPr bwMode="auto">
          <a:xfrm>
            <a:off x="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rgbClr val="7F7F7F"/>
              </a:solidFill>
              <a:cs typeface="ＭＳ Ｐゴシック" charset="0"/>
            </a:endParaRPr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413125" y="4835525"/>
            <a:ext cx="4778375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 rot="5400000">
            <a:off x="9608344" y="4369594"/>
            <a:ext cx="955675" cy="379888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100">
              <a:solidFill>
                <a:schemeClr val="tx2"/>
              </a:solidFill>
            </a:endParaRPr>
          </a:p>
        </p:txBody>
      </p:sp>
      <p:grpSp>
        <p:nvGrpSpPr>
          <p:cNvPr id="14" name="Group 4"/>
          <p:cNvGrpSpPr>
            <a:grpSpLocks noChangeAspect="1"/>
          </p:cNvGrpSpPr>
          <p:nvPr userDrawn="1"/>
        </p:nvGrpSpPr>
        <p:grpSpPr bwMode="auto">
          <a:xfrm>
            <a:off x="861144" y="1183114"/>
            <a:ext cx="2323288" cy="705451"/>
            <a:chOff x="3153" y="2846"/>
            <a:chExt cx="4199" cy="1275"/>
          </a:xfrm>
          <a:solidFill>
            <a:schemeClr val="bg1"/>
          </a:solidFill>
          <a:effectLst/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3153" y="2846"/>
              <a:ext cx="1229" cy="1275"/>
            </a:xfrm>
            <a:custGeom>
              <a:avLst/>
              <a:gdLst>
                <a:gd name="T0" fmla="*/ 760 w 986"/>
                <a:gd name="T1" fmla="*/ 25 h 1020"/>
                <a:gd name="T2" fmla="*/ 760 w 986"/>
                <a:gd name="T3" fmla="*/ 137 h 1020"/>
                <a:gd name="T4" fmla="*/ 472 w 986"/>
                <a:gd name="T5" fmla="*/ 0 h 1020"/>
                <a:gd name="T6" fmla="*/ 0 w 986"/>
                <a:gd name="T7" fmla="*/ 507 h 1020"/>
                <a:gd name="T8" fmla="*/ 470 w 986"/>
                <a:gd name="T9" fmla="*/ 1020 h 1020"/>
                <a:gd name="T10" fmla="*/ 760 w 986"/>
                <a:gd name="T11" fmla="*/ 890 h 1020"/>
                <a:gd name="T12" fmla="*/ 760 w 986"/>
                <a:gd name="T13" fmla="*/ 991 h 1020"/>
                <a:gd name="T14" fmla="*/ 986 w 986"/>
                <a:gd name="T15" fmla="*/ 991 h 1020"/>
                <a:gd name="T16" fmla="*/ 986 w 986"/>
                <a:gd name="T17" fmla="*/ 25 h 1020"/>
                <a:gd name="T18" fmla="*/ 760 w 986"/>
                <a:gd name="T19" fmla="*/ 25 h 1020"/>
                <a:gd name="T20" fmla="*/ 500 w 986"/>
                <a:gd name="T21" fmla="*/ 819 h 1020"/>
                <a:gd name="T22" fmla="*/ 230 w 986"/>
                <a:gd name="T23" fmla="*/ 511 h 1020"/>
                <a:gd name="T24" fmla="*/ 500 w 986"/>
                <a:gd name="T25" fmla="*/ 201 h 1020"/>
                <a:gd name="T26" fmla="*/ 774 w 986"/>
                <a:gd name="T27" fmla="*/ 513 h 1020"/>
                <a:gd name="T28" fmla="*/ 500 w 986"/>
                <a:gd name="T29" fmla="*/ 81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6" h="1020">
                  <a:moveTo>
                    <a:pt x="760" y="25"/>
                  </a:moveTo>
                  <a:cubicBezTo>
                    <a:pt x="760" y="137"/>
                    <a:pt x="760" y="137"/>
                    <a:pt x="760" y="137"/>
                  </a:cubicBezTo>
                  <a:cubicBezTo>
                    <a:pt x="668" y="18"/>
                    <a:pt x="543" y="0"/>
                    <a:pt x="472" y="0"/>
                  </a:cubicBezTo>
                  <a:cubicBezTo>
                    <a:pt x="216" y="0"/>
                    <a:pt x="0" y="192"/>
                    <a:pt x="0" y="507"/>
                  </a:cubicBezTo>
                  <a:cubicBezTo>
                    <a:pt x="0" y="773"/>
                    <a:pt x="170" y="1020"/>
                    <a:pt x="470" y="1020"/>
                  </a:cubicBezTo>
                  <a:cubicBezTo>
                    <a:pt x="539" y="1020"/>
                    <a:pt x="661" y="1004"/>
                    <a:pt x="760" y="890"/>
                  </a:cubicBezTo>
                  <a:cubicBezTo>
                    <a:pt x="760" y="991"/>
                    <a:pt x="760" y="991"/>
                    <a:pt x="760" y="991"/>
                  </a:cubicBezTo>
                  <a:cubicBezTo>
                    <a:pt x="986" y="991"/>
                    <a:pt x="986" y="991"/>
                    <a:pt x="986" y="991"/>
                  </a:cubicBezTo>
                  <a:cubicBezTo>
                    <a:pt x="986" y="25"/>
                    <a:pt x="986" y="25"/>
                    <a:pt x="986" y="25"/>
                  </a:cubicBezTo>
                  <a:lnTo>
                    <a:pt x="760" y="25"/>
                  </a:lnTo>
                  <a:close/>
                  <a:moveTo>
                    <a:pt x="500" y="819"/>
                  </a:moveTo>
                  <a:cubicBezTo>
                    <a:pt x="336" y="819"/>
                    <a:pt x="230" y="679"/>
                    <a:pt x="230" y="511"/>
                  </a:cubicBezTo>
                  <a:cubicBezTo>
                    <a:pt x="230" y="339"/>
                    <a:pt x="336" y="201"/>
                    <a:pt x="500" y="201"/>
                  </a:cubicBezTo>
                  <a:cubicBezTo>
                    <a:pt x="642" y="201"/>
                    <a:pt x="774" y="302"/>
                    <a:pt x="774" y="513"/>
                  </a:cubicBezTo>
                  <a:cubicBezTo>
                    <a:pt x="774" y="715"/>
                    <a:pt x="642" y="819"/>
                    <a:pt x="500" y="8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4733" y="2846"/>
              <a:ext cx="792" cy="1239"/>
            </a:xfrm>
            <a:custGeom>
              <a:avLst/>
              <a:gdLst>
                <a:gd name="T0" fmla="*/ 320 w 636"/>
                <a:gd name="T1" fmla="*/ 32 h 991"/>
                <a:gd name="T2" fmla="*/ 226 w 636"/>
                <a:gd name="T3" fmla="*/ 112 h 991"/>
                <a:gd name="T4" fmla="*/ 226 w 636"/>
                <a:gd name="T5" fmla="*/ 25 h 991"/>
                <a:gd name="T6" fmla="*/ 0 w 636"/>
                <a:gd name="T7" fmla="*/ 25 h 991"/>
                <a:gd name="T8" fmla="*/ 0 w 636"/>
                <a:gd name="T9" fmla="*/ 991 h 991"/>
                <a:gd name="T10" fmla="*/ 226 w 636"/>
                <a:gd name="T11" fmla="*/ 991 h 991"/>
                <a:gd name="T12" fmla="*/ 226 w 636"/>
                <a:gd name="T13" fmla="*/ 491 h 991"/>
                <a:gd name="T14" fmla="*/ 288 w 636"/>
                <a:gd name="T15" fmla="*/ 268 h 991"/>
                <a:gd name="T16" fmla="*/ 429 w 636"/>
                <a:gd name="T17" fmla="*/ 215 h 991"/>
                <a:gd name="T18" fmla="*/ 544 w 636"/>
                <a:gd name="T19" fmla="*/ 250 h 991"/>
                <a:gd name="T20" fmla="*/ 636 w 636"/>
                <a:gd name="T21" fmla="*/ 45 h 991"/>
                <a:gd name="T22" fmla="*/ 458 w 636"/>
                <a:gd name="T23" fmla="*/ 0 h 991"/>
                <a:gd name="T24" fmla="*/ 320 w 636"/>
                <a:gd name="T25" fmla="*/ 3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6" h="991">
                  <a:moveTo>
                    <a:pt x="320" y="32"/>
                  </a:moveTo>
                  <a:cubicBezTo>
                    <a:pt x="288" y="50"/>
                    <a:pt x="251" y="82"/>
                    <a:pt x="226" y="112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6" y="991"/>
                    <a:pt x="226" y="991"/>
                    <a:pt x="226" y="991"/>
                  </a:cubicBezTo>
                  <a:cubicBezTo>
                    <a:pt x="226" y="491"/>
                    <a:pt x="226" y="491"/>
                    <a:pt x="226" y="491"/>
                  </a:cubicBezTo>
                  <a:cubicBezTo>
                    <a:pt x="226" y="426"/>
                    <a:pt x="226" y="335"/>
                    <a:pt x="288" y="268"/>
                  </a:cubicBezTo>
                  <a:cubicBezTo>
                    <a:pt x="332" y="222"/>
                    <a:pt x="380" y="215"/>
                    <a:pt x="429" y="215"/>
                  </a:cubicBezTo>
                  <a:cubicBezTo>
                    <a:pt x="452" y="215"/>
                    <a:pt x="493" y="218"/>
                    <a:pt x="544" y="250"/>
                  </a:cubicBezTo>
                  <a:cubicBezTo>
                    <a:pt x="636" y="45"/>
                    <a:pt x="636" y="45"/>
                    <a:pt x="636" y="45"/>
                  </a:cubicBezTo>
                  <a:cubicBezTo>
                    <a:pt x="574" y="9"/>
                    <a:pt x="514" y="0"/>
                    <a:pt x="458" y="0"/>
                  </a:cubicBezTo>
                  <a:cubicBezTo>
                    <a:pt x="408" y="0"/>
                    <a:pt x="364" y="6"/>
                    <a:pt x="32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5692" y="2846"/>
              <a:ext cx="1660" cy="1239"/>
            </a:xfrm>
            <a:custGeom>
              <a:avLst/>
              <a:gdLst>
                <a:gd name="T0" fmla="*/ 1281 w 1331"/>
                <a:gd name="T1" fmla="*/ 151 h 991"/>
                <a:gd name="T2" fmla="*/ 1004 w 1331"/>
                <a:gd name="T3" fmla="*/ 0 h 991"/>
                <a:gd name="T4" fmla="*/ 716 w 1331"/>
                <a:gd name="T5" fmla="*/ 142 h 991"/>
                <a:gd name="T6" fmla="*/ 465 w 1331"/>
                <a:gd name="T7" fmla="*/ 0 h 991"/>
                <a:gd name="T8" fmla="*/ 225 w 1331"/>
                <a:gd name="T9" fmla="*/ 114 h 991"/>
                <a:gd name="T10" fmla="*/ 225 w 1331"/>
                <a:gd name="T11" fmla="*/ 25 h 991"/>
                <a:gd name="T12" fmla="*/ 0 w 1331"/>
                <a:gd name="T13" fmla="*/ 25 h 991"/>
                <a:gd name="T14" fmla="*/ 0 w 1331"/>
                <a:gd name="T15" fmla="*/ 991 h 991"/>
                <a:gd name="T16" fmla="*/ 225 w 1331"/>
                <a:gd name="T17" fmla="*/ 991 h 991"/>
                <a:gd name="T18" fmla="*/ 225 w 1331"/>
                <a:gd name="T19" fmla="*/ 493 h 991"/>
                <a:gd name="T20" fmla="*/ 269 w 1331"/>
                <a:gd name="T21" fmla="*/ 273 h 991"/>
                <a:gd name="T22" fmla="*/ 403 w 1331"/>
                <a:gd name="T23" fmla="*/ 201 h 991"/>
                <a:gd name="T24" fmla="*/ 532 w 1331"/>
                <a:gd name="T25" fmla="*/ 286 h 991"/>
                <a:gd name="T26" fmla="*/ 553 w 1331"/>
                <a:gd name="T27" fmla="*/ 458 h 991"/>
                <a:gd name="T28" fmla="*/ 553 w 1331"/>
                <a:gd name="T29" fmla="*/ 991 h 991"/>
                <a:gd name="T30" fmla="*/ 778 w 1331"/>
                <a:gd name="T31" fmla="*/ 991 h 991"/>
                <a:gd name="T32" fmla="*/ 778 w 1331"/>
                <a:gd name="T33" fmla="*/ 493 h 991"/>
                <a:gd name="T34" fmla="*/ 822 w 1331"/>
                <a:gd name="T35" fmla="*/ 273 h 991"/>
                <a:gd name="T36" fmla="*/ 956 w 1331"/>
                <a:gd name="T37" fmla="*/ 201 h 991"/>
                <a:gd name="T38" fmla="*/ 1085 w 1331"/>
                <a:gd name="T39" fmla="*/ 286 h 991"/>
                <a:gd name="T40" fmla="*/ 1106 w 1331"/>
                <a:gd name="T41" fmla="*/ 458 h 991"/>
                <a:gd name="T42" fmla="*/ 1106 w 1331"/>
                <a:gd name="T43" fmla="*/ 991 h 991"/>
                <a:gd name="T44" fmla="*/ 1331 w 1331"/>
                <a:gd name="T45" fmla="*/ 991 h 991"/>
                <a:gd name="T46" fmla="*/ 1331 w 1331"/>
                <a:gd name="T47" fmla="*/ 394 h 991"/>
                <a:gd name="T48" fmla="*/ 1281 w 1331"/>
                <a:gd name="T49" fmla="*/ 151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1" h="991">
                  <a:moveTo>
                    <a:pt x="1281" y="151"/>
                  </a:moveTo>
                  <a:cubicBezTo>
                    <a:pt x="1225" y="55"/>
                    <a:pt x="1122" y="0"/>
                    <a:pt x="1004" y="0"/>
                  </a:cubicBezTo>
                  <a:cubicBezTo>
                    <a:pt x="919" y="0"/>
                    <a:pt x="797" y="27"/>
                    <a:pt x="716" y="142"/>
                  </a:cubicBezTo>
                  <a:cubicBezTo>
                    <a:pt x="661" y="48"/>
                    <a:pt x="566" y="0"/>
                    <a:pt x="465" y="0"/>
                  </a:cubicBezTo>
                  <a:cubicBezTo>
                    <a:pt x="391" y="0"/>
                    <a:pt x="301" y="22"/>
                    <a:pt x="225" y="114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5" y="991"/>
                    <a:pt x="225" y="991"/>
                    <a:pt x="225" y="991"/>
                  </a:cubicBezTo>
                  <a:cubicBezTo>
                    <a:pt x="225" y="493"/>
                    <a:pt x="225" y="493"/>
                    <a:pt x="225" y="493"/>
                  </a:cubicBezTo>
                  <a:cubicBezTo>
                    <a:pt x="225" y="410"/>
                    <a:pt x="230" y="328"/>
                    <a:pt x="269" y="273"/>
                  </a:cubicBezTo>
                  <a:cubicBezTo>
                    <a:pt x="299" y="231"/>
                    <a:pt x="347" y="201"/>
                    <a:pt x="403" y="201"/>
                  </a:cubicBezTo>
                  <a:cubicBezTo>
                    <a:pt x="483" y="201"/>
                    <a:pt x="518" y="250"/>
                    <a:pt x="532" y="286"/>
                  </a:cubicBezTo>
                  <a:cubicBezTo>
                    <a:pt x="541" y="307"/>
                    <a:pt x="553" y="351"/>
                    <a:pt x="553" y="458"/>
                  </a:cubicBezTo>
                  <a:cubicBezTo>
                    <a:pt x="553" y="991"/>
                    <a:pt x="553" y="991"/>
                    <a:pt x="553" y="991"/>
                  </a:cubicBezTo>
                  <a:cubicBezTo>
                    <a:pt x="778" y="991"/>
                    <a:pt x="778" y="991"/>
                    <a:pt x="778" y="991"/>
                  </a:cubicBezTo>
                  <a:cubicBezTo>
                    <a:pt x="778" y="493"/>
                    <a:pt x="778" y="493"/>
                    <a:pt x="778" y="493"/>
                  </a:cubicBezTo>
                  <a:cubicBezTo>
                    <a:pt x="778" y="410"/>
                    <a:pt x="783" y="328"/>
                    <a:pt x="822" y="273"/>
                  </a:cubicBezTo>
                  <a:cubicBezTo>
                    <a:pt x="852" y="231"/>
                    <a:pt x="901" y="201"/>
                    <a:pt x="956" y="201"/>
                  </a:cubicBezTo>
                  <a:cubicBezTo>
                    <a:pt x="1036" y="201"/>
                    <a:pt x="1071" y="250"/>
                    <a:pt x="1085" y="286"/>
                  </a:cubicBezTo>
                  <a:cubicBezTo>
                    <a:pt x="1094" y="307"/>
                    <a:pt x="1106" y="351"/>
                    <a:pt x="1106" y="458"/>
                  </a:cubicBezTo>
                  <a:cubicBezTo>
                    <a:pt x="1106" y="991"/>
                    <a:pt x="1106" y="991"/>
                    <a:pt x="1106" y="991"/>
                  </a:cubicBezTo>
                  <a:cubicBezTo>
                    <a:pt x="1331" y="991"/>
                    <a:pt x="1331" y="991"/>
                    <a:pt x="1331" y="991"/>
                  </a:cubicBezTo>
                  <a:cubicBezTo>
                    <a:pt x="1331" y="394"/>
                    <a:pt x="1331" y="394"/>
                    <a:pt x="1331" y="394"/>
                  </a:cubicBezTo>
                  <a:cubicBezTo>
                    <a:pt x="1331" y="254"/>
                    <a:pt x="1299" y="183"/>
                    <a:pt x="128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21" name="Text Placeholder 28"/>
          <p:cNvSpPr>
            <a:spLocks noGrp="1"/>
          </p:cNvSpPr>
          <p:nvPr>
            <p:ph type="body" sz="quarter" idx="12"/>
          </p:nvPr>
        </p:nvSpPr>
        <p:spPr>
          <a:xfrm>
            <a:off x="6649606" y="5958086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/>
          </p:nvPr>
        </p:nvSpPr>
        <p:spPr>
          <a:xfrm>
            <a:off x="6649606" y="6267966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algn="r"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3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2018 Arm Limited </a:t>
            </a:r>
          </a:p>
        </p:txBody>
      </p:sp>
      <p:pic>
        <p:nvPicPr>
          <p:cNvPr id="19" name="Picture 14"/>
          <p:cNvPicPr>
            <a:picLocks noChangeAspect="1"/>
          </p:cNvPicPr>
          <p:nvPr userDrawn="1"/>
        </p:nvPicPr>
        <p:blipFill>
          <a:blip r:embed="rId3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" t="8420" r="22574" b="25285"/>
          <a:stretch>
            <a:fillRect/>
          </a:stretch>
        </p:blipFill>
        <p:spPr bwMode="auto">
          <a:xfrm>
            <a:off x="0" y="1588"/>
            <a:ext cx="12161838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0988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>
            <a:cxnSpLocks/>
          </p:cNvCxnSpPr>
          <p:nvPr userDrawn="1"/>
        </p:nvCxnSpPr>
        <p:spPr>
          <a:xfrm>
            <a:off x="6096000" y="1662113"/>
            <a:ext cx="0" cy="44735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61952"/>
            <a:ext cx="5332941" cy="3605743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6341534" y="1620481"/>
            <a:ext cx="5332942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20"/>
          </p:nvPr>
        </p:nvSpPr>
        <p:spPr>
          <a:xfrm>
            <a:off x="6341534" y="2362483"/>
            <a:ext cx="5331354" cy="3605212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9924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/>
          <p:cNvGrpSpPr>
            <a:grpSpLocks/>
          </p:cNvGrpSpPr>
          <p:nvPr userDrawn="1"/>
        </p:nvGrpSpPr>
        <p:grpSpPr bwMode="auto">
          <a:xfrm>
            <a:off x="4148138" y="1754188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/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2373786"/>
            <a:ext cx="3359281" cy="36059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7"/>
          </p:nvPr>
        </p:nvSpPr>
        <p:spPr>
          <a:xfrm>
            <a:off x="4444207" y="2373786"/>
            <a:ext cx="3359281" cy="36059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8"/>
          </p:nvPr>
        </p:nvSpPr>
        <p:spPr>
          <a:xfrm>
            <a:off x="8300113" y="2373786"/>
            <a:ext cx="3359281" cy="36059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>
            <p:ph type="body" sz="quarter" idx="19"/>
          </p:nvPr>
        </p:nvSpPr>
        <p:spPr>
          <a:xfrm>
            <a:off x="4419997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0"/>
          </p:nvPr>
        </p:nvSpPr>
        <p:spPr>
          <a:xfrm>
            <a:off x="8299449" y="1611050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8200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>
            <a:cxnSpLocks/>
          </p:cNvCxnSpPr>
          <p:nvPr userDrawn="1"/>
        </p:nvCxnSpPr>
        <p:spPr>
          <a:xfrm>
            <a:off x="3233738" y="16319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7" name="Text Placeholder 2"/>
          <p:cNvSpPr>
            <a:spLocks noGrp="1"/>
          </p:cNvSpPr>
          <p:nvPr>
            <p:ph idx="14"/>
          </p:nvPr>
        </p:nvSpPr>
        <p:spPr>
          <a:xfrm>
            <a:off x="3369738" y="1631112"/>
            <a:ext cx="8303150" cy="40864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92789" y="1631112"/>
            <a:ext cx="2606011" cy="40864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44927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</p:cNvCxnSpPr>
          <p:nvPr userDrawn="1"/>
        </p:nvCxnSpPr>
        <p:spPr>
          <a:xfrm>
            <a:off x="8932863" y="1746250"/>
            <a:ext cx="0" cy="408622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92125" y="1746560"/>
            <a:ext cx="8305669" cy="4086428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8" y="1746560"/>
            <a:ext cx="2635250" cy="4086428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18724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"/>
          <p:cNvGrpSpPr>
            <a:grpSpLocks/>
          </p:cNvGrpSpPr>
          <p:nvPr userDrawn="1"/>
        </p:nvGrpSpPr>
        <p:grpSpPr bwMode="auto">
          <a:xfrm>
            <a:off x="4148138" y="1625600"/>
            <a:ext cx="3903662" cy="4305300"/>
            <a:chOff x="3706307" y="1883391"/>
            <a:chExt cx="3803176" cy="4472959"/>
          </a:xfrm>
        </p:grpSpPr>
        <p:cxnSp>
          <p:nvCxnSpPr>
            <p:cNvPr id="11" name="Straight Connector 10"/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492125" y="1562924"/>
            <a:ext cx="3359945" cy="560696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131"/>
          <p:cNvSpPr>
            <a:spLocks noGrp="1"/>
          </p:cNvSpPr>
          <p:nvPr>
            <p:ph type="body" sz="quarter" idx="17"/>
          </p:nvPr>
        </p:nvSpPr>
        <p:spPr>
          <a:xfrm>
            <a:off x="4416027" y="1569937"/>
            <a:ext cx="3359945" cy="560696"/>
          </a:xfrm>
        </p:spPr>
        <p:txBody>
          <a:bodyPr anchor="b" anchorCtr="0"/>
          <a:lstStyle>
            <a:lvl1pPr marL="0" indent="0"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131"/>
          <p:cNvSpPr>
            <a:spLocks noGrp="1"/>
          </p:cNvSpPr>
          <p:nvPr>
            <p:ph type="body" sz="quarter" idx="18"/>
          </p:nvPr>
        </p:nvSpPr>
        <p:spPr>
          <a:xfrm>
            <a:off x="8306264" y="1569937"/>
            <a:ext cx="3359945" cy="560696"/>
          </a:xfrm>
        </p:spPr>
        <p:txBody>
          <a:bodyPr anchor="b" anchorCtr="0"/>
          <a:lstStyle>
            <a:lvl1pPr marL="0" indent="0">
              <a:buNone/>
              <a:defRPr lang="en-US" sz="2400" b="1" kern="1200" dirty="0" smtClean="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2125" y="2323016"/>
            <a:ext cx="3359945" cy="3608590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20"/>
          </p:nvPr>
        </p:nvSpPr>
        <p:spPr>
          <a:xfrm>
            <a:off x="4416027" y="2323016"/>
            <a:ext cx="3359548" cy="3608387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306264" y="2323016"/>
            <a:ext cx="3360274" cy="3608387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54038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71610"/>
            <a:ext cx="2606675" cy="19536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809037"/>
            <a:ext cx="2606675" cy="19536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71610"/>
            <a:ext cx="2606675" cy="19536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809037"/>
            <a:ext cx="2606675" cy="19536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2125" y="1671610"/>
            <a:ext cx="2606675" cy="4086225"/>
          </a:xfrm>
        </p:spPr>
        <p:txBody>
          <a:bodyPr/>
          <a:lstStyle>
            <a:lvl1pPr marL="0" indent="0">
              <a:buNone/>
              <a:defRPr>
                <a:solidFill>
                  <a:srgbClr val="383838"/>
                </a:solidFill>
              </a:defRPr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71610"/>
            <a:ext cx="2606675" cy="4086225"/>
          </a:xfr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29262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789" y="1671612"/>
            <a:ext cx="5467744" cy="40864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11237" y="1671610"/>
            <a:ext cx="5461651" cy="40864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84966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92789" y="1536022"/>
            <a:ext cx="11180867" cy="40871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992852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92125" y="1745884"/>
            <a:ext cx="11180867" cy="40871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383838"/>
                </a:solidFill>
              </a:defRPr>
            </a:lvl1pPr>
            <a:lvl2pP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2882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5819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ss, indoor&#10;&#10;Description automatically generated">
            <a:extLst>
              <a:ext uri="{FF2B5EF4-FFF2-40B4-BE49-F238E27FC236}">
                <a16:creationId xmlns:a16="http://schemas.microsoft.com/office/drawing/2014/main" id="{F44FCDD1-7D93-4945-9EB7-8DFA8BE7E5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850572"/>
            <a:ext cx="12192000" cy="8708571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rgbClr val="7F7F7F"/>
              </a:solidFill>
              <a:cs typeface="ＭＳ Ｐゴシック" charset="0"/>
            </a:endParaRPr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6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100">
              <a:solidFill>
                <a:schemeClr val="tx2"/>
              </a:solidFill>
            </a:endParaRPr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/>
          </p:nvPr>
        </p:nvSpPr>
        <p:spPr>
          <a:xfrm>
            <a:off x="6649606" y="5958086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/>
          </p:nvPr>
        </p:nvSpPr>
        <p:spPr>
          <a:xfrm>
            <a:off x="6649606" y="6267966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algn="r"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2145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BE3117B9-9851-C84F-8784-B47CAC9ED6A5}" type="slidenum">
              <a:rPr lang="en-US" altLang="en-US" sz="1000" smtClean="0">
                <a:solidFill>
                  <a:srgbClr val="7F7F7F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>
              <a:solidFill>
                <a:srgbClr val="7F7F7F"/>
              </a:solidFill>
            </a:endParaRPr>
          </a:p>
        </p:txBody>
      </p:sp>
      <p:grpSp>
        <p:nvGrpSpPr>
          <p:cNvPr id="3" name="Group 2"/>
          <p:cNvGrpSpPr>
            <a:grpSpLocks noChangeAspect="1"/>
          </p:cNvGrpSpPr>
          <p:nvPr userDrawn="1"/>
        </p:nvGrpSpPr>
        <p:grpSpPr bwMode="auto">
          <a:xfrm>
            <a:off x="8568793" y="2769066"/>
            <a:ext cx="1911975" cy="580559"/>
            <a:chOff x="3153" y="2846"/>
            <a:chExt cx="4199" cy="1275"/>
          </a:xfrm>
          <a:solidFill>
            <a:schemeClr val="bg1"/>
          </a:solidFill>
        </p:grpSpPr>
        <p:sp>
          <p:nvSpPr>
            <p:cNvPr id="4" name="Freeform 3"/>
            <p:cNvSpPr>
              <a:spLocks noEditPoints="1"/>
            </p:cNvSpPr>
            <p:nvPr/>
          </p:nvSpPr>
          <p:spPr bwMode="auto">
            <a:xfrm>
              <a:off x="3153" y="2846"/>
              <a:ext cx="1229" cy="1275"/>
            </a:xfrm>
            <a:custGeom>
              <a:avLst/>
              <a:gdLst>
                <a:gd name="T0" fmla="*/ 760 w 986"/>
                <a:gd name="T1" fmla="*/ 25 h 1020"/>
                <a:gd name="T2" fmla="*/ 760 w 986"/>
                <a:gd name="T3" fmla="*/ 137 h 1020"/>
                <a:gd name="T4" fmla="*/ 472 w 986"/>
                <a:gd name="T5" fmla="*/ 0 h 1020"/>
                <a:gd name="T6" fmla="*/ 0 w 986"/>
                <a:gd name="T7" fmla="*/ 507 h 1020"/>
                <a:gd name="T8" fmla="*/ 470 w 986"/>
                <a:gd name="T9" fmla="*/ 1020 h 1020"/>
                <a:gd name="T10" fmla="*/ 760 w 986"/>
                <a:gd name="T11" fmla="*/ 890 h 1020"/>
                <a:gd name="T12" fmla="*/ 760 w 986"/>
                <a:gd name="T13" fmla="*/ 991 h 1020"/>
                <a:gd name="T14" fmla="*/ 986 w 986"/>
                <a:gd name="T15" fmla="*/ 991 h 1020"/>
                <a:gd name="T16" fmla="*/ 986 w 986"/>
                <a:gd name="T17" fmla="*/ 25 h 1020"/>
                <a:gd name="T18" fmla="*/ 760 w 986"/>
                <a:gd name="T19" fmla="*/ 25 h 1020"/>
                <a:gd name="T20" fmla="*/ 500 w 986"/>
                <a:gd name="T21" fmla="*/ 819 h 1020"/>
                <a:gd name="T22" fmla="*/ 230 w 986"/>
                <a:gd name="T23" fmla="*/ 511 h 1020"/>
                <a:gd name="T24" fmla="*/ 500 w 986"/>
                <a:gd name="T25" fmla="*/ 201 h 1020"/>
                <a:gd name="T26" fmla="*/ 774 w 986"/>
                <a:gd name="T27" fmla="*/ 513 h 1020"/>
                <a:gd name="T28" fmla="*/ 500 w 986"/>
                <a:gd name="T29" fmla="*/ 81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6" h="1020">
                  <a:moveTo>
                    <a:pt x="760" y="25"/>
                  </a:moveTo>
                  <a:cubicBezTo>
                    <a:pt x="760" y="137"/>
                    <a:pt x="760" y="137"/>
                    <a:pt x="760" y="137"/>
                  </a:cubicBezTo>
                  <a:cubicBezTo>
                    <a:pt x="668" y="18"/>
                    <a:pt x="543" y="0"/>
                    <a:pt x="472" y="0"/>
                  </a:cubicBezTo>
                  <a:cubicBezTo>
                    <a:pt x="216" y="0"/>
                    <a:pt x="0" y="192"/>
                    <a:pt x="0" y="507"/>
                  </a:cubicBezTo>
                  <a:cubicBezTo>
                    <a:pt x="0" y="773"/>
                    <a:pt x="170" y="1020"/>
                    <a:pt x="470" y="1020"/>
                  </a:cubicBezTo>
                  <a:cubicBezTo>
                    <a:pt x="539" y="1020"/>
                    <a:pt x="661" y="1004"/>
                    <a:pt x="760" y="890"/>
                  </a:cubicBezTo>
                  <a:cubicBezTo>
                    <a:pt x="760" y="991"/>
                    <a:pt x="760" y="991"/>
                    <a:pt x="760" y="991"/>
                  </a:cubicBezTo>
                  <a:cubicBezTo>
                    <a:pt x="986" y="991"/>
                    <a:pt x="986" y="991"/>
                    <a:pt x="986" y="991"/>
                  </a:cubicBezTo>
                  <a:cubicBezTo>
                    <a:pt x="986" y="25"/>
                    <a:pt x="986" y="25"/>
                    <a:pt x="986" y="25"/>
                  </a:cubicBezTo>
                  <a:lnTo>
                    <a:pt x="760" y="25"/>
                  </a:lnTo>
                  <a:close/>
                  <a:moveTo>
                    <a:pt x="500" y="819"/>
                  </a:moveTo>
                  <a:cubicBezTo>
                    <a:pt x="336" y="819"/>
                    <a:pt x="230" y="679"/>
                    <a:pt x="230" y="511"/>
                  </a:cubicBezTo>
                  <a:cubicBezTo>
                    <a:pt x="230" y="339"/>
                    <a:pt x="336" y="201"/>
                    <a:pt x="500" y="201"/>
                  </a:cubicBezTo>
                  <a:cubicBezTo>
                    <a:pt x="642" y="201"/>
                    <a:pt x="774" y="302"/>
                    <a:pt x="774" y="513"/>
                  </a:cubicBezTo>
                  <a:cubicBezTo>
                    <a:pt x="774" y="715"/>
                    <a:pt x="642" y="819"/>
                    <a:pt x="500" y="8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733" y="2846"/>
              <a:ext cx="792" cy="1239"/>
            </a:xfrm>
            <a:custGeom>
              <a:avLst/>
              <a:gdLst>
                <a:gd name="T0" fmla="*/ 320 w 636"/>
                <a:gd name="T1" fmla="*/ 32 h 991"/>
                <a:gd name="T2" fmla="*/ 226 w 636"/>
                <a:gd name="T3" fmla="*/ 112 h 991"/>
                <a:gd name="T4" fmla="*/ 226 w 636"/>
                <a:gd name="T5" fmla="*/ 25 h 991"/>
                <a:gd name="T6" fmla="*/ 0 w 636"/>
                <a:gd name="T7" fmla="*/ 25 h 991"/>
                <a:gd name="T8" fmla="*/ 0 w 636"/>
                <a:gd name="T9" fmla="*/ 991 h 991"/>
                <a:gd name="T10" fmla="*/ 226 w 636"/>
                <a:gd name="T11" fmla="*/ 991 h 991"/>
                <a:gd name="T12" fmla="*/ 226 w 636"/>
                <a:gd name="T13" fmla="*/ 491 h 991"/>
                <a:gd name="T14" fmla="*/ 288 w 636"/>
                <a:gd name="T15" fmla="*/ 268 h 991"/>
                <a:gd name="T16" fmla="*/ 429 w 636"/>
                <a:gd name="T17" fmla="*/ 215 h 991"/>
                <a:gd name="T18" fmla="*/ 544 w 636"/>
                <a:gd name="T19" fmla="*/ 250 h 991"/>
                <a:gd name="T20" fmla="*/ 636 w 636"/>
                <a:gd name="T21" fmla="*/ 45 h 991"/>
                <a:gd name="T22" fmla="*/ 458 w 636"/>
                <a:gd name="T23" fmla="*/ 0 h 991"/>
                <a:gd name="T24" fmla="*/ 320 w 636"/>
                <a:gd name="T25" fmla="*/ 3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6" h="991">
                  <a:moveTo>
                    <a:pt x="320" y="32"/>
                  </a:moveTo>
                  <a:cubicBezTo>
                    <a:pt x="288" y="50"/>
                    <a:pt x="251" y="82"/>
                    <a:pt x="226" y="112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6" y="991"/>
                    <a:pt x="226" y="991"/>
                    <a:pt x="226" y="991"/>
                  </a:cubicBezTo>
                  <a:cubicBezTo>
                    <a:pt x="226" y="491"/>
                    <a:pt x="226" y="491"/>
                    <a:pt x="226" y="491"/>
                  </a:cubicBezTo>
                  <a:cubicBezTo>
                    <a:pt x="226" y="426"/>
                    <a:pt x="226" y="335"/>
                    <a:pt x="288" y="268"/>
                  </a:cubicBezTo>
                  <a:cubicBezTo>
                    <a:pt x="332" y="222"/>
                    <a:pt x="380" y="215"/>
                    <a:pt x="429" y="215"/>
                  </a:cubicBezTo>
                  <a:cubicBezTo>
                    <a:pt x="452" y="215"/>
                    <a:pt x="493" y="218"/>
                    <a:pt x="544" y="250"/>
                  </a:cubicBezTo>
                  <a:cubicBezTo>
                    <a:pt x="636" y="45"/>
                    <a:pt x="636" y="45"/>
                    <a:pt x="636" y="45"/>
                  </a:cubicBezTo>
                  <a:cubicBezTo>
                    <a:pt x="574" y="9"/>
                    <a:pt x="514" y="0"/>
                    <a:pt x="458" y="0"/>
                  </a:cubicBezTo>
                  <a:cubicBezTo>
                    <a:pt x="408" y="0"/>
                    <a:pt x="364" y="6"/>
                    <a:pt x="32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692" y="2846"/>
              <a:ext cx="1660" cy="1239"/>
            </a:xfrm>
            <a:custGeom>
              <a:avLst/>
              <a:gdLst>
                <a:gd name="T0" fmla="*/ 1281 w 1331"/>
                <a:gd name="T1" fmla="*/ 151 h 991"/>
                <a:gd name="T2" fmla="*/ 1004 w 1331"/>
                <a:gd name="T3" fmla="*/ 0 h 991"/>
                <a:gd name="T4" fmla="*/ 716 w 1331"/>
                <a:gd name="T5" fmla="*/ 142 h 991"/>
                <a:gd name="T6" fmla="*/ 465 w 1331"/>
                <a:gd name="T7" fmla="*/ 0 h 991"/>
                <a:gd name="T8" fmla="*/ 225 w 1331"/>
                <a:gd name="T9" fmla="*/ 114 h 991"/>
                <a:gd name="T10" fmla="*/ 225 w 1331"/>
                <a:gd name="T11" fmla="*/ 25 h 991"/>
                <a:gd name="T12" fmla="*/ 0 w 1331"/>
                <a:gd name="T13" fmla="*/ 25 h 991"/>
                <a:gd name="T14" fmla="*/ 0 w 1331"/>
                <a:gd name="T15" fmla="*/ 991 h 991"/>
                <a:gd name="T16" fmla="*/ 225 w 1331"/>
                <a:gd name="T17" fmla="*/ 991 h 991"/>
                <a:gd name="T18" fmla="*/ 225 w 1331"/>
                <a:gd name="T19" fmla="*/ 493 h 991"/>
                <a:gd name="T20" fmla="*/ 269 w 1331"/>
                <a:gd name="T21" fmla="*/ 273 h 991"/>
                <a:gd name="T22" fmla="*/ 403 w 1331"/>
                <a:gd name="T23" fmla="*/ 201 h 991"/>
                <a:gd name="T24" fmla="*/ 532 w 1331"/>
                <a:gd name="T25" fmla="*/ 286 h 991"/>
                <a:gd name="T26" fmla="*/ 553 w 1331"/>
                <a:gd name="T27" fmla="*/ 458 h 991"/>
                <a:gd name="T28" fmla="*/ 553 w 1331"/>
                <a:gd name="T29" fmla="*/ 991 h 991"/>
                <a:gd name="T30" fmla="*/ 778 w 1331"/>
                <a:gd name="T31" fmla="*/ 991 h 991"/>
                <a:gd name="T32" fmla="*/ 778 w 1331"/>
                <a:gd name="T33" fmla="*/ 493 h 991"/>
                <a:gd name="T34" fmla="*/ 822 w 1331"/>
                <a:gd name="T35" fmla="*/ 273 h 991"/>
                <a:gd name="T36" fmla="*/ 956 w 1331"/>
                <a:gd name="T37" fmla="*/ 201 h 991"/>
                <a:gd name="T38" fmla="*/ 1085 w 1331"/>
                <a:gd name="T39" fmla="*/ 286 h 991"/>
                <a:gd name="T40" fmla="*/ 1106 w 1331"/>
                <a:gd name="T41" fmla="*/ 458 h 991"/>
                <a:gd name="T42" fmla="*/ 1106 w 1331"/>
                <a:gd name="T43" fmla="*/ 991 h 991"/>
                <a:gd name="T44" fmla="*/ 1331 w 1331"/>
                <a:gd name="T45" fmla="*/ 991 h 991"/>
                <a:gd name="T46" fmla="*/ 1331 w 1331"/>
                <a:gd name="T47" fmla="*/ 394 h 991"/>
                <a:gd name="T48" fmla="*/ 1281 w 1331"/>
                <a:gd name="T49" fmla="*/ 151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1" h="991">
                  <a:moveTo>
                    <a:pt x="1281" y="151"/>
                  </a:moveTo>
                  <a:cubicBezTo>
                    <a:pt x="1225" y="55"/>
                    <a:pt x="1122" y="0"/>
                    <a:pt x="1004" y="0"/>
                  </a:cubicBezTo>
                  <a:cubicBezTo>
                    <a:pt x="919" y="0"/>
                    <a:pt x="797" y="27"/>
                    <a:pt x="716" y="142"/>
                  </a:cubicBezTo>
                  <a:cubicBezTo>
                    <a:pt x="661" y="48"/>
                    <a:pt x="566" y="0"/>
                    <a:pt x="465" y="0"/>
                  </a:cubicBezTo>
                  <a:cubicBezTo>
                    <a:pt x="391" y="0"/>
                    <a:pt x="301" y="22"/>
                    <a:pt x="225" y="114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5" y="991"/>
                    <a:pt x="225" y="991"/>
                    <a:pt x="225" y="991"/>
                  </a:cubicBezTo>
                  <a:cubicBezTo>
                    <a:pt x="225" y="493"/>
                    <a:pt x="225" y="493"/>
                    <a:pt x="225" y="493"/>
                  </a:cubicBezTo>
                  <a:cubicBezTo>
                    <a:pt x="225" y="410"/>
                    <a:pt x="230" y="328"/>
                    <a:pt x="269" y="273"/>
                  </a:cubicBezTo>
                  <a:cubicBezTo>
                    <a:pt x="299" y="231"/>
                    <a:pt x="347" y="201"/>
                    <a:pt x="403" y="201"/>
                  </a:cubicBezTo>
                  <a:cubicBezTo>
                    <a:pt x="483" y="201"/>
                    <a:pt x="518" y="250"/>
                    <a:pt x="532" y="286"/>
                  </a:cubicBezTo>
                  <a:cubicBezTo>
                    <a:pt x="541" y="307"/>
                    <a:pt x="553" y="351"/>
                    <a:pt x="553" y="458"/>
                  </a:cubicBezTo>
                  <a:cubicBezTo>
                    <a:pt x="553" y="991"/>
                    <a:pt x="553" y="991"/>
                    <a:pt x="553" y="991"/>
                  </a:cubicBezTo>
                  <a:cubicBezTo>
                    <a:pt x="778" y="991"/>
                    <a:pt x="778" y="991"/>
                    <a:pt x="778" y="991"/>
                  </a:cubicBezTo>
                  <a:cubicBezTo>
                    <a:pt x="778" y="493"/>
                    <a:pt x="778" y="493"/>
                    <a:pt x="778" y="493"/>
                  </a:cubicBezTo>
                  <a:cubicBezTo>
                    <a:pt x="778" y="410"/>
                    <a:pt x="783" y="328"/>
                    <a:pt x="822" y="273"/>
                  </a:cubicBezTo>
                  <a:cubicBezTo>
                    <a:pt x="852" y="231"/>
                    <a:pt x="901" y="201"/>
                    <a:pt x="956" y="201"/>
                  </a:cubicBezTo>
                  <a:cubicBezTo>
                    <a:pt x="1036" y="201"/>
                    <a:pt x="1071" y="250"/>
                    <a:pt x="1085" y="286"/>
                  </a:cubicBezTo>
                  <a:cubicBezTo>
                    <a:pt x="1094" y="307"/>
                    <a:pt x="1106" y="351"/>
                    <a:pt x="1106" y="458"/>
                  </a:cubicBezTo>
                  <a:cubicBezTo>
                    <a:pt x="1106" y="991"/>
                    <a:pt x="1106" y="991"/>
                    <a:pt x="1106" y="991"/>
                  </a:cubicBezTo>
                  <a:cubicBezTo>
                    <a:pt x="1331" y="991"/>
                    <a:pt x="1331" y="991"/>
                    <a:pt x="1331" y="991"/>
                  </a:cubicBezTo>
                  <a:cubicBezTo>
                    <a:pt x="1331" y="394"/>
                    <a:pt x="1331" y="394"/>
                    <a:pt x="1331" y="394"/>
                  </a:cubicBezTo>
                  <a:cubicBezTo>
                    <a:pt x="1331" y="254"/>
                    <a:pt x="1299" y="183"/>
                    <a:pt x="128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EC96B508-60E7-E840-808D-40AD89152575}" type="slidenum">
              <a:rPr lang="en-US" altLang="en-US" sz="1000" smtClean="0">
                <a:solidFill>
                  <a:schemeClr val="bg1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1344613" y="1287463"/>
            <a:ext cx="4403725" cy="40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en-US" sz="3700">
                <a:solidFill>
                  <a:schemeClr val="bg1"/>
                </a:solidFill>
              </a:rPr>
              <a:t>Thank You!</a:t>
            </a:r>
          </a:p>
          <a:p>
            <a:pPr>
              <a:defRPr/>
            </a:pPr>
            <a:r>
              <a:rPr lang="en-US" altLang="en-US" sz="3700">
                <a:solidFill>
                  <a:schemeClr val="bg1"/>
                </a:solidFill>
              </a:rPr>
              <a:t>Danke!</a:t>
            </a:r>
          </a:p>
          <a:p>
            <a:pPr>
              <a:defRPr/>
            </a:pPr>
            <a:r>
              <a:rPr lang="en-US" altLang="en-US" sz="3700">
                <a:solidFill>
                  <a:schemeClr val="bg1"/>
                </a:solidFill>
              </a:rPr>
              <a:t>Merci!</a:t>
            </a:r>
          </a:p>
          <a:p>
            <a:pPr>
              <a:defRPr/>
            </a:pPr>
            <a:r>
              <a:rPr lang="en-US" altLang="en-US" sz="3700">
                <a:solidFill>
                  <a:schemeClr val="bg1"/>
                </a:solidFill>
              </a:rPr>
              <a:t>谢谢!</a:t>
            </a:r>
          </a:p>
          <a:p>
            <a:pPr>
              <a:defRPr/>
            </a:pPr>
            <a:r>
              <a:rPr lang="en-US" altLang="en-US" sz="3700">
                <a:solidFill>
                  <a:schemeClr val="bg1"/>
                </a:solidFill>
              </a:rPr>
              <a:t>ありがとう!</a:t>
            </a:r>
          </a:p>
          <a:p>
            <a:pPr>
              <a:defRPr/>
            </a:pPr>
            <a:r>
              <a:rPr lang="en-US" altLang="en-US" sz="3700">
                <a:solidFill>
                  <a:schemeClr val="bg1"/>
                </a:solidFill>
              </a:rPr>
              <a:t>Gracias!</a:t>
            </a:r>
          </a:p>
          <a:p>
            <a:pPr>
              <a:defRPr/>
            </a:pPr>
            <a:r>
              <a:rPr lang="en-US" altLang="en-US" sz="3700">
                <a:solidFill>
                  <a:schemeClr val="bg1"/>
                </a:solidFill>
              </a:rPr>
              <a:t>Kiitos!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>
                <a:solidFill>
                  <a:schemeClr val="bg1"/>
                </a:solidFill>
              </a:rPr>
              <a:t>© 2017 Arm Limited </a:t>
            </a:r>
          </a:p>
        </p:txBody>
      </p:sp>
    </p:spTree>
    <p:extLst>
      <p:ext uri="{BB962C8B-B14F-4D97-AF65-F5344CB8AC3E}">
        <p14:creationId xmlns:p14="http://schemas.microsoft.com/office/powerpoint/2010/main" val="5898210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2173D90B-2B17-A940-AC06-D3D7C6687A88}" type="slidenum">
              <a:rPr lang="en-US" altLang="en-US" sz="1000" smtClean="0">
                <a:solidFill>
                  <a:srgbClr val="7F7F7F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>
              <a:solidFill>
                <a:srgbClr val="7F7F7F"/>
              </a:solidFill>
            </a:endParaRPr>
          </a:p>
        </p:txBody>
      </p:sp>
      <p:grpSp>
        <p:nvGrpSpPr>
          <p:cNvPr id="3" name="Group 2"/>
          <p:cNvGrpSpPr>
            <a:grpSpLocks noChangeAspect="1"/>
          </p:cNvGrpSpPr>
          <p:nvPr userDrawn="1"/>
        </p:nvGrpSpPr>
        <p:grpSpPr bwMode="auto">
          <a:xfrm>
            <a:off x="8568793" y="2769066"/>
            <a:ext cx="1911975" cy="580559"/>
            <a:chOff x="3153" y="2846"/>
            <a:chExt cx="4199" cy="1275"/>
          </a:xfrm>
          <a:solidFill>
            <a:schemeClr val="bg1"/>
          </a:solidFill>
        </p:grpSpPr>
        <p:sp>
          <p:nvSpPr>
            <p:cNvPr id="4" name="Freeform 3"/>
            <p:cNvSpPr>
              <a:spLocks noEditPoints="1"/>
            </p:cNvSpPr>
            <p:nvPr/>
          </p:nvSpPr>
          <p:spPr bwMode="auto">
            <a:xfrm>
              <a:off x="3153" y="2846"/>
              <a:ext cx="1229" cy="1275"/>
            </a:xfrm>
            <a:custGeom>
              <a:avLst/>
              <a:gdLst>
                <a:gd name="T0" fmla="*/ 760 w 986"/>
                <a:gd name="T1" fmla="*/ 25 h 1020"/>
                <a:gd name="T2" fmla="*/ 760 w 986"/>
                <a:gd name="T3" fmla="*/ 137 h 1020"/>
                <a:gd name="T4" fmla="*/ 472 w 986"/>
                <a:gd name="T5" fmla="*/ 0 h 1020"/>
                <a:gd name="T6" fmla="*/ 0 w 986"/>
                <a:gd name="T7" fmla="*/ 507 h 1020"/>
                <a:gd name="T8" fmla="*/ 470 w 986"/>
                <a:gd name="T9" fmla="*/ 1020 h 1020"/>
                <a:gd name="T10" fmla="*/ 760 w 986"/>
                <a:gd name="T11" fmla="*/ 890 h 1020"/>
                <a:gd name="T12" fmla="*/ 760 w 986"/>
                <a:gd name="T13" fmla="*/ 991 h 1020"/>
                <a:gd name="T14" fmla="*/ 986 w 986"/>
                <a:gd name="T15" fmla="*/ 991 h 1020"/>
                <a:gd name="T16" fmla="*/ 986 w 986"/>
                <a:gd name="T17" fmla="*/ 25 h 1020"/>
                <a:gd name="T18" fmla="*/ 760 w 986"/>
                <a:gd name="T19" fmla="*/ 25 h 1020"/>
                <a:gd name="T20" fmla="*/ 500 w 986"/>
                <a:gd name="T21" fmla="*/ 819 h 1020"/>
                <a:gd name="T22" fmla="*/ 230 w 986"/>
                <a:gd name="T23" fmla="*/ 511 h 1020"/>
                <a:gd name="T24" fmla="*/ 500 w 986"/>
                <a:gd name="T25" fmla="*/ 201 h 1020"/>
                <a:gd name="T26" fmla="*/ 774 w 986"/>
                <a:gd name="T27" fmla="*/ 513 h 1020"/>
                <a:gd name="T28" fmla="*/ 500 w 986"/>
                <a:gd name="T29" fmla="*/ 81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6" h="1020">
                  <a:moveTo>
                    <a:pt x="760" y="25"/>
                  </a:moveTo>
                  <a:cubicBezTo>
                    <a:pt x="760" y="137"/>
                    <a:pt x="760" y="137"/>
                    <a:pt x="760" y="137"/>
                  </a:cubicBezTo>
                  <a:cubicBezTo>
                    <a:pt x="668" y="18"/>
                    <a:pt x="543" y="0"/>
                    <a:pt x="472" y="0"/>
                  </a:cubicBezTo>
                  <a:cubicBezTo>
                    <a:pt x="216" y="0"/>
                    <a:pt x="0" y="192"/>
                    <a:pt x="0" y="507"/>
                  </a:cubicBezTo>
                  <a:cubicBezTo>
                    <a:pt x="0" y="773"/>
                    <a:pt x="170" y="1020"/>
                    <a:pt x="470" y="1020"/>
                  </a:cubicBezTo>
                  <a:cubicBezTo>
                    <a:pt x="539" y="1020"/>
                    <a:pt x="661" y="1004"/>
                    <a:pt x="760" y="890"/>
                  </a:cubicBezTo>
                  <a:cubicBezTo>
                    <a:pt x="760" y="991"/>
                    <a:pt x="760" y="991"/>
                    <a:pt x="760" y="991"/>
                  </a:cubicBezTo>
                  <a:cubicBezTo>
                    <a:pt x="986" y="991"/>
                    <a:pt x="986" y="991"/>
                    <a:pt x="986" y="991"/>
                  </a:cubicBezTo>
                  <a:cubicBezTo>
                    <a:pt x="986" y="25"/>
                    <a:pt x="986" y="25"/>
                    <a:pt x="986" y="25"/>
                  </a:cubicBezTo>
                  <a:lnTo>
                    <a:pt x="760" y="25"/>
                  </a:lnTo>
                  <a:close/>
                  <a:moveTo>
                    <a:pt x="500" y="819"/>
                  </a:moveTo>
                  <a:cubicBezTo>
                    <a:pt x="336" y="819"/>
                    <a:pt x="230" y="679"/>
                    <a:pt x="230" y="511"/>
                  </a:cubicBezTo>
                  <a:cubicBezTo>
                    <a:pt x="230" y="339"/>
                    <a:pt x="336" y="201"/>
                    <a:pt x="500" y="201"/>
                  </a:cubicBezTo>
                  <a:cubicBezTo>
                    <a:pt x="642" y="201"/>
                    <a:pt x="774" y="302"/>
                    <a:pt x="774" y="513"/>
                  </a:cubicBezTo>
                  <a:cubicBezTo>
                    <a:pt x="774" y="715"/>
                    <a:pt x="642" y="819"/>
                    <a:pt x="500" y="8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733" y="2846"/>
              <a:ext cx="792" cy="1239"/>
            </a:xfrm>
            <a:custGeom>
              <a:avLst/>
              <a:gdLst>
                <a:gd name="T0" fmla="*/ 320 w 636"/>
                <a:gd name="T1" fmla="*/ 32 h 991"/>
                <a:gd name="T2" fmla="*/ 226 w 636"/>
                <a:gd name="T3" fmla="*/ 112 h 991"/>
                <a:gd name="T4" fmla="*/ 226 w 636"/>
                <a:gd name="T5" fmla="*/ 25 h 991"/>
                <a:gd name="T6" fmla="*/ 0 w 636"/>
                <a:gd name="T7" fmla="*/ 25 h 991"/>
                <a:gd name="T8" fmla="*/ 0 w 636"/>
                <a:gd name="T9" fmla="*/ 991 h 991"/>
                <a:gd name="T10" fmla="*/ 226 w 636"/>
                <a:gd name="T11" fmla="*/ 991 h 991"/>
                <a:gd name="T12" fmla="*/ 226 w 636"/>
                <a:gd name="T13" fmla="*/ 491 h 991"/>
                <a:gd name="T14" fmla="*/ 288 w 636"/>
                <a:gd name="T15" fmla="*/ 268 h 991"/>
                <a:gd name="T16" fmla="*/ 429 w 636"/>
                <a:gd name="T17" fmla="*/ 215 h 991"/>
                <a:gd name="T18" fmla="*/ 544 w 636"/>
                <a:gd name="T19" fmla="*/ 250 h 991"/>
                <a:gd name="T20" fmla="*/ 636 w 636"/>
                <a:gd name="T21" fmla="*/ 45 h 991"/>
                <a:gd name="T22" fmla="*/ 458 w 636"/>
                <a:gd name="T23" fmla="*/ 0 h 991"/>
                <a:gd name="T24" fmla="*/ 320 w 636"/>
                <a:gd name="T25" fmla="*/ 3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6" h="991">
                  <a:moveTo>
                    <a:pt x="320" y="32"/>
                  </a:moveTo>
                  <a:cubicBezTo>
                    <a:pt x="288" y="50"/>
                    <a:pt x="251" y="82"/>
                    <a:pt x="226" y="112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6" y="991"/>
                    <a:pt x="226" y="991"/>
                    <a:pt x="226" y="991"/>
                  </a:cubicBezTo>
                  <a:cubicBezTo>
                    <a:pt x="226" y="491"/>
                    <a:pt x="226" y="491"/>
                    <a:pt x="226" y="491"/>
                  </a:cubicBezTo>
                  <a:cubicBezTo>
                    <a:pt x="226" y="426"/>
                    <a:pt x="226" y="335"/>
                    <a:pt x="288" y="268"/>
                  </a:cubicBezTo>
                  <a:cubicBezTo>
                    <a:pt x="332" y="222"/>
                    <a:pt x="380" y="215"/>
                    <a:pt x="429" y="215"/>
                  </a:cubicBezTo>
                  <a:cubicBezTo>
                    <a:pt x="452" y="215"/>
                    <a:pt x="493" y="218"/>
                    <a:pt x="544" y="250"/>
                  </a:cubicBezTo>
                  <a:cubicBezTo>
                    <a:pt x="636" y="45"/>
                    <a:pt x="636" y="45"/>
                    <a:pt x="636" y="45"/>
                  </a:cubicBezTo>
                  <a:cubicBezTo>
                    <a:pt x="574" y="9"/>
                    <a:pt x="514" y="0"/>
                    <a:pt x="458" y="0"/>
                  </a:cubicBezTo>
                  <a:cubicBezTo>
                    <a:pt x="408" y="0"/>
                    <a:pt x="364" y="6"/>
                    <a:pt x="32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692" y="2846"/>
              <a:ext cx="1660" cy="1239"/>
            </a:xfrm>
            <a:custGeom>
              <a:avLst/>
              <a:gdLst>
                <a:gd name="T0" fmla="*/ 1281 w 1331"/>
                <a:gd name="T1" fmla="*/ 151 h 991"/>
                <a:gd name="T2" fmla="*/ 1004 w 1331"/>
                <a:gd name="T3" fmla="*/ 0 h 991"/>
                <a:gd name="T4" fmla="*/ 716 w 1331"/>
                <a:gd name="T5" fmla="*/ 142 h 991"/>
                <a:gd name="T6" fmla="*/ 465 w 1331"/>
                <a:gd name="T7" fmla="*/ 0 h 991"/>
                <a:gd name="T8" fmla="*/ 225 w 1331"/>
                <a:gd name="T9" fmla="*/ 114 h 991"/>
                <a:gd name="T10" fmla="*/ 225 w 1331"/>
                <a:gd name="T11" fmla="*/ 25 h 991"/>
                <a:gd name="T12" fmla="*/ 0 w 1331"/>
                <a:gd name="T13" fmla="*/ 25 h 991"/>
                <a:gd name="T14" fmla="*/ 0 w 1331"/>
                <a:gd name="T15" fmla="*/ 991 h 991"/>
                <a:gd name="T16" fmla="*/ 225 w 1331"/>
                <a:gd name="T17" fmla="*/ 991 h 991"/>
                <a:gd name="T18" fmla="*/ 225 w 1331"/>
                <a:gd name="T19" fmla="*/ 493 h 991"/>
                <a:gd name="T20" fmla="*/ 269 w 1331"/>
                <a:gd name="T21" fmla="*/ 273 h 991"/>
                <a:gd name="T22" fmla="*/ 403 w 1331"/>
                <a:gd name="T23" fmla="*/ 201 h 991"/>
                <a:gd name="T24" fmla="*/ 532 w 1331"/>
                <a:gd name="T25" fmla="*/ 286 h 991"/>
                <a:gd name="T26" fmla="*/ 553 w 1331"/>
                <a:gd name="T27" fmla="*/ 458 h 991"/>
                <a:gd name="T28" fmla="*/ 553 w 1331"/>
                <a:gd name="T29" fmla="*/ 991 h 991"/>
                <a:gd name="T30" fmla="*/ 778 w 1331"/>
                <a:gd name="T31" fmla="*/ 991 h 991"/>
                <a:gd name="T32" fmla="*/ 778 w 1331"/>
                <a:gd name="T33" fmla="*/ 493 h 991"/>
                <a:gd name="T34" fmla="*/ 822 w 1331"/>
                <a:gd name="T35" fmla="*/ 273 h 991"/>
                <a:gd name="T36" fmla="*/ 956 w 1331"/>
                <a:gd name="T37" fmla="*/ 201 h 991"/>
                <a:gd name="T38" fmla="*/ 1085 w 1331"/>
                <a:gd name="T39" fmla="*/ 286 h 991"/>
                <a:gd name="T40" fmla="*/ 1106 w 1331"/>
                <a:gd name="T41" fmla="*/ 458 h 991"/>
                <a:gd name="T42" fmla="*/ 1106 w 1331"/>
                <a:gd name="T43" fmla="*/ 991 h 991"/>
                <a:gd name="T44" fmla="*/ 1331 w 1331"/>
                <a:gd name="T45" fmla="*/ 991 h 991"/>
                <a:gd name="T46" fmla="*/ 1331 w 1331"/>
                <a:gd name="T47" fmla="*/ 394 h 991"/>
                <a:gd name="T48" fmla="*/ 1281 w 1331"/>
                <a:gd name="T49" fmla="*/ 151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1" h="991">
                  <a:moveTo>
                    <a:pt x="1281" y="151"/>
                  </a:moveTo>
                  <a:cubicBezTo>
                    <a:pt x="1225" y="55"/>
                    <a:pt x="1122" y="0"/>
                    <a:pt x="1004" y="0"/>
                  </a:cubicBezTo>
                  <a:cubicBezTo>
                    <a:pt x="919" y="0"/>
                    <a:pt x="797" y="27"/>
                    <a:pt x="716" y="142"/>
                  </a:cubicBezTo>
                  <a:cubicBezTo>
                    <a:pt x="661" y="48"/>
                    <a:pt x="566" y="0"/>
                    <a:pt x="465" y="0"/>
                  </a:cubicBezTo>
                  <a:cubicBezTo>
                    <a:pt x="391" y="0"/>
                    <a:pt x="301" y="22"/>
                    <a:pt x="225" y="114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5" y="991"/>
                    <a:pt x="225" y="991"/>
                    <a:pt x="225" y="991"/>
                  </a:cubicBezTo>
                  <a:cubicBezTo>
                    <a:pt x="225" y="493"/>
                    <a:pt x="225" y="493"/>
                    <a:pt x="225" y="493"/>
                  </a:cubicBezTo>
                  <a:cubicBezTo>
                    <a:pt x="225" y="410"/>
                    <a:pt x="230" y="328"/>
                    <a:pt x="269" y="273"/>
                  </a:cubicBezTo>
                  <a:cubicBezTo>
                    <a:pt x="299" y="231"/>
                    <a:pt x="347" y="201"/>
                    <a:pt x="403" y="201"/>
                  </a:cubicBezTo>
                  <a:cubicBezTo>
                    <a:pt x="483" y="201"/>
                    <a:pt x="518" y="250"/>
                    <a:pt x="532" y="286"/>
                  </a:cubicBezTo>
                  <a:cubicBezTo>
                    <a:pt x="541" y="307"/>
                    <a:pt x="553" y="351"/>
                    <a:pt x="553" y="458"/>
                  </a:cubicBezTo>
                  <a:cubicBezTo>
                    <a:pt x="553" y="991"/>
                    <a:pt x="553" y="991"/>
                    <a:pt x="553" y="991"/>
                  </a:cubicBezTo>
                  <a:cubicBezTo>
                    <a:pt x="778" y="991"/>
                    <a:pt x="778" y="991"/>
                    <a:pt x="778" y="991"/>
                  </a:cubicBezTo>
                  <a:cubicBezTo>
                    <a:pt x="778" y="493"/>
                    <a:pt x="778" y="493"/>
                    <a:pt x="778" y="493"/>
                  </a:cubicBezTo>
                  <a:cubicBezTo>
                    <a:pt x="778" y="410"/>
                    <a:pt x="783" y="328"/>
                    <a:pt x="822" y="273"/>
                  </a:cubicBezTo>
                  <a:cubicBezTo>
                    <a:pt x="852" y="231"/>
                    <a:pt x="901" y="201"/>
                    <a:pt x="956" y="201"/>
                  </a:cubicBezTo>
                  <a:cubicBezTo>
                    <a:pt x="1036" y="201"/>
                    <a:pt x="1071" y="250"/>
                    <a:pt x="1085" y="286"/>
                  </a:cubicBezTo>
                  <a:cubicBezTo>
                    <a:pt x="1094" y="307"/>
                    <a:pt x="1106" y="351"/>
                    <a:pt x="1106" y="458"/>
                  </a:cubicBezTo>
                  <a:cubicBezTo>
                    <a:pt x="1106" y="991"/>
                    <a:pt x="1106" y="991"/>
                    <a:pt x="1106" y="991"/>
                  </a:cubicBezTo>
                  <a:cubicBezTo>
                    <a:pt x="1331" y="991"/>
                    <a:pt x="1331" y="991"/>
                    <a:pt x="1331" y="991"/>
                  </a:cubicBezTo>
                  <a:cubicBezTo>
                    <a:pt x="1331" y="394"/>
                    <a:pt x="1331" y="394"/>
                    <a:pt x="1331" y="394"/>
                  </a:cubicBezTo>
                  <a:cubicBezTo>
                    <a:pt x="1331" y="254"/>
                    <a:pt x="1299" y="183"/>
                    <a:pt x="128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492125" y="6430963"/>
            <a:ext cx="917575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EEA50E17-66EC-4C46-A636-06863D951DB9}" type="slidenum">
              <a:rPr lang="en-US" altLang="en-US" sz="1000" smtClean="0">
                <a:solidFill>
                  <a:schemeClr val="bg1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2018 Arm Limited </a:t>
            </a: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728663" y="2608263"/>
            <a:ext cx="588803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x-none" sz="2400">
                <a:solidFill>
                  <a:schemeClr val="bg1"/>
                </a:solidFill>
              </a:rPr>
              <a:t>The Arm trademarks featured in this presentation are registered trademarks or trademarks of Arm Limited (or its subsidiaries) in the US and/or elsewhere.  All rights reserved.  All other marks featured may be trademarks of their respective owners.</a:t>
            </a:r>
          </a:p>
          <a:p>
            <a:pPr>
              <a:defRPr/>
            </a:pPr>
            <a:br>
              <a:rPr lang="en-US" altLang="x-none" sz="2400">
                <a:solidFill>
                  <a:schemeClr val="bg1"/>
                </a:solidFill>
              </a:rPr>
            </a:br>
            <a:r>
              <a:rPr lang="en-US" altLang="x-none" sz="2400" err="1">
                <a:solidFill>
                  <a:schemeClr val="bg1"/>
                </a:solidFill>
              </a:rPr>
              <a:t>www.arm.com</a:t>
            </a:r>
            <a:r>
              <a:rPr lang="en-US" altLang="x-none" sz="2400">
                <a:solidFill>
                  <a:schemeClr val="bg1"/>
                </a:solidFill>
              </a:rPr>
              <a:t>/company/policies/trademarks</a:t>
            </a:r>
          </a:p>
        </p:txBody>
      </p:sp>
    </p:spTree>
    <p:extLst>
      <p:ext uri="{BB962C8B-B14F-4D97-AF65-F5344CB8AC3E}">
        <p14:creationId xmlns:p14="http://schemas.microsoft.com/office/powerpoint/2010/main" val="2534057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and Content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-15875" y="0"/>
            <a:ext cx="12192000" cy="5967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2461" y="5720754"/>
            <a:ext cx="5800089" cy="1137247"/>
          </a:xfrm>
          <a:custGeom>
            <a:avLst/>
            <a:gdLst>
              <a:gd name="connsiteX0" fmla="*/ 1969769 w 5800089"/>
              <a:gd name="connsiteY0" fmla="*/ 0 h 1137247"/>
              <a:gd name="connsiteX1" fmla="*/ 5800089 w 5800089"/>
              <a:gd name="connsiteY1" fmla="*/ 0 h 1137247"/>
              <a:gd name="connsiteX2" fmla="*/ 3830319 w 5800089"/>
              <a:gd name="connsiteY2" fmla="*/ 1137247 h 1137247"/>
              <a:gd name="connsiteX3" fmla="*/ 0 w 5800089"/>
              <a:gd name="connsiteY3" fmla="*/ 1137247 h 113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0089" h="1137247">
                <a:moveTo>
                  <a:pt x="1969769" y="0"/>
                </a:moveTo>
                <a:lnTo>
                  <a:pt x="5800089" y="0"/>
                </a:lnTo>
                <a:lnTo>
                  <a:pt x="3830319" y="1137247"/>
                </a:lnTo>
                <a:lnTo>
                  <a:pt x="0" y="113724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92125" y="1040826"/>
            <a:ext cx="11180763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90435" y="1666160"/>
            <a:ext cx="11180867" cy="36195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93E5FF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54268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2172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Slid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 userDrawn="1"/>
        </p:nvSpPr>
        <p:spPr bwMode="auto">
          <a:xfrm>
            <a:off x="12630785" y="3191256"/>
            <a:ext cx="0" cy="29686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100">
              <a:solidFill>
                <a:schemeClr val="tx2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12395959" y="4714772"/>
            <a:ext cx="32072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/>
              <a:t>Presentation</a:t>
            </a:r>
            <a:r>
              <a:rPr lang="en-GB" sz="1400" baseline="0" dirty="0"/>
              <a:t> title, 44pt</a:t>
            </a:r>
            <a:endParaRPr lang="en-GB" sz="1400" dirty="0"/>
          </a:p>
          <a:p>
            <a:pPr algn="l"/>
            <a:r>
              <a:rPr lang="en-US" sz="1400" dirty="0"/>
              <a:t>Speaker details 18pt</a:t>
            </a:r>
          </a:p>
          <a:p>
            <a:pPr algn="l"/>
            <a:endParaRPr lang="en-GB" sz="1400" dirty="0"/>
          </a:p>
          <a:p>
            <a:pPr algn="l"/>
            <a:r>
              <a:rPr lang="en-GB" sz="1400" dirty="0"/>
              <a:t>Please spell out all job titles other than CEO. For example: ‘Vice president’, rather than ‘VP’</a:t>
            </a:r>
          </a:p>
          <a:p>
            <a:pPr algn="l"/>
            <a:endParaRPr lang="en-GB" sz="1400" dirty="0"/>
          </a:p>
          <a:p>
            <a:pPr algn="l"/>
            <a:r>
              <a:rPr lang="en-GB" sz="1400" dirty="0"/>
              <a:t>If</a:t>
            </a:r>
            <a:r>
              <a:rPr lang="en-GB" sz="1400" baseline="0" dirty="0"/>
              <a:t> there is more than one speaker, please see the alternative versions of the title slide under ‘New Slide’</a:t>
            </a:r>
            <a:endParaRPr lang="en-US" sz="1400" dirty="0"/>
          </a:p>
        </p:txBody>
      </p:sp>
      <p:sp>
        <p:nvSpPr>
          <p:cNvPr id="35" name="TextBox 34"/>
          <p:cNvSpPr txBox="1"/>
          <p:nvPr userDrawn="1"/>
        </p:nvSpPr>
        <p:spPr>
          <a:xfrm>
            <a:off x="12543865" y="-548476"/>
            <a:ext cx="62665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b="1" dirty="0"/>
              <a:t>Partner logos</a:t>
            </a:r>
          </a:p>
          <a:p>
            <a:pPr algn="l"/>
            <a:r>
              <a:rPr lang="en-GB" sz="1400" dirty="0"/>
              <a:t>They must be aligned with the top of the UBM logo</a:t>
            </a:r>
            <a:r>
              <a:rPr lang="en-GB" sz="1400" baseline="0" dirty="0"/>
              <a:t> and of a similar height.</a:t>
            </a:r>
            <a:endParaRPr lang="en-GB" sz="1400" dirty="0"/>
          </a:p>
          <a:p>
            <a:pPr algn="l"/>
            <a:endParaRPr lang="en-GB" sz="1400" dirty="0"/>
          </a:p>
          <a:p>
            <a:pPr algn="l"/>
            <a:r>
              <a:rPr lang="en-GB" sz="1400" dirty="0"/>
              <a:t>At least one logo must be aligned with the guide on the right hand side of the page. Any additional</a:t>
            </a:r>
            <a:r>
              <a:rPr lang="en-GB" sz="1400" baseline="0" dirty="0"/>
              <a:t> logo must be placed alongside and respect the brand owner’s guidance on margins.</a:t>
            </a:r>
          </a:p>
          <a:p>
            <a:pPr algn="l"/>
            <a:endParaRPr lang="en-GB" sz="1400" baseline="0" dirty="0"/>
          </a:p>
          <a:p>
            <a:pPr algn="l"/>
            <a:r>
              <a:rPr lang="en-GB" sz="1400" baseline="0" dirty="0"/>
              <a:t>The default setting in PowerPoint is to fill a placeholder with the logo based on horizontal proportions. To change this:</a:t>
            </a:r>
          </a:p>
          <a:p>
            <a:pPr algn="l"/>
            <a:r>
              <a:rPr lang="en-GB" sz="1400" baseline="0" dirty="0"/>
              <a:t>1 – Insert your logo</a:t>
            </a:r>
          </a:p>
          <a:p>
            <a:pPr algn="l"/>
            <a:r>
              <a:rPr lang="en-GB" sz="1400" baseline="0" dirty="0"/>
              <a:t>2 – Go to ‘Format’</a:t>
            </a:r>
          </a:p>
          <a:p>
            <a:pPr algn="l"/>
            <a:r>
              <a:rPr lang="en-GB" sz="1400" baseline="0" dirty="0"/>
              <a:t>3 – Click on the arrow below ‘Crop’ and select ‘Fit’ (see screen grab below)</a:t>
            </a:r>
            <a:endParaRPr lang="en-US" sz="1400" dirty="0"/>
          </a:p>
        </p:txBody>
      </p:sp>
      <p:pic>
        <p:nvPicPr>
          <p:cNvPr id="36" name="Picture 35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43865" y="2144926"/>
            <a:ext cx="2166258" cy="239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Box 20"/>
          <p:cNvSpPr txBox="1">
            <a:spLocks noChangeArrowheads="1"/>
          </p:cNvSpPr>
          <p:nvPr userDrawn="1"/>
        </p:nvSpPr>
        <p:spPr bwMode="auto">
          <a:xfrm>
            <a:off x="421836" y="6545649"/>
            <a:ext cx="109131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sp>
        <p:nvSpPr>
          <p:cNvPr id="44" name="TextBox 43"/>
          <p:cNvSpPr txBox="1"/>
          <p:nvPr userDrawn="1"/>
        </p:nvSpPr>
        <p:spPr>
          <a:xfrm>
            <a:off x="421836" y="6212070"/>
            <a:ext cx="1518062" cy="263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9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#</a:t>
            </a:r>
            <a:r>
              <a:rPr lang="en-US" sz="19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ArmTechCon</a:t>
            </a:r>
            <a:endParaRPr lang="en-US" sz="19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5" name="Picture 4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096500" y="6259319"/>
            <a:ext cx="1676400" cy="2159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98184" y="344185"/>
            <a:ext cx="404949" cy="590550"/>
          </a:xfrm>
          <a:prstGeom prst="rect">
            <a:avLst/>
          </a:prstGeom>
        </p:spPr>
      </p:pic>
      <p:sp>
        <p:nvSpPr>
          <p:cNvPr id="51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7580752" y="344185"/>
            <a:ext cx="1944000" cy="59055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Partner logo</a:t>
            </a:r>
            <a:endParaRPr lang="en-US" dirty="0"/>
          </a:p>
        </p:txBody>
      </p:sp>
      <p:sp>
        <p:nvSpPr>
          <p:cNvPr id="52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9827312" y="344185"/>
            <a:ext cx="1944000" cy="59055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Partner logo</a:t>
            </a:r>
            <a:endParaRPr lang="en-US" dirty="0"/>
          </a:p>
        </p:txBody>
      </p:sp>
      <p:sp>
        <p:nvSpPr>
          <p:cNvPr id="53" name="Title 1"/>
          <p:cNvSpPr>
            <a:spLocks noGrp="1"/>
          </p:cNvSpPr>
          <p:nvPr>
            <p:ph type="title" hasCustomPrompt="1"/>
          </p:nvPr>
        </p:nvSpPr>
        <p:spPr>
          <a:xfrm>
            <a:off x="6629400" y="1540652"/>
            <a:ext cx="5140273" cy="1357174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44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 x </a:t>
            </a:r>
          </a:p>
        </p:txBody>
      </p:sp>
      <p:sp>
        <p:nvSpPr>
          <p:cNvPr id="54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9398001" y="4010516"/>
            <a:ext cx="2371672" cy="212662"/>
          </a:xfrm>
        </p:spPr>
        <p:txBody>
          <a:bodyPr/>
          <a:lstStyle>
            <a:lvl1pPr algn="r">
              <a:spcAft>
                <a:spcPts val="600"/>
              </a:spcAft>
              <a:defRPr sz="16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55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9398001" y="4333198"/>
            <a:ext cx="2371672" cy="212662"/>
          </a:xfrm>
        </p:spPr>
        <p:txBody>
          <a:bodyPr/>
          <a:lstStyle>
            <a:lvl1pPr algn="r">
              <a:spcAft>
                <a:spcPts val="60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6" name="Text Placeholder 28"/>
          <p:cNvSpPr>
            <a:spLocks noGrp="1"/>
          </p:cNvSpPr>
          <p:nvPr>
            <p:ph type="body" sz="quarter" idx="19" hasCustomPrompt="1"/>
          </p:nvPr>
        </p:nvSpPr>
        <p:spPr>
          <a:xfrm>
            <a:off x="9398000" y="4669457"/>
            <a:ext cx="2371673" cy="212662"/>
          </a:xfrm>
        </p:spPr>
        <p:txBody>
          <a:bodyPr/>
          <a:lstStyle>
            <a:lvl1pPr algn="r">
              <a:spcAft>
                <a:spcPts val="60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64973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pos="264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Slide_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401972" y="0"/>
            <a:ext cx="11388055" cy="6858000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8732982" y="0"/>
            <a:ext cx="766618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 rot="5400000">
            <a:off x="5715001" y="-404091"/>
            <a:ext cx="762000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21836" y="2311831"/>
            <a:ext cx="6831012" cy="767036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Box 20"/>
          <p:cNvSpPr txBox="1">
            <a:spLocks noChangeArrowheads="1"/>
          </p:cNvSpPr>
          <p:nvPr userDrawn="1"/>
        </p:nvSpPr>
        <p:spPr bwMode="auto">
          <a:xfrm>
            <a:off x="421836" y="6545649"/>
            <a:ext cx="109131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21836" y="6212070"/>
            <a:ext cx="1518062" cy="263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9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#</a:t>
            </a:r>
            <a:r>
              <a:rPr lang="en-US" sz="19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ArmTechCon</a:t>
            </a:r>
            <a:endParaRPr lang="en-US" sz="19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96500" y="6259319"/>
            <a:ext cx="1676400" cy="215900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-2559311" y="2957955"/>
            <a:ext cx="2218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Text</a:t>
            </a:r>
            <a:r>
              <a:rPr lang="en-US" sz="1400" baseline="0" dirty="0"/>
              <a:t> 5</a:t>
            </a:r>
            <a:r>
              <a:rPr lang="en-US" sz="1400" dirty="0"/>
              <a:t>4pt sentence</a:t>
            </a:r>
            <a:r>
              <a:rPr lang="en-US" sz="1400" baseline="0" dirty="0"/>
              <a:t> c</a:t>
            </a:r>
            <a:r>
              <a:rPr lang="en-US" sz="1400" dirty="0"/>
              <a:t>ase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2352682" y="0"/>
            <a:ext cx="37188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800" dirty="0"/>
              <a:t>For </a:t>
            </a:r>
            <a:r>
              <a:rPr lang="en-GB" sz="1800"/>
              <a:t>alternative</a:t>
            </a:r>
            <a:r>
              <a:rPr lang="en-GB" sz="1800" baseline="0"/>
              <a:t> slide, </a:t>
            </a:r>
            <a:r>
              <a:rPr lang="en-GB" sz="1800" baseline="0" dirty="0"/>
              <a:t>please see the alternative versions of the title slide under ‘New Slide’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00312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0683875" y="5937250"/>
            <a:ext cx="1095375" cy="682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342752" y="2608263"/>
            <a:ext cx="5888037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lvl="0"/>
            <a:r>
              <a:rPr lang="en-GB" sz="2200" dirty="0">
                <a:solidFill>
                  <a:schemeClr val="bg1"/>
                </a:solidFill>
              </a:rPr>
              <a:t>Trademark and copyright statement</a:t>
            </a:r>
          </a:p>
          <a:p>
            <a:pPr lvl="0"/>
            <a:r>
              <a:rPr lang="en-GB" sz="2200" dirty="0">
                <a:solidFill>
                  <a:schemeClr val="bg1"/>
                </a:solidFill>
              </a:rPr>
              <a:t>The trademarks featured in this presentation are registered and/or unregistered trademarks of &lt;COMPANY NAME&gt; (or its subsidiaries) in the EU and/or elsewhere.  All rights reserved.  All other marks featured may be trademarks of their respective owners.</a:t>
            </a:r>
          </a:p>
          <a:p>
            <a:pPr lvl="0"/>
            <a:endParaRPr lang="en-GB" sz="2200" dirty="0">
              <a:solidFill>
                <a:schemeClr val="bg1"/>
              </a:solidFill>
            </a:endParaRPr>
          </a:p>
          <a:p>
            <a:pPr lvl="0"/>
            <a:r>
              <a:rPr lang="en-GB" sz="2200" dirty="0">
                <a:solidFill>
                  <a:schemeClr val="bg1"/>
                </a:solidFill>
              </a:rPr>
              <a:t>Copyright © 2016 &lt;COMPANY NAME&gt;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7698313" y="2533311"/>
            <a:ext cx="281251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>
              <a:defRPr/>
            </a:pPr>
            <a:r>
              <a:rPr lang="en-US" altLang="en-US" sz="4400" b="1" dirty="0">
                <a:solidFill>
                  <a:schemeClr val="bg1"/>
                </a:solidFill>
              </a:rPr>
              <a:t>Thank You!</a:t>
            </a:r>
          </a:p>
        </p:txBody>
      </p:sp>
      <p:sp>
        <p:nvSpPr>
          <p:cNvPr id="12" name="TextBox 20"/>
          <p:cNvSpPr txBox="1">
            <a:spLocks noChangeArrowheads="1"/>
          </p:cNvSpPr>
          <p:nvPr userDrawn="1"/>
        </p:nvSpPr>
        <p:spPr bwMode="auto">
          <a:xfrm>
            <a:off x="421836" y="6545649"/>
            <a:ext cx="109131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2017 Arm Limited </a:t>
            </a: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7720798" y="344185"/>
            <a:ext cx="1944000" cy="59055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Partner logo</a:t>
            </a:r>
            <a:endParaRPr lang="en-US" dirty="0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9967358" y="344185"/>
            <a:ext cx="1944000" cy="59055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Partner logo</a:t>
            </a:r>
            <a:endParaRPr 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421836" y="6212070"/>
            <a:ext cx="1518062" cy="263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9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#</a:t>
            </a:r>
            <a:r>
              <a:rPr lang="en-US" sz="1900" kern="120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ArmTechCon</a:t>
            </a:r>
            <a:endParaRPr lang="en-US" sz="19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0215" y="344185"/>
            <a:ext cx="404949" cy="590550"/>
          </a:xfrm>
          <a:prstGeom prst="rect">
            <a:avLst/>
          </a:prstGeom>
        </p:spPr>
      </p:pic>
      <p:sp>
        <p:nvSpPr>
          <p:cNvPr id="18" name="TextBox 26"/>
          <p:cNvSpPr txBox="1">
            <a:spLocks noChangeArrowheads="1"/>
          </p:cNvSpPr>
          <p:nvPr userDrawn="1"/>
        </p:nvSpPr>
        <p:spPr bwMode="auto">
          <a:xfrm>
            <a:off x="5942765" y="6252235"/>
            <a:ext cx="312738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51459FED-D6BC-2B4F-BB0E-849935291B37}" type="slidenum">
              <a:rPr lang="en-US" altLang="en-US" sz="1000" smtClean="0">
                <a:solidFill>
                  <a:schemeClr val="bg1"/>
                </a:solidFill>
              </a:rPr>
              <a:pPr algn="ctr"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 dirty="0">
              <a:solidFill>
                <a:schemeClr val="bg1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96500" y="6259852"/>
            <a:ext cx="1676400" cy="215900"/>
          </a:xfrm>
          <a:prstGeom prst="rect">
            <a:avLst/>
          </a:prstGeom>
        </p:spPr>
      </p:pic>
      <p:sp>
        <p:nvSpPr>
          <p:cNvPr id="24" name="TextBox 23"/>
          <p:cNvSpPr txBox="1"/>
          <p:nvPr userDrawn="1"/>
        </p:nvSpPr>
        <p:spPr>
          <a:xfrm>
            <a:off x="-3197679" y="2743200"/>
            <a:ext cx="30548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/>
              <a:t>Quote text</a:t>
            </a:r>
            <a:r>
              <a:rPr lang="en-US" sz="1400" baseline="0" dirty="0"/>
              <a:t> 2</a:t>
            </a:r>
            <a:r>
              <a:rPr lang="en-US" sz="1400" dirty="0"/>
              <a:t>2pt sentence</a:t>
            </a:r>
            <a:r>
              <a:rPr lang="en-US" sz="1400" baseline="0" dirty="0"/>
              <a:t> c</a:t>
            </a:r>
            <a:r>
              <a:rPr lang="en-US" sz="1400" dirty="0"/>
              <a:t>ase, white</a:t>
            </a:r>
          </a:p>
          <a:p>
            <a:pPr algn="r"/>
            <a:endParaRPr lang="en-US" sz="1400" dirty="0"/>
          </a:p>
          <a:p>
            <a:pPr algn="r"/>
            <a:r>
              <a:rPr lang="en-GB" sz="1400" dirty="0"/>
              <a:t>Trademark and copyright statement</a:t>
            </a:r>
          </a:p>
          <a:p>
            <a:pPr algn="r"/>
            <a:endParaRPr lang="en-GB" sz="1400" dirty="0"/>
          </a:p>
          <a:p>
            <a:pPr algn="r"/>
            <a:r>
              <a:rPr lang="en-GB" sz="1400" dirty="0"/>
              <a:t>The presenter needs to include a relevant trademark and/or copyright statement in this area.</a:t>
            </a:r>
          </a:p>
          <a:p>
            <a:pPr algn="r"/>
            <a:endParaRPr lang="en-GB" sz="1400" dirty="0"/>
          </a:p>
          <a:p>
            <a:pPr algn="r"/>
            <a:r>
              <a:rPr lang="en-GB" sz="1400" dirty="0"/>
              <a:t>If one is not required, then please delete this box.</a:t>
            </a:r>
            <a:endParaRPr lang="en-US" sz="1400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2543865" y="-85139"/>
            <a:ext cx="62665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b="1" dirty="0"/>
              <a:t>Partner logos</a:t>
            </a:r>
          </a:p>
          <a:p>
            <a:pPr algn="l"/>
            <a:r>
              <a:rPr lang="en-GB" sz="1400" dirty="0"/>
              <a:t>They must be aligned with the top of the UBM logo</a:t>
            </a:r>
            <a:r>
              <a:rPr lang="en-GB" sz="1400" baseline="0" dirty="0"/>
              <a:t> and of a similar height.</a:t>
            </a:r>
            <a:endParaRPr lang="en-GB" sz="1400" dirty="0"/>
          </a:p>
          <a:p>
            <a:pPr algn="l"/>
            <a:endParaRPr lang="en-GB" sz="1400" dirty="0"/>
          </a:p>
          <a:p>
            <a:pPr algn="l"/>
            <a:r>
              <a:rPr lang="en-GB" sz="1400" dirty="0"/>
              <a:t>At least one logo must be aligned with the guide on the right hand side of the page. Any additional</a:t>
            </a:r>
            <a:r>
              <a:rPr lang="en-GB" sz="1400" baseline="0" dirty="0"/>
              <a:t> logo must be placed alongside and respect the brand owner’s guidance on margins.</a:t>
            </a:r>
          </a:p>
          <a:p>
            <a:pPr algn="l"/>
            <a:endParaRPr lang="en-GB" sz="1400" baseline="0" dirty="0"/>
          </a:p>
          <a:p>
            <a:pPr algn="l"/>
            <a:r>
              <a:rPr lang="en-GB" sz="1400" baseline="0" dirty="0"/>
              <a:t>The default setting in PowerPoint is to fill a placeholder with the logo based on horizontal proportions. To change this:</a:t>
            </a:r>
          </a:p>
          <a:p>
            <a:pPr algn="l"/>
            <a:r>
              <a:rPr lang="en-GB" sz="1400" baseline="0" dirty="0"/>
              <a:t>1 – Insert your logo</a:t>
            </a:r>
          </a:p>
          <a:p>
            <a:pPr algn="l"/>
            <a:r>
              <a:rPr lang="en-GB" sz="1400" baseline="0" dirty="0"/>
              <a:t>2 – Go to ‘Format’</a:t>
            </a:r>
          </a:p>
          <a:p>
            <a:pPr algn="l"/>
            <a:r>
              <a:rPr lang="en-GB" sz="1400" baseline="0" dirty="0"/>
              <a:t>3 – Click on the arrow below ‘Crop’ and select ‘Fit’ (see screen grab below)</a:t>
            </a:r>
            <a:endParaRPr lang="en-US" sz="1400" dirty="0"/>
          </a:p>
        </p:txBody>
      </p:sp>
      <p:pic>
        <p:nvPicPr>
          <p:cNvPr id="26" name="Picture 25"/>
          <p:cNvPicPr>
            <a:picLocks noChangeAspect="1" noChangeArrowheads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43865" y="2608263"/>
            <a:ext cx="2166258" cy="239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208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28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479551" y="6551613"/>
            <a:ext cx="481138" cy="239712"/>
          </a:xfrm>
          <a:prstGeom prst="rect">
            <a:avLst/>
          </a:prstGeom>
        </p:spPr>
        <p:txBody>
          <a:bodyPr vert="horz" lIns="0" tIns="0" bIns="0" anchor="t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Gill Sans Light"/>
              </a:defRPr>
            </a:lvl1pPr>
          </a:lstStyle>
          <a:p>
            <a:pPr>
              <a:defRPr/>
            </a:pPr>
            <a:fld id="{99D8BD7A-D4D9-42D0-91FC-7BCC68ED96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9836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2 column slide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29680" y="1831022"/>
            <a:ext cx="0" cy="430466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31"/>
          <p:cNvSpPr>
            <a:spLocks noGrp="1"/>
          </p:cNvSpPr>
          <p:nvPr>
            <p:ph type="body" sz="quarter" idx="16"/>
          </p:nvPr>
        </p:nvSpPr>
        <p:spPr>
          <a:xfrm>
            <a:off x="695325" y="1831022"/>
            <a:ext cx="5025180" cy="560696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b="1">
                <a:solidFill>
                  <a:srgbClr val="01C1DE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695325" y="2521946"/>
            <a:ext cx="5025180" cy="3613742"/>
          </a:xfrm>
          <a:prstGeom prst="rect">
            <a:avLst/>
          </a:prstGeo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1800">
                <a:solidFill>
                  <a:schemeClr val="bg1"/>
                </a:solidFill>
              </a:defRPr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1800">
                <a:solidFill>
                  <a:schemeClr val="bg1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22"/>
          </p:nvPr>
        </p:nvSpPr>
        <p:spPr>
          <a:xfrm>
            <a:off x="6339946" y="2521946"/>
            <a:ext cx="5025180" cy="3613742"/>
          </a:xfrm>
          <a:prstGeom prst="rect">
            <a:avLst/>
          </a:prstGeo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1800">
                <a:solidFill>
                  <a:schemeClr val="bg1"/>
                </a:solidFill>
              </a:defRPr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1800">
                <a:solidFill>
                  <a:schemeClr val="bg1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131"/>
          <p:cNvSpPr>
            <a:spLocks noGrp="1"/>
          </p:cNvSpPr>
          <p:nvPr>
            <p:ph type="body" sz="quarter" idx="23"/>
          </p:nvPr>
        </p:nvSpPr>
        <p:spPr>
          <a:xfrm>
            <a:off x="6339946" y="1831022"/>
            <a:ext cx="5025180" cy="560696"/>
          </a:xfrm>
          <a:prstGeom prst="rect">
            <a:avLst/>
          </a:prstGeo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b="1">
                <a:solidFill>
                  <a:srgbClr val="01C1DE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43"/>
          <p:cNvSpPr>
            <a:spLocks noGrp="1"/>
          </p:cNvSpPr>
          <p:nvPr>
            <p:ph type="body" sz="quarter" idx="13" hasCustomPrompt="1"/>
          </p:nvPr>
        </p:nvSpPr>
        <p:spPr>
          <a:xfrm>
            <a:off x="695325" y="1260973"/>
            <a:ext cx="10669801" cy="344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</a:t>
            </a:r>
            <a:r>
              <a:rPr lang="en-US" dirty="0" err="1"/>
              <a:t>stylest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95325" y="657226"/>
            <a:ext cx="6474909" cy="603747"/>
          </a:xfrm>
          <a:prstGeom prst="rect">
            <a:avLst/>
          </a:prstGeom>
        </p:spPr>
        <p:txBody>
          <a:bodyPr anchor="t" anchorCtr="0"/>
          <a:lstStyle>
            <a:lvl1pPr>
              <a:defRPr sz="4000" b="0">
                <a:solidFill>
                  <a:srgbClr val="00C1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198" y="6563718"/>
            <a:ext cx="402485" cy="125880"/>
          </a:xfrm>
          <a:prstGeom prst="rect">
            <a:avLst/>
          </a:prstGeom>
        </p:spPr>
      </p:pic>
      <p:sp>
        <p:nvSpPr>
          <p:cNvPr id="13" name="TextBox 26"/>
          <p:cNvSpPr txBox="1">
            <a:spLocks noChangeArrowheads="1"/>
          </p:cNvSpPr>
          <p:nvPr userDrawn="1"/>
        </p:nvSpPr>
        <p:spPr bwMode="auto">
          <a:xfrm>
            <a:off x="374460" y="6565966"/>
            <a:ext cx="312738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2682C2D1-8EA8-E748-B66F-74D4D53CF8F8}" type="slidenum">
              <a:rPr lang="en-US" altLang="en-US" sz="1000" smtClean="0">
                <a:solidFill>
                  <a:srgbClr val="7F7F7F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 dirty="0">
              <a:solidFill>
                <a:srgbClr val="7F7F7F"/>
              </a:solidFill>
            </a:endParaRPr>
          </a:p>
        </p:txBody>
      </p:sp>
      <p:sp>
        <p:nvSpPr>
          <p:cNvPr id="14" name="TextBox 20"/>
          <p:cNvSpPr txBox="1">
            <a:spLocks noChangeArrowheads="1"/>
          </p:cNvSpPr>
          <p:nvPr userDrawn="1"/>
        </p:nvSpPr>
        <p:spPr bwMode="auto">
          <a:xfrm>
            <a:off x="1161704" y="6580446"/>
            <a:ext cx="1747999" cy="12465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900" dirty="0">
                <a:solidFill>
                  <a:srgbClr val="7F7F7F"/>
                </a:solidFill>
              </a:rPr>
              <a:t>© 2018 Arm Limited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30165C7-ACB5-D940-9707-A2DB640A27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34" b="6534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 Column Slide with TOP level Bul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34" b="6534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95325" y="657226"/>
            <a:ext cx="10669801" cy="603747"/>
          </a:xfrm>
          <a:prstGeom prst="rect">
            <a:avLst/>
          </a:prstGeom>
        </p:spPr>
        <p:txBody>
          <a:bodyPr anchor="t" anchorCtr="0"/>
          <a:lstStyle>
            <a:lvl1pPr>
              <a:defRPr sz="4000" b="0">
                <a:solidFill>
                  <a:srgbClr val="00C1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"/>
          </p:nvPr>
        </p:nvSpPr>
        <p:spPr>
          <a:xfrm>
            <a:off x="695325" y="1943968"/>
            <a:ext cx="10779751" cy="3993193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effectLst/>
              </a:defRPr>
            </a:lvl1pPr>
            <a:lvl2pPr marL="581343" indent="-166688">
              <a:buFontTx/>
              <a:buBlip>
                <a:blip r:embed="rId3"/>
              </a:buBlip>
              <a:defRPr sz="1600">
                <a:solidFill>
                  <a:schemeClr val="bg1"/>
                </a:solidFill>
                <a:effectLst/>
              </a:defRPr>
            </a:lvl2pPr>
            <a:lvl3pPr>
              <a:defRPr sz="1600">
                <a:solidFill>
                  <a:schemeClr val="bg1"/>
                </a:solidFill>
                <a:effectLst/>
              </a:defRPr>
            </a:lvl3pPr>
            <a:lvl4pPr marL="1201738" indent="-173038">
              <a:buFontTx/>
              <a:buBlip>
                <a:blip r:embed="rId3"/>
              </a:buBlip>
              <a:defRPr sz="1600">
                <a:solidFill>
                  <a:schemeClr val="bg1"/>
                </a:solidFill>
                <a:effectLst/>
              </a:defRPr>
            </a:lvl4pPr>
            <a:lvl5pPr>
              <a:defRPr sz="1600">
                <a:solidFill>
                  <a:schemeClr val="bg1"/>
                </a:solidFill>
                <a:effectLst/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8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695325" y="1260973"/>
            <a:ext cx="10669801" cy="344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Box 26"/>
          <p:cNvSpPr txBox="1">
            <a:spLocks noChangeArrowheads="1"/>
          </p:cNvSpPr>
          <p:nvPr userDrawn="1"/>
        </p:nvSpPr>
        <p:spPr bwMode="auto">
          <a:xfrm>
            <a:off x="374460" y="6565966"/>
            <a:ext cx="312738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2682C2D1-8EA8-E748-B66F-74D4D53CF8F8}" type="slidenum">
              <a:rPr lang="en-US" altLang="en-US" sz="1000" smtClean="0">
                <a:solidFill>
                  <a:schemeClr val="bg1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 dirty="0">
              <a:solidFill>
                <a:schemeClr val="bg1"/>
              </a:solidFill>
            </a:endParaRPr>
          </a:p>
        </p:txBody>
      </p:sp>
      <p:sp>
        <p:nvSpPr>
          <p:cNvPr id="18" name="TextBox 20"/>
          <p:cNvSpPr txBox="1">
            <a:spLocks noChangeArrowheads="1"/>
          </p:cNvSpPr>
          <p:nvPr userDrawn="1"/>
        </p:nvSpPr>
        <p:spPr bwMode="auto">
          <a:xfrm>
            <a:off x="1161704" y="6580446"/>
            <a:ext cx="1747999" cy="12465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900" dirty="0">
                <a:solidFill>
                  <a:schemeClr val="bg1"/>
                </a:solidFill>
              </a:rPr>
              <a:t>© 2018 Arm Limited </a:t>
            </a:r>
          </a:p>
        </p:txBody>
      </p:sp>
      <p:pic>
        <p:nvPicPr>
          <p:cNvPr id="19" name="Picture 1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198" y="6564567"/>
            <a:ext cx="402485" cy="123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362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>
            <a:fillRect/>
          </a:stretch>
        </p:blipFill>
        <p:spPr bwMode="auto">
          <a:xfrm flipH="1">
            <a:off x="0" y="0"/>
            <a:ext cx="1222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4"/>
          <p:cNvPicPr>
            <a:picLocks noChangeAspect="1"/>
          </p:cNvPicPr>
          <p:nvPr userDrawn="1"/>
        </p:nvPicPr>
        <p:blipFill>
          <a:blip r:embed="rId3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" t="8420" r="22574" b="25285"/>
          <a:stretch>
            <a:fillRect/>
          </a:stretch>
        </p:blipFill>
        <p:spPr bwMode="auto">
          <a:xfrm>
            <a:off x="39688" y="0"/>
            <a:ext cx="12161837" cy="695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 txBox="1">
            <a:spLocks/>
          </p:cNvSpPr>
          <p:nvPr userDrawn="1"/>
        </p:nvSpPr>
        <p:spPr bwMode="auto">
          <a:xfrm>
            <a:off x="5016500" y="137477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rgbClr val="7F7F7F"/>
              </a:solidFill>
              <a:cs typeface="ＭＳ Ｐゴシック" charset="0"/>
            </a:endParaRPr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bg1"/>
              </a:solidFill>
              <a:cs typeface="ＭＳ Ｐゴシック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413125" y="4835525"/>
            <a:ext cx="4778375" cy="95250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 rot="5400000">
            <a:off x="9608344" y="4369594"/>
            <a:ext cx="955675" cy="3798887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 rot="5400000">
            <a:off x="7239000" y="73026"/>
            <a:ext cx="3798887" cy="5726112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 userDrawn="1"/>
        </p:nvSpPr>
        <p:spPr bwMode="auto">
          <a:xfrm>
            <a:off x="12874625" y="2667000"/>
            <a:ext cx="0" cy="29686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endParaRPr lang="en-US" sz="2100">
              <a:solidFill>
                <a:schemeClr val="tx2"/>
              </a:solidFill>
            </a:endParaRPr>
          </a:p>
        </p:txBody>
      </p:sp>
      <p:grpSp>
        <p:nvGrpSpPr>
          <p:cNvPr id="14" name="Group 4"/>
          <p:cNvGrpSpPr>
            <a:grpSpLocks noChangeAspect="1"/>
          </p:cNvGrpSpPr>
          <p:nvPr userDrawn="1"/>
        </p:nvGrpSpPr>
        <p:grpSpPr bwMode="auto">
          <a:xfrm>
            <a:off x="861144" y="1183114"/>
            <a:ext cx="2323288" cy="705451"/>
            <a:chOff x="3153" y="2846"/>
            <a:chExt cx="4199" cy="1275"/>
          </a:xfrm>
          <a:solidFill>
            <a:schemeClr val="bg1"/>
          </a:solidFill>
          <a:effectLst/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3153" y="2846"/>
              <a:ext cx="1229" cy="1275"/>
            </a:xfrm>
            <a:custGeom>
              <a:avLst/>
              <a:gdLst>
                <a:gd name="T0" fmla="*/ 760 w 986"/>
                <a:gd name="T1" fmla="*/ 25 h 1020"/>
                <a:gd name="T2" fmla="*/ 760 w 986"/>
                <a:gd name="T3" fmla="*/ 137 h 1020"/>
                <a:gd name="T4" fmla="*/ 472 w 986"/>
                <a:gd name="T5" fmla="*/ 0 h 1020"/>
                <a:gd name="T6" fmla="*/ 0 w 986"/>
                <a:gd name="T7" fmla="*/ 507 h 1020"/>
                <a:gd name="T8" fmla="*/ 470 w 986"/>
                <a:gd name="T9" fmla="*/ 1020 h 1020"/>
                <a:gd name="T10" fmla="*/ 760 w 986"/>
                <a:gd name="T11" fmla="*/ 890 h 1020"/>
                <a:gd name="T12" fmla="*/ 760 w 986"/>
                <a:gd name="T13" fmla="*/ 991 h 1020"/>
                <a:gd name="T14" fmla="*/ 986 w 986"/>
                <a:gd name="T15" fmla="*/ 991 h 1020"/>
                <a:gd name="T16" fmla="*/ 986 w 986"/>
                <a:gd name="T17" fmla="*/ 25 h 1020"/>
                <a:gd name="T18" fmla="*/ 760 w 986"/>
                <a:gd name="T19" fmla="*/ 25 h 1020"/>
                <a:gd name="T20" fmla="*/ 500 w 986"/>
                <a:gd name="T21" fmla="*/ 819 h 1020"/>
                <a:gd name="T22" fmla="*/ 230 w 986"/>
                <a:gd name="T23" fmla="*/ 511 h 1020"/>
                <a:gd name="T24" fmla="*/ 500 w 986"/>
                <a:gd name="T25" fmla="*/ 201 h 1020"/>
                <a:gd name="T26" fmla="*/ 774 w 986"/>
                <a:gd name="T27" fmla="*/ 513 h 1020"/>
                <a:gd name="T28" fmla="*/ 500 w 986"/>
                <a:gd name="T29" fmla="*/ 81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6" h="1020">
                  <a:moveTo>
                    <a:pt x="760" y="25"/>
                  </a:moveTo>
                  <a:cubicBezTo>
                    <a:pt x="760" y="137"/>
                    <a:pt x="760" y="137"/>
                    <a:pt x="760" y="137"/>
                  </a:cubicBezTo>
                  <a:cubicBezTo>
                    <a:pt x="668" y="18"/>
                    <a:pt x="543" y="0"/>
                    <a:pt x="472" y="0"/>
                  </a:cubicBezTo>
                  <a:cubicBezTo>
                    <a:pt x="216" y="0"/>
                    <a:pt x="0" y="192"/>
                    <a:pt x="0" y="507"/>
                  </a:cubicBezTo>
                  <a:cubicBezTo>
                    <a:pt x="0" y="773"/>
                    <a:pt x="170" y="1020"/>
                    <a:pt x="470" y="1020"/>
                  </a:cubicBezTo>
                  <a:cubicBezTo>
                    <a:pt x="539" y="1020"/>
                    <a:pt x="661" y="1004"/>
                    <a:pt x="760" y="890"/>
                  </a:cubicBezTo>
                  <a:cubicBezTo>
                    <a:pt x="760" y="991"/>
                    <a:pt x="760" y="991"/>
                    <a:pt x="760" y="991"/>
                  </a:cubicBezTo>
                  <a:cubicBezTo>
                    <a:pt x="986" y="991"/>
                    <a:pt x="986" y="991"/>
                    <a:pt x="986" y="991"/>
                  </a:cubicBezTo>
                  <a:cubicBezTo>
                    <a:pt x="986" y="25"/>
                    <a:pt x="986" y="25"/>
                    <a:pt x="986" y="25"/>
                  </a:cubicBezTo>
                  <a:lnTo>
                    <a:pt x="760" y="25"/>
                  </a:lnTo>
                  <a:close/>
                  <a:moveTo>
                    <a:pt x="500" y="819"/>
                  </a:moveTo>
                  <a:cubicBezTo>
                    <a:pt x="336" y="819"/>
                    <a:pt x="230" y="679"/>
                    <a:pt x="230" y="511"/>
                  </a:cubicBezTo>
                  <a:cubicBezTo>
                    <a:pt x="230" y="339"/>
                    <a:pt x="336" y="201"/>
                    <a:pt x="500" y="201"/>
                  </a:cubicBezTo>
                  <a:cubicBezTo>
                    <a:pt x="642" y="201"/>
                    <a:pt x="774" y="302"/>
                    <a:pt x="774" y="513"/>
                  </a:cubicBezTo>
                  <a:cubicBezTo>
                    <a:pt x="774" y="715"/>
                    <a:pt x="642" y="819"/>
                    <a:pt x="500" y="8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4733" y="2846"/>
              <a:ext cx="792" cy="1239"/>
            </a:xfrm>
            <a:custGeom>
              <a:avLst/>
              <a:gdLst>
                <a:gd name="T0" fmla="*/ 320 w 636"/>
                <a:gd name="T1" fmla="*/ 32 h 991"/>
                <a:gd name="T2" fmla="*/ 226 w 636"/>
                <a:gd name="T3" fmla="*/ 112 h 991"/>
                <a:gd name="T4" fmla="*/ 226 w 636"/>
                <a:gd name="T5" fmla="*/ 25 h 991"/>
                <a:gd name="T6" fmla="*/ 0 w 636"/>
                <a:gd name="T7" fmla="*/ 25 h 991"/>
                <a:gd name="T8" fmla="*/ 0 w 636"/>
                <a:gd name="T9" fmla="*/ 991 h 991"/>
                <a:gd name="T10" fmla="*/ 226 w 636"/>
                <a:gd name="T11" fmla="*/ 991 h 991"/>
                <a:gd name="T12" fmla="*/ 226 w 636"/>
                <a:gd name="T13" fmla="*/ 491 h 991"/>
                <a:gd name="T14" fmla="*/ 288 w 636"/>
                <a:gd name="T15" fmla="*/ 268 h 991"/>
                <a:gd name="T16" fmla="*/ 429 w 636"/>
                <a:gd name="T17" fmla="*/ 215 h 991"/>
                <a:gd name="T18" fmla="*/ 544 w 636"/>
                <a:gd name="T19" fmla="*/ 250 h 991"/>
                <a:gd name="T20" fmla="*/ 636 w 636"/>
                <a:gd name="T21" fmla="*/ 45 h 991"/>
                <a:gd name="T22" fmla="*/ 458 w 636"/>
                <a:gd name="T23" fmla="*/ 0 h 991"/>
                <a:gd name="T24" fmla="*/ 320 w 636"/>
                <a:gd name="T25" fmla="*/ 3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6" h="991">
                  <a:moveTo>
                    <a:pt x="320" y="32"/>
                  </a:moveTo>
                  <a:cubicBezTo>
                    <a:pt x="288" y="50"/>
                    <a:pt x="251" y="82"/>
                    <a:pt x="226" y="112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6" y="991"/>
                    <a:pt x="226" y="991"/>
                    <a:pt x="226" y="991"/>
                  </a:cubicBezTo>
                  <a:cubicBezTo>
                    <a:pt x="226" y="491"/>
                    <a:pt x="226" y="491"/>
                    <a:pt x="226" y="491"/>
                  </a:cubicBezTo>
                  <a:cubicBezTo>
                    <a:pt x="226" y="426"/>
                    <a:pt x="226" y="335"/>
                    <a:pt x="288" y="268"/>
                  </a:cubicBezTo>
                  <a:cubicBezTo>
                    <a:pt x="332" y="222"/>
                    <a:pt x="380" y="215"/>
                    <a:pt x="429" y="215"/>
                  </a:cubicBezTo>
                  <a:cubicBezTo>
                    <a:pt x="452" y="215"/>
                    <a:pt x="493" y="218"/>
                    <a:pt x="544" y="250"/>
                  </a:cubicBezTo>
                  <a:cubicBezTo>
                    <a:pt x="636" y="45"/>
                    <a:pt x="636" y="45"/>
                    <a:pt x="636" y="45"/>
                  </a:cubicBezTo>
                  <a:cubicBezTo>
                    <a:pt x="574" y="9"/>
                    <a:pt x="514" y="0"/>
                    <a:pt x="458" y="0"/>
                  </a:cubicBezTo>
                  <a:cubicBezTo>
                    <a:pt x="408" y="0"/>
                    <a:pt x="364" y="6"/>
                    <a:pt x="32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5692" y="2846"/>
              <a:ext cx="1660" cy="1239"/>
            </a:xfrm>
            <a:custGeom>
              <a:avLst/>
              <a:gdLst>
                <a:gd name="T0" fmla="*/ 1281 w 1331"/>
                <a:gd name="T1" fmla="*/ 151 h 991"/>
                <a:gd name="T2" fmla="*/ 1004 w 1331"/>
                <a:gd name="T3" fmla="*/ 0 h 991"/>
                <a:gd name="T4" fmla="*/ 716 w 1331"/>
                <a:gd name="T5" fmla="*/ 142 h 991"/>
                <a:gd name="T6" fmla="*/ 465 w 1331"/>
                <a:gd name="T7" fmla="*/ 0 h 991"/>
                <a:gd name="T8" fmla="*/ 225 w 1331"/>
                <a:gd name="T9" fmla="*/ 114 h 991"/>
                <a:gd name="T10" fmla="*/ 225 w 1331"/>
                <a:gd name="T11" fmla="*/ 25 h 991"/>
                <a:gd name="T12" fmla="*/ 0 w 1331"/>
                <a:gd name="T13" fmla="*/ 25 h 991"/>
                <a:gd name="T14" fmla="*/ 0 w 1331"/>
                <a:gd name="T15" fmla="*/ 991 h 991"/>
                <a:gd name="T16" fmla="*/ 225 w 1331"/>
                <a:gd name="T17" fmla="*/ 991 h 991"/>
                <a:gd name="T18" fmla="*/ 225 w 1331"/>
                <a:gd name="T19" fmla="*/ 493 h 991"/>
                <a:gd name="T20" fmla="*/ 269 w 1331"/>
                <a:gd name="T21" fmla="*/ 273 h 991"/>
                <a:gd name="T22" fmla="*/ 403 w 1331"/>
                <a:gd name="T23" fmla="*/ 201 h 991"/>
                <a:gd name="T24" fmla="*/ 532 w 1331"/>
                <a:gd name="T25" fmla="*/ 286 h 991"/>
                <a:gd name="T26" fmla="*/ 553 w 1331"/>
                <a:gd name="T27" fmla="*/ 458 h 991"/>
                <a:gd name="T28" fmla="*/ 553 w 1331"/>
                <a:gd name="T29" fmla="*/ 991 h 991"/>
                <a:gd name="T30" fmla="*/ 778 w 1331"/>
                <a:gd name="T31" fmla="*/ 991 h 991"/>
                <a:gd name="T32" fmla="*/ 778 w 1331"/>
                <a:gd name="T33" fmla="*/ 493 h 991"/>
                <a:gd name="T34" fmla="*/ 822 w 1331"/>
                <a:gd name="T35" fmla="*/ 273 h 991"/>
                <a:gd name="T36" fmla="*/ 956 w 1331"/>
                <a:gd name="T37" fmla="*/ 201 h 991"/>
                <a:gd name="T38" fmla="*/ 1085 w 1331"/>
                <a:gd name="T39" fmla="*/ 286 h 991"/>
                <a:gd name="T40" fmla="*/ 1106 w 1331"/>
                <a:gd name="T41" fmla="*/ 458 h 991"/>
                <a:gd name="T42" fmla="*/ 1106 w 1331"/>
                <a:gd name="T43" fmla="*/ 991 h 991"/>
                <a:gd name="T44" fmla="*/ 1331 w 1331"/>
                <a:gd name="T45" fmla="*/ 991 h 991"/>
                <a:gd name="T46" fmla="*/ 1331 w 1331"/>
                <a:gd name="T47" fmla="*/ 394 h 991"/>
                <a:gd name="T48" fmla="*/ 1281 w 1331"/>
                <a:gd name="T49" fmla="*/ 151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1" h="991">
                  <a:moveTo>
                    <a:pt x="1281" y="151"/>
                  </a:moveTo>
                  <a:cubicBezTo>
                    <a:pt x="1225" y="55"/>
                    <a:pt x="1122" y="0"/>
                    <a:pt x="1004" y="0"/>
                  </a:cubicBezTo>
                  <a:cubicBezTo>
                    <a:pt x="919" y="0"/>
                    <a:pt x="797" y="27"/>
                    <a:pt x="716" y="142"/>
                  </a:cubicBezTo>
                  <a:cubicBezTo>
                    <a:pt x="661" y="48"/>
                    <a:pt x="566" y="0"/>
                    <a:pt x="465" y="0"/>
                  </a:cubicBezTo>
                  <a:cubicBezTo>
                    <a:pt x="391" y="0"/>
                    <a:pt x="301" y="22"/>
                    <a:pt x="225" y="114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5" y="991"/>
                    <a:pt x="225" y="991"/>
                    <a:pt x="225" y="991"/>
                  </a:cubicBezTo>
                  <a:cubicBezTo>
                    <a:pt x="225" y="493"/>
                    <a:pt x="225" y="493"/>
                    <a:pt x="225" y="493"/>
                  </a:cubicBezTo>
                  <a:cubicBezTo>
                    <a:pt x="225" y="410"/>
                    <a:pt x="230" y="328"/>
                    <a:pt x="269" y="273"/>
                  </a:cubicBezTo>
                  <a:cubicBezTo>
                    <a:pt x="299" y="231"/>
                    <a:pt x="347" y="201"/>
                    <a:pt x="403" y="201"/>
                  </a:cubicBezTo>
                  <a:cubicBezTo>
                    <a:pt x="483" y="201"/>
                    <a:pt x="518" y="250"/>
                    <a:pt x="532" y="286"/>
                  </a:cubicBezTo>
                  <a:cubicBezTo>
                    <a:pt x="541" y="307"/>
                    <a:pt x="553" y="351"/>
                    <a:pt x="553" y="458"/>
                  </a:cubicBezTo>
                  <a:cubicBezTo>
                    <a:pt x="553" y="991"/>
                    <a:pt x="553" y="991"/>
                    <a:pt x="553" y="991"/>
                  </a:cubicBezTo>
                  <a:cubicBezTo>
                    <a:pt x="778" y="991"/>
                    <a:pt x="778" y="991"/>
                    <a:pt x="778" y="991"/>
                  </a:cubicBezTo>
                  <a:cubicBezTo>
                    <a:pt x="778" y="493"/>
                    <a:pt x="778" y="493"/>
                    <a:pt x="778" y="493"/>
                  </a:cubicBezTo>
                  <a:cubicBezTo>
                    <a:pt x="778" y="410"/>
                    <a:pt x="783" y="328"/>
                    <a:pt x="822" y="273"/>
                  </a:cubicBezTo>
                  <a:cubicBezTo>
                    <a:pt x="852" y="231"/>
                    <a:pt x="901" y="201"/>
                    <a:pt x="956" y="201"/>
                  </a:cubicBezTo>
                  <a:cubicBezTo>
                    <a:pt x="1036" y="201"/>
                    <a:pt x="1071" y="250"/>
                    <a:pt x="1085" y="286"/>
                  </a:cubicBezTo>
                  <a:cubicBezTo>
                    <a:pt x="1094" y="307"/>
                    <a:pt x="1106" y="351"/>
                    <a:pt x="1106" y="458"/>
                  </a:cubicBezTo>
                  <a:cubicBezTo>
                    <a:pt x="1106" y="991"/>
                    <a:pt x="1106" y="991"/>
                    <a:pt x="1106" y="991"/>
                  </a:cubicBezTo>
                  <a:cubicBezTo>
                    <a:pt x="1331" y="991"/>
                    <a:pt x="1331" y="991"/>
                    <a:pt x="1331" y="991"/>
                  </a:cubicBezTo>
                  <a:cubicBezTo>
                    <a:pt x="1331" y="394"/>
                    <a:pt x="1331" y="394"/>
                    <a:pt x="1331" y="394"/>
                  </a:cubicBezTo>
                  <a:cubicBezTo>
                    <a:pt x="1331" y="254"/>
                    <a:pt x="1299" y="183"/>
                    <a:pt x="128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21" name="Text Placeholder 28"/>
          <p:cNvSpPr>
            <a:spLocks noGrp="1"/>
          </p:cNvSpPr>
          <p:nvPr>
            <p:ph type="body" sz="quarter" idx="12"/>
          </p:nvPr>
        </p:nvSpPr>
        <p:spPr>
          <a:xfrm>
            <a:off x="6649606" y="5958086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/>
          </p:nvPr>
        </p:nvSpPr>
        <p:spPr>
          <a:xfrm>
            <a:off x="6649606" y="6267966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649606" y="2071010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>
            <a:lvl1pPr algn="r"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654335" y="3590524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3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>
                <a:solidFill>
                  <a:schemeClr val="bg1"/>
                </a:solidFill>
              </a:rPr>
              <a:t>© 2017 Arm Limited </a:t>
            </a:r>
          </a:p>
        </p:txBody>
      </p:sp>
    </p:spTree>
    <p:extLst>
      <p:ext uri="{BB962C8B-B14F-4D97-AF65-F5344CB8AC3E}">
        <p14:creationId xmlns:p14="http://schemas.microsoft.com/office/powerpoint/2010/main" val="30155542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 column slide with image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34" b="6534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22" name="Group 6">
            <a:extLst>
              <a:ext uri="{FF2B5EF4-FFF2-40B4-BE49-F238E27FC236}">
                <a16:creationId xmlns:a16="http://schemas.microsoft.com/office/drawing/2014/main" id="{68E74E5E-FCF5-49A9-B64D-DF3149C4A4D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92858" y="1831021"/>
            <a:ext cx="3657601" cy="4148709"/>
            <a:chOff x="3706307" y="1883391"/>
            <a:chExt cx="3803176" cy="4472959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9795D2F-D322-4144-8DA8-55D6A29427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B4D2EAD-40A5-4C0B-900F-916EB19FF7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 Placeholder 2"/>
          <p:cNvSpPr>
            <a:spLocks noGrp="1"/>
          </p:cNvSpPr>
          <p:nvPr>
            <p:ph idx="17"/>
          </p:nvPr>
        </p:nvSpPr>
        <p:spPr>
          <a:xfrm>
            <a:off x="4336932" y="1831022"/>
            <a:ext cx="3359281" cy="41487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1">
                <a:solidFill>
                  <a:srgbClr val="01C1DE"/>
                </a:solidFill>
              </a:defRPr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idx="19"/>
          </p:nvPr>
        </p:nvSpPr>
        <p:spPr>
          <a:xfrm>
            <a:off x="695325" y="1831022"/>
            <a:ext cx="3359281" cy="41487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1">
                <a:solidFill>
                  <a:srgbClr val="01C1DE"/>
                </a:solidFill>
              </a:defRPr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idx="20"/>
          </p:nvPr>
        </p:nvSpPr>
        <p:spPr>
          <a:xfrm>
            <a:off x="8009137" y="1831021"/>
            <a:ext cx="3359281" cy="41487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1">
                <a:solidFill>
                  <a:srgbClr val="01C1DE"/>
                </a:solidFill>
              </a:defRPr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695325" y="1260973"/>
            <a:ext cx="10669801" cy="344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5" name="Title 1"/>
          <p:cNvSpPr>
            <a:spLocks noGrp="1"/>
          </p:cNvSpPr>
          <p:nvPr>
            <p:ph type="title"/>
          </p:nvPr>
        </p:nvSpPr>
        <p:spPr>
          <a:xfrm>
            <a:off x="695325" y="657226"/>
            <a:ext cx="6474909" cy="603747"/>
          </a:xfrm>
          <a:prstGeom prst="rect">
            <a:avLst/>
          </a:prstGeom>
        </p:spPr>
        <p:txBody>
          <a:bodyPr anchor="t" anchorCtr="0"/>
          <a:lstStyle>
            <a:lvl1pPr>
              <a:defRPr sz="4000" b="0">
                <a:solidFill>
                  <a:srgbClr val="00C1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Box 26"/>
          <p:cNvSpPr txBox="1">
            <a:spLocks noChangeArrowheads="1"/>
          </p:cNvSpPr>
          <p:nvPr userDrawn="1"/>
        </p:nvSpPr>
        <p:spPr bwMode="auto">
          <a:xfrm>
            <a:off x="374460" y="6565966"/>
            <a:ext cx="312738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2682C2D1-8EA8-E748-B66F-74D4D53CF8F8}" type="slidenum">
              <a:rPr lang="en-US" altLang="en-US" sz="1000" smtClean="0">
                <a:solidFill>
                  <a:schemeClr val="bg1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 dirty="0">
              <a:solidFill>
                <a:schemeClr val="bg1"/>
              </a:solidFill>
            </a:endParaRPr>
          </a:p>
        </p:txBody>
      </p:sp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1161704" y="6580446"/>
            <a:ext cx="1747999" cy="12465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900" dirty="0">
                <a:solidFill>
                  <a:schemeClr val="bg1"/>
                </a:solidFill>
              </a:rPr>
              <a:t>© 2018 Arm Limited </a:t>
            </a:r>
          </a:p>
        </p:txBody>
      </p:sp>
      <p:pic>
        <p:nvPicPr>
          <p:cNvPr id="16" name="Picture 1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198" y="6564567"/>
            <a:ext cx="402485" cy="123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573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Slide with TOP level Bulle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1D4812B-6F02-4141-BEC7-77E28132F9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34" b="6534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695325" y="1943969"/>
            <a:ext cx="10768129" cy="3999632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effectLst/>
              </a:defRPr>
            </a:lvl1pPr>
            <a:lvl2pPr marL="581343" indent="-166688">
              <a:buFontTx/>
              <a:buBlip>
                <a:blip r:embed="rId3"/>
              </a:buBlip>
              <a:defRPr sz="1800">
                <a:solidFill>
                  <a:schemeClr val="bg1"/>
                </a:solidFill>
                <a:effectLst/>
              </a:defRPr>
            </a:lvl2pPr>
            <a:lvl3pPr>
              <a:defRPr sz="1800">
                <a:solidFill>
                  <a:schemeClr val="bg1"/>
                </a:solidFill>
                <a:effectLst/>
              </a:defRPr>
            </a:lvl3pPr>
            <a:lvl4pPr marL="1201738" indent="-173038">
              <a:buFontTx/>
              <a:buBlip>
                <a:blip r:embed="rId3"/>
              </a:buBlip>
              <a:defRPr sz="1800">
                <a:solidFill>
                  <a:schemeClr val="bg1"/>
                </a:solidFill>
                <a:effectLst/>
              </a:defRPr>
            </a:lvl4pPr>
            <a:lvl5pPr>
              <a:defRPr sz="1800">
                <a:solidFill>
                  <a:schemeClr val="bg1"/>
                </a:solidFill>
                <a:effectLst/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198" y="6563718"/>
            <a:ext cx="402485" cy="12588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3FFD8D8-78B4-5948-A829-D9E5E462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657226"/>
            <a:ext cx="10669801" cy="603747"/>
          </a:xfrm>
          <a:prstGeom prst="rect">
            <a:avLst/>
          </a:prstGeom>
        </p:spPr>
        <p:txBody>
          <a:bodyPr anchor="t" anchorCtr="0"/>
          <a:lstStyle>
            <a:lvl1pPr>
              <a:defRPr sz="4000" b="0">
                <a:solidFill>
                  <a:srgbClr val="00C1D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3">
            <a:extLst>
              <a:ext uri="{FF2B5EF4-FFF2-40B4-BE49-F238E27FC236}">
                <a16:creationId xmlns:a16="http://schemas.microsoft.com/office/drawing/2014/main" id="{04D1C07D-E627-A344-B1BC-F9BABBDB18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5" y="1260973"/>
            <a:ext cx="10669801" cy="344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Box 26">
            <a:extLst>
              <a:ext uri="{FF2B5EF4-FFF2-40B4-BE49-F238E27FC236}">
                <a16:creationId xmlns:a16="http://schemas.microsoft.com/office/drawing/2014/main" id="{AAC378DF-49F5-344C-82A6-C6389BC997D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4460" y="6565966"/>
            <a:ext cx="312738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2682C2D1-8EA8-E748-B66F-74D4D53CF8F8}" type="slidenum">
              <a:rPr lang="en-US" altLang="en-US" sz="1000" smtClean="0">
                <a:solidFill>
                  <a:schemeClr val="bg1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 dirty="0">
              <a:solidFill>
                <a:schemeClr val="bg1"/>
              </a:solidFill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174B6FEA-AC7F-A84B-B680-9898A493267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1704" y="6580446"/>
            <a:ext cx="1747999" cy="12465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900" dirty="0">
                <a:solidFill>
                  <a:schemeClr val="bg1"/>
                </a:solidFill>
              </a:rPr>
              <a:t>© 2018 Arm Limited </a:t>
            </a: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E5C7FE28-614B-4E4D-959C-8FB583D4266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198" y="6564567"/>
            <a:ext cx="402485" cy="123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017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 userDrawn="1"/>
        </p:nvSpPr>
        <p:spPr bwMode="auto">
          <a:xfrm>
            <a:off x="5016500" y="1952625"/>
            <a:ext cx="6307138" cy="7413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lvl="1" algn="r" eaLnBrk="1" hangingPunct="1">
              <a:lnSpc>
                <a:spcPct val="104000"/>
              </a:lnSpc>
              <a:buFont typeface="Arial" charset="0"/>
              <a:buNone/>
              <a:defRPr/>
            </a:pPr>
            <a:endParaRPr lang="en-GB" sz="1600">
              <a:solidFill>
                <a:schemeClr val="tx2"/>
              </a:solidFill>
              <a:cs typeface="ＭＳ Ｐゴシック" charset="0"/>
            </a:endParaRPr>
          </a:p>
        </p:txBody>
      </p:sp>
      <p:grpSp>
        <p:nvGrpSpPr>
          <p:cNvPr id="8" name="Group 4"/>
          <p:cNvGrpSpPr>
            <a:grpSpLocks noChangeAspect="1"/>
          </p:cNvGrpSpPr>
          <p:nvPr userDrawn="1"/>
        </p:nvGrpSpPr>
        <p:grpSpPr bwMode="auto">
          <a:xfrm>
            <a:off x="861144" y="1183114"/>
            <a:ext cx="2323288" cy="705451"/>
            <a:chOff x="3153" y="2846"/>
            <a:chExt cx="4199" cy="1275"/>
          </a:xfrm>
          <a:solidFill>
            <a:schemeClr val="bg1"/>
          </a:solidFill>
          <a:effectLst/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3153" y="2846"/>
              <a:ext cx="1229" cy="1275"/>
            </a:xfrm>
            <a:custGeom>
              <a:avLst/>
              <a:gdLst>
                <a:gd name="T0" fmla="*/ 760 w 986"/>
                <a:gd name="T1" fmla="*/ 25 h 1020"/>
                <a:gd name="T2" fmla="*/ 760 w 986"/>
                <a:gd name="T3" fmla="*/ 137 h 1020"/>
                <a:gd name="T4" fmla="*/ 472 w 986"/>
                <a:gd name="T5" fmla="*/ 0 h 1020"/>
                <a:gd name="T6" fmla="*/ 0 w 986"/>
                <a:gd name="T7" fmla="*/ 507 h 1020"/>
                <a:gd name="T8" fmla="*/ 470 w 986"/>
                <a:gd name="T9" fmla="*/ 1020 h 1020"/>
                <a:gd name="T10" fmla="*/ 760 w 986"/>
                <a:gd name="T11" fmla="*/ 890 h 1020"/>
                <a:gd name="T12" fmla="*/ 760 w 986"/>
                <a:gd name="T13" fmla="*/ 991 h 1020"/>
                <a:gd name="T14" fmla="*/ 986 w 986"/>
                <a:gd name="T15" fmla="*/ 991 h 1020"/>
                <a:gd name="T16" fmla="*/ 986 w 986"/>
                <a:gd name="T17" fmla="*/ 25 h 1020"/>
                <a:gd name="T18" fmla="*/ 760 w 986"/>
                <a:gd name="T19" fmla="*/ 25 h 1020"/>
                <a:gd name="T20" fmla="*/ 500 w 986"/>
                <a:gd name="T21" fmla="*/ 819 h 1020"/>
                <a:gd name="T22" fmla="*/ 230 w 986"/>
                <a:gd name="T23" fmla="*/ 511 h 1020"/>
                <a:gd name="T24" fmla="*/ 500 w 986"/>
                <a:gd name="T25" fmla="*/ 201 h 1020"/>
                <a:gd name="T26" fmla="*/ 774 w 986"/>
                <a:gd name="T27" fmla="*/ 513 h 1020"/>
                <a:gd name="T28" fmla="*/ 500 w 986"/>
                <a:gd name="T29" fmla="*/ 81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6" h="1020">
                  <a:moveTo>
                    <a:pt x="760" y="25"/>
                  </a:moveTo>
                  <a:cubicBezTo>
                    <a:pt x="760" y="137"/>
                    <a:pt x="760" y="137"/>
                    <a:pt x="760" y="137"/>
                  </a:cubicBezTo>
                  <a:cubicBezTo>
                    <a:pt x="668" y="18"/>
                    <a:pt x="543" y="0"/>
                    <a:pt x="472" y="0"/>
                  </a:cubicBezTo>
                  <a:cubicBezTo>
                    <a:pt x="216" y="0"/>
                    <a:pt x="0" y="192"/>
                    <a:pt x="0" y="507"/>
                  </a:cubicBezTo>
                  <a:cubicBezTo>
                    <a:pt x="0" y="773"/>
                    <a:pt x="170" y="1020"/>
                    <a:pt x="470" y="1020"/>
                  </a:cubicBezTo>
                  <a:cubicBezTo>
                    <a:pt x="539" y="1020"/>
                    <a:pt x="661" y="1004"/>
                    <a:pt x="760" y="890"/>
                  </a:cubicBezTo>
                  <a:cubicBezTo>
                    <a:pt x="760" y="991"/>
                    <a:pt x="760" y="991"/>
                    <a:pt x="760" y="991"/>
                  </a:cubicBezTo>
                  <a:cubicBezTo>
                    <a:pt x="986" y="991"/>
                    <a:pt x="986" y="991"/>
                    <a:pt x="986" y="991"/>
                  </a:cubicBezTo>
                  <a:cubicBezTo>
                    <a:pt x="986" y="25"/>
                    <a:pt x="986" y="25"/>
                    <a:pt x="986" y="25"/>
                  </a:cubicBezTo>
                  <a:lnTo>
                    <a:pt x="760" y="25"/>
                  </a:lnTo>
                  <a:close/>
                  <a:moveTo>
                    <a:pt x="500" y="819"/>
                  </a:moveTo>
                  <a:cubicBezTo>
                    <a:pt x="336" y="819"/>
                    <a:pt x="230" y="679"/>
                    <a:pt x="230" y="511"/>
                  </a:cubicBezTo>
                  <a:cubicBezTo>
                    <a:pt x="230" y="339"/>
                    <a:pt x="336" y="201"/>
                    <a:pt x="500" y="201"/>
                  </a:cubicBezTo>
                  <a:cubicBezTo>
                    <a:pt x="642" y="201"/>
                    <a:pt x="774" y="302"/>
                    <a:pt x="774" y="513"/>
                  </a:cubicBezTo>
                  <a:cubicBezTo>
                    <a:pt x="774" y="715"/>
                    <a:pt x="642" y="819"/>
                    <a:pt x="500" y="8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733" y="2846"/>
              <a:ext cx="792" cy="1239"/>
            </a:xfrm>
            <a:custGeom>
              <a:avLst/>
              <a:gdLst>
                <a:gd name="T0" fmla="*/ 320 w 636"/>
                <a:gd name="T1" fmla="*/ 32 h 991"/>
                <a:gd name="T2" fmla="*/ 226 w 636"/>
                <a:gd name="T3" fmla="*/ 112 h 991"/>
                <a:gd name="T4" fmla="*/ 226 w 636"/>
                <a:gd name="T5" fmla="*/ 25 h 991"/>
                <a:gd name="T6" fmla="*/ 0 w 636"/>
                <a:gd name="T7" fmla="*/ 25 h 991"/>
                <a:gd name="T8" fmla="*/ 0 w 636"/>
                <a:gd name="T9" fmla="*/ 991 h 991"/>
                <a:gd name="T10" fmla="*/ 226 w 636"/>
                <a:gd name="T11" fmla="*/ 991 h 991"/>
                <a:gd name="T12" fmla="*/ 226 w 636"/>
                <a:gd name="T13" fmla="*/ 491 h 991"/>
                <a:gd name="T14" fmla="*/ 288 w 636"/>
                <a:gd name="T15" fmla="*/ 268 h 991"/>
                <a:gd name="T16" fmla="*/ 429 w 636"/>
                <a:gd name="T17" fmla="*/ 215 h 991"/>
                <a:gd name="T18" fmla="*/ 544 w 636"/>
                <a:gd name="T19" fmla="*/ 250 h 991"/>
                <a:gd name="T20" fmla="*/ 636 w 636"/>
                <a:gd name="T21" fmla="*/ 45 h 991"/>
                <a:gd name="T22" fmla="*/ 458 w 636"/>
                <a:gd name="T23" fmla="*/ 0 h 991"/>
                <a:gd name="T24" fmla="*/ 320 w 636"/>
                <a:gd name="T25" fmla="*/ 3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6" h="991">
                  <a:moveTo>
                    <a:pt x="320" y="32"/>
                  </a:moveTo>
                  <a:cubicBezTo>
                    <a:pt x="288" y="50"/>
                    <a:pt x="251" y="82"/>
                    <a:pt x="226" y="112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6" y="991"/>
                    <a:pt x="226" y="991"/>
                    <a:pt x="226" y="991"/>
                  </a:cubicBezTo>
                  <a:cubicBezTo>
                    <a:pt x="226" y="491"/>
                    <a:pt x="226" y="491"/>
                    <a:pt x="226" y="491"/>
                  </a:cubicBezTo>
                  <a:cubicBezTo>
                    <a:pt x="226" y="426"/>
                    <a:pt x="226" y="335"/>
                    <a:pt x="288" y="268"/>
                  </a:cubicBezTo>
                  <a:cubicBezTo>
                    <a:pt x="332" y="222"/>
                    <a:pt x="380" y="215"/>
                    <a:pt x="429" y="215"/>
                  </a:cubicBezTo>
                  <a:cubicBezTo>
                    <a:pt x="452" y="215"/>
                    <a:pt x="493" y="218"/>
                    <a:pt x="544" y="250"/>
                  </a:cubicBezTo>
                  <a:cubicBezTo>
                    <a:pt x="636" y="45"/>
                    <a:pt x="636" y="45"/>
                    <a:pt x="636" y="45"/>
                  </a:cubicBezTo>
                  <a:cubicBezTo>
                    <a:pt x="574" y="9"/>
                    <a:pt x="514" y="0"/>
                    <a:pt x="458" y="0"/>
                  </a:cubicBezTo>
                  <a:cubicBezTo>
                    <a:pt x="408" y="0"/>
                    <a:pt x="364" y="6"/>
                    <a:pt x="32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5692" y="2846"/>
              <a:ext cx="1660" cy="1239"/>
            </a:xfrm>
            <a:custGeom>
              <a:avLst/>
              <a:gdLst>
                <a:gd name="T0" fmla="*/ 1281 w 1331"/>
                <a:gd name="T1" fmla="*/ 151 h 991"/>
                <a:gd name="T2" fmla="*/ 1004 w 1331"/>
                <a:gd name="T3" fmla="*/ 0 h 991"/>
                <a:gd name="T4" fmla="*/ 716 w 1331"/>
                <a:gd name="T5" fmla="*/ 142 h 991"/>
                <a:gd name="T6" fmla="*/ 465 w 1331"/>
                <a:gd name="T7" fmla="*/ 0 h 991"/>
                <a:gd name="T8" fmla="*/ 225 w 1331"/>
                <a:gd name="T9" fmla="*/ 114 h 991"/>
                <a:gd name="T10" fmla="*/ 225 w 1331"/>
                <a:gd name="T11" fmla="*/ 25 h 991"/>
                <a:gd name="T12" fmla="*/ 0 w 1331"/>
                <a:gd name="T13" fmla="*/ 25 h 991"/>
                <a:gd name="T14" fmla="*/ 0 w 1331"/>
                <a:gd name="T15" fmla="*/ 991 h 991"/>
                <a:gd name="T16" fmla="*/ 225 w 1331"/>
                <a:gd name="T17" fmla="*/ 991 h 991"/>
                <a:gd name="T18" fmla="*/ 225 w 1331"/>
                <a:gd name="T19" fmla="*/ 493 h 991"/>
                <a:gd name="T20" fmla="*/ 269 w 1331"/>
                <a:gd name="T21" fmla="*/ 273 h 991"/>
                <a:gd name="T22" fmla="*/ 403 w 1331"/>
                <a:gd name="T23" fmla="*/ 201 h 991"/>
                <a:gd name="T24" fmla="*/ 532 w 1331"/>
                <a:gd name="T25" fmla="*/ 286 h 991"/>
                <a:gd name="T26" fmla="*/ 553 w 1331"/>
                <a:gd name="T27" fmla="*/ 458 h 991"/>
                <a:gd name="T28" fmla="*/ 553 w 1331"/>
                <a:gd name="T29" fmla="*/ 991 h 991"/>
                <a:gd name="T30" fmla="*/ 778 w 1331"/>
                <a:gd name="T31" fmla="*/ 991 h 991"/>
                <a:gd name="T32" fmla="*/ 778 w 1331"/>
                <a:gd name="T33" fmla="*/ 493 h 991"/>
                <a:gd name="T34" fmla="*/ 822 w 1331"/>
                <a:gd name="T35" fmla="*/ 273 h 991"/>
                <a:gd name="T36" fmla="*/ 956 w 1331"/>
                <a:gd name="T37" fmla="*/ 201 h 991"/>
                <a:gd name="T38" fmla="*/ 1085 w 1331"/>
                <a:gd name="T39" fmla="*/ 286 h 991"/>
                <a:gd name="T40" fmla="*/ 1106 w 1331"/>
                <a:gd name="T41" fmla="*/ 458 h 991"/>
                <a:gd name="T42" fmla="*/ 1106 w 1331"/>
                <a:gd name="T43" fmla="*/ 991 h 991"/>
                <a:gd name="T44" fmla="*/ 1331 w 1331"/>
                <a:gd name="T45" fmla="*/ 991 h 991"/>
                <a:gd name="T46" fmla="*/ 1331 w 1331"/>
                <a:gd name="T47" fmla="*/ 394 h 991"/>
                <a:gd name="T48" fmla="*/ 1281 w 1331"/>
                <a:gd name="T49" fmla="*/ 151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1" h="991">
                  <a:moveTo>
                    <a:pt x="1281" y="151"/>
                  </a:moveTo>
                  <a:cubicBezTo>
                    <a:pt x="1225" y="55"/>
                    <a:pt x="1122" y="0"/>
                    <a:pt x="1004" y="0"/>
                  </a:cubicBezTo>
                  <a:cubicBezTo>
                    <a:pt x="919" y="0"/>
                    <a:pt x="797" y="27"/>
                    <a:pt x="716" y="142"/>
                  </a:cubicBezTo>
                  <a:cubicBezTo>
                    <a:pt x="661" y="48"/>
                    <a:pt x="566" y="0"/>
                    <a:pt x="465" y="0"/>
                  </a:cubicBezTo>
                  <a:cubicBezTo>
                    <a:pt x="391" y="0"/>
                    <a:pt x="301" y="22"/>
                    <a:pt x="225" y="114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5" y="991"/>
                    <a:pt x="225" y="991"/>
                    <a:pt x="225" y="991"/>
                  </a:cubicBezTo>
                  <a:cubicBezTo>
                    <a:pt x="225" y="493"/>
                    <a:pt x="225" y="493"/>
                    <a:pt x="225" y="493"/>
                  </a:cubicBezTo>
                  <a:cubicBezTo>
                    <a:pt x="225" y="410"/>
                    <a:pt x="230" y="328"/>
                    <a:pt x="269" y="273"/>
                  </a:cubicBezTo>
                  <a:cubicBezTo>
                    <a:pt x="299" y="231"/>
                    <a:pt x="347" y="201"/>
                    <a:pt x="403" y="201"/>
                  </a:cubicBezTo>
                  <a:cubicBezTo>
                    <a:pt x="483" y="201"/>
                    <a:pt x="518" y="250"/>
                    <a:pt x="532" y="286"/>
                  </a:cubicBezTo>
                  <a:cubicBezTo>
                    <a:pt x="541" y="307"/>
                    <a:pt x="553" y="351"/>
                    <a:pt x="553" y="458"/>
                  </a:cubicBezTo>
                  <a:cubicBezTo>
                    <a:pt x="553" y="991"/>
                    <a:pt x="553" y="991"/>
                    <a:pt x="553" y="991"/>
                  </a:cubicBezTo>
                  <a:cubicBezTo>
                    <a:pt x="778" y="991"/>
                    <a:pt x="778" y="991"/>
                    <a:pt x="778" y="991"/>
                  </a:cubicBezTo>
                  <a:cubicBezTo>
                    <a:pt x="778" y="493"/>
                    <a:pt x="778" y="493"/>
                    <a:pt x="778" y="493"/>
                  </a:cubicBezTo>
                  <a:cubicBezTo>
                    <a:pt x="778" y="410"/>
                    <a:pt x="783" y="328"/>
                    <a:pt x="822" y="273"/>
                  </a:cubicBezTo>
                  <a:cubicBezTo>
                    <a:pt x="852" y="231"/>
                    <a:pt x="901" y="201"/>
                    <a:pt x="956" y="201"/>
                  </a:cubicBezTo>
                  <a:cubicBezTo>
                    <a:pt x="1036" y="201"/>
                    <a:pt x="1071" y="250"/>
                    <a:pt x="1085" y="286"/>
                  </a:cubicBezTo>
                  <a:cubicBezTo>
                    <a:pt x="1094" y="307"/>
                    <a:pt x="1106" y="351"/>
                    <a:pt x="1106" y="458"/>
                  </a:cubicBezTo>
                  <a:cubicBezTo>
                    <a:pt x="1106" y="991"/>
                    <a:pt x="1106" y="991"/>
                    <a:pt x="1106" y="991"/>
                  </a:cubicBezTo>
                  <a:cubicBezTo>
                    <a:pt x="1331" y="991"/>
                    <a:pt x="1331" y="991"/>
                    <a:pt x="1331" y="991"/>
                  </a:cubicBezTo>
                  <a:cubicBezTo>
                    <a:pt x="1331" y="394"/>
                    <a:pt x="1331" y="394"/>
                    <a:pt x="1331" y="394"/>
                  </a:cubicBezTo>
                  <a:cubicBezTo>
                    <a:pt x="1331" y="254"/>
                    <a:pt x="1299" y="183"/>
                    <a:pt x="128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294006" y="2057639"/>
            <a:ext cx="5045507" cy="1556425"/>
          </a:xfrm>
        </p:spPr>
        <p:txBody>
          <a:bodyPr anchor="ctr" anchorCtr="0"/>
          <a:lstStyle>
            <a:lvl1pPr algn="r">
              <a:lnSpc>
                <a:spcPct val="85000"/>
              </a:lnSpc>
              <a:defRPr sz="5500" b="0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6298735" y="3671282"/>
            <a:ext cx="5040778" cy="739253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 marL="457200" marR="0" indent="0" algn="r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2"/>
          </p:nvPr>
        </p:nvSpPr>
        <p:spPr>
          <a:xfrm>
            <a:off x="6294006" y="556248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28"/>
          <p:cNvSpPr>
            <a:spLocks noGrp="1"/>
          </p:cNvSpPr>
          <p:nvPr>
            <p:ph type="body" sz="quarter" idx="13"/>
          </p:nvPr>
        </p:nvSpPr>
        <p:spPr>
          <a:xfrm>
            <a:off x="6294006" y="5872361"/>
            <a:ext cx="5041572" cy="239159"/>
          </a:xfrm>
        </p:spPr>
        <p:txBody>
          <a:bodyPr/>
          <a:lstStyle>
            <a:lvl1pPr algn="r">
              <a:spcAft>
                <a:spcPts val="60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071306" y="1639338"/>
            <a:ext cx="4268207" cy="289871"/>
          </a:xfrm>
        </p:spPr>
        <p:txBody>
          <a:bodyPr/>
          <a:lstStyle>
            <a:lvl1pPr algn="r"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2018 Arm Limited </a:t>
            </a:r>
          </a:p>
        </p:txBody>
      </p:sp>
    </p:spTree>
    <p:extLst>
      <p:ext uri="{BB962C8B-B14F-4D97-AF65-F5344CB8AC3E}">
        <p14:creationId xmlns:p14="http://schemas.microsoft.com/office/powerpoint/2010/main" val="4178216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9145588" y="0"/>
            <a:ext cx="944562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 rot="5400000">
            <a:off x="5618956" y="-781843"/>
            <a:ext cx="954087" cy="12192000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pic>
        <p:nvPicPr>
          <p:cNvPr id="5" name="Picture 14"/>
          <p:cNvPicPr>
            <a:picLocks noChangeAspect="1"/>
          </p:cNvPicPr>
          <p:nvPr userDrawn="1"/>
        </p:nvPicPr>
        <p:blipFill>
          <a:blip r:embed="rId2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01"/>
          <a:stretch>
            <a:fillRect/>
          </a:stretch>
        </p:blipFill>
        <p:spPr bwMode="auto">
          <a:xfrm>
            <a:off x="-390525" y="-882650"/>
            <a:ext cx="16211550" cy="816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 noChangeAspect="1"/>
          </p:cNvGrpSpPr>
          <p:nvPr userDrawn="1"/>
        </p:nvGrpSpPr>
        <p:grpSpPr bwMode="auto">
          <a:xfrm>
            <a:off x="10823535" y="6387153"/>
            <a:ext cx="779072" cy="236560"/>
            <a:chOff x="3153" y="2846"/>
            <a:chExt cx="4199" cy="1275"/>
          </a:xfrm>
          <a:solidFill>
            <a:schemeClr val="bg1"/>
          </a:solidFill>
          <a:effectLst/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153" y="2846"/>
              <a:ext cx="1229" cy="1275"/>
            </a:xfrm>
            <a:custGeom>
              <a:avLst/>
              <a:gdLst>
                <a:gd name="T0" fmla="*/ 760 w 986"/>
                <a:gd name="T1" fmla="*/ 25 h 1020"/>
                <a:gd name="T2" fmla="*/ 760 w 986"/>
                <a:gd name="T3" fmla="*/ 137 h 1020"/>
                <a:gd name="T4" fmla="*/ 472 w 986"/>
                <a:gd name="T5" fmla="*/ 0 h 1020"/>
                <a:gd name="T6" fmla="*/ 0 w 986"/>
                <a:gd name="T7" fmla="*/ 507 h 1020"/>
                <a:gd name="T8" fmla="*/ 470 w 986"/>
                <a:gd name="T9" fmla="*/ 1020 h 1020"/>
                <a:gd name="T10" fmla="*/ 760 w 986"/>
                <a:gd name="T11" fmla="*/ 890 h 1020"/>
                <a:gd name="T12" fmla="*/ 760 w 986"/>
                <a:gd name="T13" fmla="*/ 991 h 1020"/>
                <a:gd name="T14" fmla="*/ 986 w 986"/>
                <a:gd name="T15" fmla="*/ 991 h 1020"/>
                <a:gd name="T16" fmla="*/ 986 w 986"/>
                <a:gd name="T17" fmla="*/ 25 h 1020"/>
                <a:gd name="T18" fmla="*/ 760 w 986"/>
                <a:gd name="T19" fmla="*/ 25 h 1020"/>
                <a:gd name="T20" fmla="*/ 500 w 986"/>
                <a:gd name="T21" fmla="*/ 819 h 1020"/>
                <a:gd name="T22" fmla="*/ 230 w 986"/>
                <a:gd name="T23" fmla="*/ 511 h 1020"/>
                <a:gd name="T24" fmla="*/ 500 w 986"/>
                <a:gd name="T25" fmla="*/ 201 h 1020"/>
                <a:gd name="T26" fmla="*/ 774 w 986"/>
                <a:gd name="T27" fmla="*/ 513 h 1020"/>
                <a:gd name="T28" fmla="*/ 500 w 986"/>
                <a:gd name="T29" fmla="*/ 81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6" h="1020">
                  <a:moveTo>
                    <a:pt x="760" y="25"/>
                  </a:moveTo>
                  <a:cubicBezTo>
                    <a:pt x="760" y="137"/>
                    <a:pt x="760" y="137"/>
                    <a:pt x="760" y="137"/>
                  </a:cubicBezTo>
                  <a:cubicBezTo>
                    <a:pt x="668" y="18"/>
                    <a:pt x="543" y="0"/>
                    <a:pt x="472" y="0"/>
                  </a:cubicBezTo>
                  <a:cubicBezTo>
                    <a:pt x="216" y="0"/>
                    <a:pt x="0" y="192"/>
                    <a:pt x="0" y="507"/>
                  </a:cubicBezTo>
                  <a:cubicBezTo>
                    <a:pt x="0" y="773"/>
                    <a:pt x="170" y="1020"/>
                    <a:pt x="470" y="1020"/>
                  </a:cubicBezTo>
                  <a:cubicBezTo>
                    <a:pt x="539" y="1020"/>
                    <a:pt x="661" y="1004"/>
                    <a:pt x="760" y="890"/>
                  </a:cubicBezTo>
                  <a:cubicBezTo>
                    <a:pt x="760" y="991"/>
                    <a:pt x="760" y="991"/>
                    <a:pt x="760" y="991"/>
                  </a:cubicBezTo>
                  <a:cubicBezTo>
                    <a:pt x="986" y="991"/>
                    <a:pt x="986" y="991"/>
                    <a:pt x="986" y="991"/>
                  </a:cubicBezTo>
                  <a:cubicBezTo>
                    <a:pt x="986" y="25"/>
                    <a:pt x="986" y="25"/>
                    <a:pt x="986" y="25"/>
                  </a:cubicBezTo>
                  <a:lnTo>
                    <a:pt x="760" y="25"/>
                  </a:lnTo>
                  <a:close/>
                  <a:moveTo>
                    <a:pt x="500" y="819"/>
                  </a:moveTo>
                  <a:cubicBezTo>
                    <a:pt x="336" y="819"/>
                    <a:pt x="230" y="679"/>
                    <a:pt x="230" y="511"/>
                  </a:cubicBezTo>
                  <a:cubicBezTo>
                    <a:pt x="230" y="339"/>
                    <a:pt x="336" y="201"/>
                    <a:pt x="500" y="201"/>
                  </a:cubicBezTo>
                  <a:cubicBezTo>
                    <a:pt x="642" y="201"/>
                    <a:pt x="774" y="302"/>
                    <a:pt x="774" y="513"/>
                  </a:cubicBezTo>
                  <a:cubicBezTo>
                    <a:pt x="774" y="715"/>
                    <a:pt x="642" y="819"/>
                    <a:pt x="500" y="8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733" y="2846"/>
              <a:ext cx="792" cy="1239"/>
            </a:xfrm>
            <a:custGeom>
              <a:avLst/>
              <a:gdLst>
                <a:gd name="T0" fmla="*/ 320 w 636"/>
                <a:gd name="T1" fmla="*/ 32 h 991"/>
                <a:gd name="T2" fmla="*/ 226 w 636"/>
                <a:gd name="T3" fmla="*/ 112 h 991"/>
                <a:gd name="T4" fmla="*/ 226 w 636"/>
                <a:gd name="T5" fmla="*/ 25 h 991"/>
                <a:gd name="T6" fmla="*/ 0 w 636"/>
                <a:gd name="T7" fmla="*/ 25 h 991"/>
                <a:gd name="T8" fmla="*/ 0 w 636"/>
                <a:gd name="T9" fmla="*/ 991 h 991"/>
                <a:gd name="T10" fmla="*/ 226 w 636"/>
                <a:gd name="T11" fmla="*/ 991 h 991"/>
                <a:gd name="T12" fmla="*/ 226 w 636"/>
                <a:gd name="T13" fmla="*/ 491 h 991"/>
                <a:gd name="T14" fmla="*/ 288 w 636"/>
                <a:gd name="T15" fmla="*/ 268 h 991"/>
                <a:gd name="T16" fmla="*/ 429 w 636"/>
                <a:gd name="T17" fmla="*/ 215 h 991"/>
                <a:gd name="T18" fmla="*/ 544 w 636"/>
                <a:gd name="T19" fmla="*/ 250 h 991"/>
                <a:gd name="T20" fmla="*/ 636 w 636"/>
                <a:gd name="T21" fmla="*/ 45 h 991"/>
                <a:gd name="T22" fmla="*/ 458 w 636"/>
                <a:gd name="T23" fmla="*/ 0 h 991"/>
                <a:gd name="T24" fmla="*/ 320 w 636"/>
                <a:gd name="T25" fmla="*/ 3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6" h="991">
                  <a:moveTo>
                    <a:pt x="320" y="32"/>
                  </a:moveTo>
                  <a:cubicBezTo>
                    <a:pt x="288" y="50"/>
                    <a:pt x="251" y="82"/>
                    <a:pt x="226" y="112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6" y="991"/>
                    <a:pt x="226" y="991"/>
                    <a:pt x="226" y="991"/>
                  </a:cubicBezTo>
                  <a:cubicBezTo>
                    <a:pt x="226" y="491"/>
                    <a:pt x="226" y="491"/>
                    <a:pt x="226" y="491"/>
                  </a:cubicBezTo>
                  <a:cubicBezTo>
                    <a:pt x="226" y="426"/>
                    <a:pt x="226" y="335"/>
                    <a:pt x="288" y="268"/>
                  </a:cubicBezTo>
                  <a:cubicBezTo>
                    <a:pt x="332" y="222"/>
                    <a:pt x="380" y="215"/>
                    <a:pt x="429" y="215"/>
                  </a:cubicBezTo>
                  <a:cubicBezTo>
                    <a:pt x="452" y="215"/>
                    <a:pt x="493" y="218"/>
                    <a:pt x="544" y="250"/>
                  </a:cubicBezTo>
                  <a:cubicBezTo>
                    <a:pt x="636" y="45"/>
                    <a:pt x="636" y="45"/>
                    <a:pt x="636" y="45"/>
                  </a:cubicBezTo>
                  <a:cubicBezTo>
                    <a:pt x="574" y="9"/>
                    <a:pt x="514" y="0"/>
                    <a:pt x="458" y="0"/>
                  </a:cubicBezTo>
                  <a:cubicBezTo>
                    <a:pt x="408" y="0"/>
                    <a:pt x="364" y="6"/>
                    <a:pt x="32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692" y="2846"/>
              <a:ext cx="1660" cy="1239"/>
            </a:xfrm>
            <a:custGeom>
              <a:avLst/>
              <a:gdLst>
                <a:gd name="T0" fmla="*/ 1281 w 1331"/>
                <a:gd name="T1" fmla="*/ 151 h 991"/>
                <a:gd name="T2" fmla="*/ 1004 w 1331"/>
                <a:gd name="T3" fmla="*/ 0 h 991"/>
                <a:gd name="T4" fmla="*/ 716 w 1331"/>
                <a:gd name="T5" fmla="*/ 142 h 991"/>
                <a:gd name="T6" fmla="*/ 465 w 1331"/>
                <a:gd name="T7" fmla="*/ 0 h 991"/>
                <a:gd name="T8" fmla="*/ 225 w 1331"/>
                <a:gd name="T9" fmla="*/ 114 h 991"/>
                <a:gd name="T10" fmla="*/ 225 w 1331"/>
                <a:gd name="T11" fmla="*/ 25 h 991"/>
                <a:gd name="T12" fmla="*/ 0 w 1331"/>
                <a:gd name="T13" fmla="*/ 25 h 991"/>
                <a:gd name="T14" fmla="*/ 0 w 1331"/>
                <a:gd name="T15" fmla="*/ 991 h 991"/>
                <a:gd name="T16" fmla="*/ 225 w 1331"/>
                <a:gd name="T17" fmla="*/ 991 h 991"/>
                <a:gd name="T18" fmla="*/ 225 w 1331"/>
                <a:gd name="T19" fmla="*/ 493 h 991"/>
                <a:gd name="T20" fmla="*/ 269 w 1331"/>
                <a:gd name="T21" fmla="*/ 273 h 991"/>
                <a:gd name="T22" fmla="*/ 403 w 1331"/>
                <a:gd name="T23" fmla="*/ 201 h 991"/>
                <a:gd name="T24" fmla="*/ 532 w 1331"/>
                <a:gd name="T25" fmla="*/ 286 h 991"/>
                <a:gd name="T26" fmla="*/ 553 w 1331"/>
                <a:gd name="T27" fmla="*/ 458 h 991"/>
                <a:gd name="T28" fmla="*/ 553 w 1331"/>
                <a:gd name="T29" fmla="*/ 991 h 991"/>
                <a:gd name="T30" fmla="*/ 778 w 1331"/>
                <a:gd name="T31" fmla="*/ 991 h 991"/>
                <a:gd name="T32" fmla="*/ 778 w 1331"/>
                <a:gd name="T33" fmla="*/ 493 h 991"/>
                <a:gd name="T34" fmla="*/ 822 w 1331"/>
                <a:gd name="T35" fmla="*/ 273 h 991"/>
                <a:gd name="T36" fmla="*/ 956 w 1331"/>
                <a:gd name="T37" fmla="*/ 201 h 991"/>
                <a:gd name="T38" fmla="*/ 1085 w 1331"/>
                <a:gd name="T39" fmla="*/ 286 h 991"/>
                <a:gd name="T40" fmla="*/ 1106 w 1331"/>
                <a:gd name="T41" fmla="*/ 458 h 991"/>
                <a:gd name="T42" fmla="*/ 1106 w 1331"/>
                <a:gd name="T43" fmla="*/ 991 h 991"/>
                <a:gd name="T44" fmla="*/ 1331 w 1331"/>
                <a:gd name="T45" fmla="*/ 991 h 991"/>
                <a:gd name="T46" fmla="*/ 1331 w 1331"/>
                <a:gd name="T47" fmla="*/ 394 h 991"/>
                <a:gd name="T48" fmla="*/ 1281 w 1331"/>
                <a:gd name="T49" fmla="*/ 151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1" h="991">
                  <a:moveTo>
                    <a:pt x="1281" y="151"/>
                  </a:moveTo>
                  <a:cubicBezTo>
                    <a:pt x="1225" y="55"/>
                    <a:pt x="1122" y="0"/>
                    <a:pt x="1004" y="0"/>
                  </a:cubicBezTo>
                  <a:cubicBezTo>
                    <a:pt x="919" y="0"/>
                    <a:pt x="797" y="27"/>
                    <a:pt x="716" y="142"/>
                  </a:cubicBezTo>
                  <a:cubicBezTo>
                    <a:pt x="661" y="48"/>
                    <a:pt x="566" y="0"/>
                    <a:pt x="465" y="0"/>
                  </a:cubicBezTo>
                  <a:cubicBezTo>
                    <a:pt x="391" y="0"/>
                    <a:pt x="301" y="22"/>
                    <a:pt x="225" y="114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5" y="991"/>
                    <a:pt x="225" y="991"/>
                    <a:pt x="225" y="991"/>
                  </a:cubicBezTo>
                  <a:cubicBezTo>
                    <a:pt x="225" y="493"/>
                    <a:pt x="225" y="493"/>
                    <a:pt x="225" y="493"/>
                  </a:cubicBezTo>
                  <a:cubicBezTo>
                    <a:pt x="225" y="410"/>
                    <a:pt x="230" y="328"/>
                    <a:pt x="269" y="273"/>
                  </a:cubicBezTo>
                  <a:cubicBezTo>
                    <a:pt x="299" y="231"/>
                    <a:pt x="347" y="201"/>
                    <a:pt x="403" y="201"/>
                  </a:cubicBezTo>
                  <a:cubicBezTo>
                    <a:pt x="483" y="201"/>
                    <a:pt x="518" y="250"/>
                    <a:pt x="532" y="286"/>
                  </a:cubicBezTo>
                  <a:cubicBezTo>
                    <a:pt x="541" y="307"/>
                    <a:pt x="553" y="351"/>
                    <a:pt x="553" y="458"/>
                  </a:cubicBezTo>
                  <a:cubicBezTo>
                    <a:pt x="553" y="991"/>
                    <a:pt x="553" y="991"/>
                    <a:pt x="553" y="991"/>
                  </a:cubicBezTo>
                  <a:cubicBezTo>
                    <a:pt x="778" y="991"/>
                    <a:pt x="778" y="991"/>
                    <a:pt x="778" y="991"/>
                  </a:cubicBezTo>
                  <a:cubicBezTo>
                    <a:pt x="778" y="493"/>
                    <a:pt x="778" y="493"/>
                    <a:pt x="778" y="493"/>
                  </a:cubicBezTo>
                  <a:cubicBezTo>
                    <a:pt x="778" y="410"/>
                    <a:pt x="783" y="328"/>
                    <a:pt x="822" y="273"/>
                  </a:cubicBezTo>
                  <a:cubicBezTo>
                    <a:pt x="852" y="231"/>
                    <a:pt x="901" y="201"/>
                    <a:pt x="956" y="201"/>
                  </a:cubicBezTo>
                  <a:cubicBezTo>
                    <a:pt x="1036" y="201"/>
                    <a:pt x="1071" y="250"/>
                    <a:pt x="1085" y="286"/>
                  </a:cubicBezTo>
                  <a:cubicBezTo>
                    <a:pt x="1094" y="307"/>
                    <a:pt x="1106" y="351"/>
                    <a:pt x="1106" y="458"/>
                  </a:cubicBezTo>
                  <a:cubicBezTo>
                    <a:pt x="1106" y="991"/>
                    <a:pt x="1106" y="991"/>
                    <a:pt x="1106" y="991"/>
                  </a:cubicBezTo>
                  <a:cubicBezTo>
                    <a:pt x="1331" y="991"/>
                    <a:pt x="1331" y="991"/>
                    <a:pt x="1331" y="991"/>
                  </a:cubicBezTo>
                  <a:cubicBezTo>
                    <a:pt x="1331" y="394"/>
                    <a:pt x="1331" y="394"/>
                    <a:pt x="1331" y="394"/>
                  </a:cubicBezTo>
                  <a:cubicBezTo>
                    <a:pt x="1331" y="254"/>
                    <a:pt x="1299" y="183"/>
                    <a:pt x="128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7" y="2191911"/>
            <a:ext cx="6831012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2018 Arm Limited </a:t>
            </a:r>
          </a:p>
        </p:txBody>
      </p:sp>
    </p:spTree>
    <p:extLst>
      <p:ext uri="{BB962C8B-B14F-4D97-AF65-F5344CB8AC3E}">
        <p14:creationId xmlns:p14="http://schemas.microsoft.com/office/powerpoint/2010/main" val="2895569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/>
          <p:cNvPicPr>
            <a:picLocks noChangeAspect="1"/>
          </p:cNvPicPr>
          <p:nvPr userDrawn="1"/>
        </p:nvPicPr>
        <p:blipFill>
          <a:blip r:embed="rId2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01"/>
          <a:stretch>
            <a:fillRect/>
          </a:stretch>
        </p:blipFill>
        <p:spPr bwMode="auto">
          <a:xfrm>
            <a:off x="-390525" y="-882650"/>
            <a:ext cx="16211550" cy="816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2416175" y="5830888"/>
            <a:ext cx="5811838" cy="911225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 rot="5400000">
            <a:off x="8656638" y="3438525"/>
            <a:ext cx="954088" cy="3798887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 rot="5400000">
            <a:off x="8691563" y="-401637"/>
            <a:ext cx="2840037" cy="3798887"/>
          </a:xfrm>
          <a:prstGeom prst="rect">
            <a:avLst/>
          </a:prstGeom>
          <a:solidFill>
            <a:schemeClr val="accent5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auto">
          <a:xfrm>
            <a:off x="10823535" y="6387153"/>
            <a:ext cx="779072" cy="236560"/>
            <a:chOff x="3153" y="2846"/>
            <a:chExt cx="4199" cy="1275"/>
          </a:xfrm>
          <a:solidFill>
            <a:schemeClr val="bg1"/>
          </a:solidFill>
          <a:effectLst/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153" y="2846"/>
              <a:ext cx="1229" cy="1275"/>
            </a:xfrm>
            <a:custGeom>
              <a:avLst/>
              <a:gdLst>
                <a:gd name="T0" fmla="*/ 760 w 986"/>
                <a:gd name="T1" fmla="*/ 25 h 1020"/>
                <a:gd name="T2" fmla="*/ 760 w 986"/>
                <a:gd name="T3" fmla="*/ 137 h 1020"/>
                <a:gd name="T4" fmla="*/ 472 w 986"/>
                <a:gd name="T5" fmla="*/ 0 h 1020"/>
                <a:gd name="T6" fmla="*/ 0 w 986"/>
                <a:gd name="T7" fmla="*/ 507 h 1020"/>
                <a:gd name="T8" fmla="*/ 470 w 986"/>
                <a:gd name="T9" fmla="*/ 1020 h 1020"/>
                <a:gd name="T10" fmla="*/ 760 w 986"/>
                <a:gd name="T11" fmla="*/ 890 h 1020"/>
                <a:gd name="T12" fmla="*/ 760 w 986"/>
                <a:gd name="T13" fmla="*/ 991 h 1020"/>
                <a:gd name="T14" fmla="*/ 986 w 986"/>
                <a:gd name="T15" fmla="*/ 991 h 1020"/>
                <a:gd name="T16" fmla="*/ 986 w 986"/>
                <a:gd name="T17" fmla="*/ 25 h 1020"/>
                <a:gd name="T18" fmla="*/ 760 w 986"/>
                <a:gd name="T19" fmla="*/ 25 h 1020"/>
                <a:gd name="T20" fmla="*/ 500 w 986"/>
                <a:gd name="T21" fmla="*/ 819 h 1020"/>
                <a:gd name="T22" fmla="*/ 230 w 986"/>
                <a:gd name="T23" fmla="*/ 511 h 1020"/>
                <a:gd name="T24" fmla="*/ 500 w 986"/>
                <a:gd name="T25" fmla="*/ 201 h 1020"/>
                <a:gd name="T26" fmla="*/ 774 w 986"/>
                <a:gd name="T27" fmla="*/ 513 h 1020"/>
                <a:gd name="T28" fmla="*/ 500 w 986"/>
                <a:gd name="T29" fmla="*/ 81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6" h="1020">
                  <a:moveTo>
                    <a:pt x="760" y="25"/>
                  </a:moveTo>
                  <a:cubicBezTo>
                    <a:pt x="760" y="137"/>
                    <a:pt x="760" y="137"/>
                    <a:pt x="760" y="137"/>
                  </a:cubicBezTo>
                  <a:cubicBezTo>
                    <a:pt x="668" y="18"/>
                    <a:pt x="543" y="0"/>
                    <a:pt x="472" y="0"/>
                  </a:cubicBezTo>
                  <a:cubicBezTo>
                    <a:pt x="216" y="0"/>
                    <a:pt x="0" y="192"/>
                    <a:pt x="0" y="507"/>
                  </a:cubicBezTo>
                  <a:cubicBezTo>
                    <a:pt x="0" y="773"/>
                    <a:pt x="170" y="1020"/>
                    <a:pt x="470" y="1020"/>
                  </a:cubicBezTo>
                  <a:cubicBezTo>
                    <a:pt x="539" y="1020"/>
                    <a:pt x="661" y="1004"/>
                    <a:pt x="760" y="890"/>
                  </a:cubicBezTo>
                  <a:cubicBezTo>
                    <a:pt x="760" y="991"/>
                    <a:pt x="760" y="991"/>
                    <a:pt x="760" y="991"/>
                  </a:cubicBezTo>
                  <a:cubicBezTo>
                    <a:pt x="986" y="991"/>
                    <a:pt x="986" y="991"/>
                    <a:pt x="986" y="991"/>
                  </a:cubicBezTo>
                  <a:cubicBezTo>
                    <a:pt x="986" y="25"/>
                    <a:pt x="986" y="25"/>
                    <a:pt x="986" y="25"/>
                  </a:cubicBezTo>
                  <a:lnTo>
                    <a:pt x="760" y="25"/>
                  </a:lnTo>
                  <a:close/>
                  <a:moveTo>
                    <a:pt x="500" y="819"/>
                  </a:moveTo>
                  <a:cubicBezTo>
                    <a:pt x="336" y="819"/>
                    <a:pt x="230" y="679"/>
                    <a:pt x="230" y="511"/>
                  </a:cubicBezTo>
                  <a:cubicBezTo>
                    <a:pt x="230" y="339"/>
                    <a:pt x="336" y="201"/>
                    <a:pt x="500" y="201"/>
                  </a:cubicBezTo>
                  <a:cubicBezTo>
                    <a:pt x="642" y="201"/>
                    <a:pt x="774" y="302"/>
                    <a:pt x="774" y="513"/>
                  </a:cubicBezTo>
                  <a:cubicBezTo>
                    <a:pt x="774" y="715"/>
                    <a:pt x="642" y="819"/>
                    <a:pt x="500" y="8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733" y="2846"/>
              <a:ext cx="792" cy="1239"/>
            </a:xfrm>
            <a:custGeom>
              <a:avLst/>
              <a:gdLst>
                <a:gd name="T0" fmla="*/ 320 w 636"/>
                <a:gd name="T1" fmla="*/ 32 h 991"/>
                <a:gd name="T2" fmla="*/ 226 w 636"/>
                <a:gd name="T3" fmla="*/ 112 h 991"/>
                <a:gd name="T4" fmla="*/ 226 w 636"/>
                <a:gd name="T5" fmla="*/ 25 h 991"/>
                <a:gd name="T6" fmla="*/ 0 w 636"/>
                <a:gd name="T7" fmla="*/ 25 h 991"/>
                <a:gd name="T8" fmla="*/ 0 w 636"/>
                <a:gd name="T9" fmla="*/ 991 h 991"/>
                <a:gd name="T10" fmla="*/ 226 w 636"/>
                <a:gd name="T11" fmla="*/ 991 h 991"/>
                <a:gd name="T12" fmla="*/ 226 w 636"/>
                <a:gd name="T13" fmla="*/ 491 h 991"/>
                <a:gd name="T14" fmla="*/ 288 w 636"/>
                <a:gd name="T15" fmla="*/ 268 h 991"/>
                <a:gd name="T16" fmla="*/ 429 w 636"/>
                <a:gd name="T17" fmla="*/ 215 h 991"/>
                <a:gd name="T18" fmla="*/ 544 w 636"/>
                <a:gd name="T19" fmla="*/ 250 h 991"/>
                <a:gd name="T20" fmla="*/ 636 w 636"/>
                <a:gd name="T21" fmla="*/ 45 h 991"/>
                <a:gd name="T22" fmla="*/ 458 w 636"/>
                <a:gd name="T23" fmla="*/ 0 h 991"/>
                <a:gd name="T24" fmla="*/ 320 w 636"/>
                <a:gd name="T25" fmla="*/ 3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6" h="991">
                  <a:moveTo>
                    <a:pt x="320" y="32"/>
                  </a:moveTo>
                  <a:cubicBezTo>
                    <a:pt x="288" y="50"/>
                    <a:pt x="251" y="82"/>
                    <a:pt x="226" y="112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6" y="991"/>
                    <a:pt x="226" y="991"/>
                    <a:pt x="226" y="991"/>
                  </a:cubicBezTo>
                  <a:cubicBezTo>
                    <a:pt x="226" y="491"/>
                    <a:pt x="226" y="491"/>
                    <a:pt x="226" y="491"/>
                  </a:cubicBezTo>
                  <a:cubicBezTo>
                    <a:pt x="226" y="426"/>
                    <a:pt x="226" y="335"/>
                    <a:pt x="288" y="268"/>
                  </a:cubicBezTo>
                  <a:cubicBezTo>
                    <a:pt x="332" y="222"/>
                    <a:pt x="380" y="215"/>
                    <a:pt x="429" y="215"/>
                  </a:cubicBezTo>
                  <a:cubicBezTo>
                    <a:pt x="452" y="215"/>
                    <a:pt x="493" y="218"/>
                    <a:pt x="544" y="250"/>
                  </a:cubicBezTo>
                  <a:cubicBezTo>
                    <a:pt x="636" y="45"/>
                    <a:pt x="636" y="45"/>
                    <a:pt x="636" y="45"/>
                  </a:cubicBezTo>
                  <a:cubicBezTo>
                    <a:pt x="574" y="9"/>
                    <a:pt x="514" y="0"/>
                    <a:pt x="458" y="0"/>
                  </a:cubicBezTo>
                  <a:cubicBezTo>
                    <a:pt x="408" y="0"/>
                    <a:pt x="364" y="6"/>
                    <a:pt x="32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692" y="2846"/>
              <a:ext cx="1660" cy="1239"/>
            </a:xfrm>
            <a:custGeom>
              <a:avLst/>
              <a:gdLst>
                <a:gd name="T0" fmla="*/ 1281 w 1331"/>
                <a:gd name="T1" fmla="*/ 151 h 991"/>
                <a:gd name="T2" fmla="*/ 1004 w 1331"/>
                <a:gd name="T3" fmla="*/ 0 h 991"/>
                <a:gd name="T4" fmla="*/ 716 w 1331"/>
                <a:gd name="T5" fmla="*/ 142 h 991"/>
                <a:gd name="T6" fmla="*/ 465 w 1331"/>
                <a:gd name="T7" fmla="*/ 0 h 991"/>
                <a:gd name="T8" fmla="*/ 225 w 1331"/>
                <a:gd name="T9" fmla="*/ 114 h 991"/>
                <a:gd name="T10" fmla="*/ 225 w 1331"/>
                <a:gd name="T11" fmla="*/ 25 h 991"/>
                <a:gd name="T12" fmla="*/ 0 w 1331"/>
                <a:gd name="T13" fmla="*/ 25 h 991"/>
                <a:gd name="T14" fmla="*/ 0 w 1331"/>
                <a:gd name="T15" fmla="*/ 991 h 991"/>
                <a:gd name="T16" fmla="*/ 225 w 1331"/>
                <a:gd name="T17" fmla="*/ 991 h 991"/>
                <a:gd name="T18" fmla="*/ 225 w 1331"/>
                <a:gd name="T19" fmla="*/ 493 h 991"/>
                <a:gd name="T20" fmla="*/ 269 w 1331"/>
                <a:gd name="T21" fmla="*/ 273 h 991"/>
                <a:gd name="T22" fmla="*/ 403 w 1331"/>
                <a:gd name="T23" fmla="*/ 201 h 991"/>
                <a:gd name="T24" fmla="*/ 532 w 1331"/>
                <a:gd name="T25" fmla="*/ 286 h 991"/>
                <a:gd name="T26" fmla="*/ 553 w 1331"/>
                <a:gd name="T27" fmla="*/ 458 h 991"/>
                <a:gd name="T28" fmla="*/ 553 w 1331"/>
                <a:gd name="T29" fmla="*/ 991 h 991"/>
                <a:gd name="T30" fmla="*/ 778 w 1331"/>
                <a:gd name="T31" fmla="*/ 991 h 991"/>
                <a:gd name="T32" fmla="*/ 778 w 1331"/>
                <a:gd name="T33" fmla="*/ 493 h 991"/>
                <a:gd name="T34" fmla="*/ 822 w 1331"/>
                <a:gd name="T35" fmla="*/ 273 h 991"/>
                <a:gd name="T36" fmla="*/ 956 w 1331"/>
                <a:gd name="T37" fmla="*/ 201 h 991"/>
                <a:gd name="T38" fmla="*/ 1085 w 1331"/>
                <a:gd name="T39" fmla="*/ 286 h 991"/>
                <a:gd name="T40" fmla="*/ 1106 w 1331"/>
                <a:gd name="T41" fmla="*/ 458 h 991"/>
                <a:gd name="T42" fmla="*/ 1106 w 1331"/>
                <a:gd name="T43" fmla="*/ 991 h 991"/>
                <a:gd name="T44" fmla="*/ 1331 w 1331"/>
                <a:gd name="T45" fmla="*/ 991 h 991"/>
                <a:gd name="T46" fmla="*/ 1331 w 1331"/>
                <a:gd name="T47" fmla="*/ 394 h 991"/>
                <a:gd name="T48" fmla="*/ 1281 w 1331"/>
                <a:gd name="T49" fmla="*/ 151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1" h="991">
                  <a:moveTo>
                    <a:pt x="1281" y="151"/>
                  </a:moveTo>
                  <a:cubicBezTo>
                    <a:pt x="1225" y="55"/>
                    <a:pt x="1122" y="0"/>
                    <a:pt x="1004" y="0"/>
                  </a:cubicBezTo>
                  <a:cubicBezTo>
                    <a:pt x="919" y="0"/>
                    <a:pt x="797" y="27"/>
                    <a:pt x="716" y="142"/>
                  </a:cubicBezTo>
                  <a:cubicBezTo>
                    <a:pt x="661" y="48"/>
                    <a:pt x="566" y="0"/>
                    <a:pt x="465" y="0"/>
                  </a:cubicBezTo>
                  <a:cubicBezTo>
                    <a:pt x="391" y="0"/>
                    <a:pt x="301" y="22"/>
                    <a:pt x="225" y="114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5" y="991"/>
                    <a:pt x="225" y="991"/>
                    <a:pt x="225" y="991"/>
                  </a:cubicBezTo>
                  <a:cubicBezTo>
                    <a:pt x="225" y="493"/>
                    <a:pt x="225" y="493"/>
                    <a:pt x="225" y="493"/>
                  </a:cubicBezTo>
                  <a:cubicBezTo>
                    <a:pt x="225" y="410"/>
                    <a:pt x="230" y="328"/>
                    <a:pt x="269" y="273"/>
                  </a:cubicBezTo>
                  <a:cubicBezTo>
                    <a:pt x="299" y="231"/>
                    <a:pt x="347" y="201"/>
                    <a:pt x="403" y="201"/>
                  </a:cubicBezTo>
                  <a:cubicBezTo>
                    <a:pt x="483" y="201"/>
                    <a:pt x="518" y="250"/>
                    <a:pt x="532" y="286"/>
                  </a:cubicBezTo>
                  <a:cubicBezTo>
                    <a:pt x="541" y="307"/>
                    <a:pt x="553" y="351"/>
                    <a:pt x="553" y="458"/>
                  </a:cubicBezTo>
                  <a:cubicBezTo>
                    <a:pt x="553" y="991"/>
                    <a:pt x="553" y="991"/>
                    <a:pt x="553" y="991"/>
                  </a:cubicBezTo>
                  <a:cubicBezTo>
                    <a:pt x="778" y="991"/>
                    <a:pt x="778" y="991"/>
                    <a:pt x="778" y="991"/>
                  </a:cubicBezTo>
                  <a:cubicBezTo>
                    <a:pt x="778" y="493"/>
                    <a:pt x="778" y="493"/>
                    <a:pt x="778" y="493"/>
                  </a:cubicBezTo>
                  <a:cubicBezTo>
                    <a:pt x="778" y="410"/>
                    <a:pt x="783" y="328"/>
                    <a:pt x="822" y="273"/>
                  </a:cubicBezTo>
                  <a:cubicBezTo>
                    <a:pt x="852" y="231"/>
                    <a:pt x="901" y="201"/>
                    <a:pt x="956" y="201"/>
                  </a:cubicBezTo>
                  <a:cubicBezTo>
                    <a:pt x="1036" y="201"/>
                    <a:pt x="1071" y="250"/>
                    <a:pt x="1085" y="286"/>
                  </a:cubicBezTo>
                  <a:cubicBezTo>
                    <a:pt x="1094" y="307"/>
                    <a:pt x="1106" y="351"/>
                    <a:pt x="1106" y="458"/>
                  </a:cubicBezTo>
                  <a:cubicBezTo>
                    <a:pt x="1106" y="991"/>
                    <a:pt x="1106" y="991"/>
                    <a:pt x="1106" y="991"/>
                  </a:cubicBezTo>
                  <a:cubicBezTo>
                    <a:pt x="1331" y="991"/>
                    <a:pt x="1331" y="991"/>
                    <a:pt x="1331" y="991"/>
                  </a:cubicBezTo>
                  <a:cubicBezTo>
                    <a:pt x="1331" y="394"/>
                    <a:pt x="1331" y="394"/>
                    <a:pt x="1331" y="394"/>
                  </a:cubicBezTo>
                  <a:cubicBezTo>
                    <a:pt x="1331" y="254"/>
                    <a:pt x="1299" y="183"/>
                    <a:pt x="128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1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7" y="2191911"/>
            <a:ext cx="6831012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2018 Arm Limited </a:t>
            </a:r>
          </a:p>
        </p:txBody>
      </p:sp>
    </p:spTree>
    <p:extLst>
      <p:ext uri="{BB962C8B-B14F-4D97-AF65-F5344CB8AC3E}">
        <p14:creationId xmlns:p14="http://schemas.microsoft.com/office/powerpoint/2010/main" val="2008132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Slide">
    <p:bg>
      <p:bgPr>
        <a:solidFill>
          <a:schemeClr val="tx2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/>
          <p:cNvPicPr>
            <a:picLocks noChangeAspect="1"/>
          </p:cNvPicPr>
          <p:nvPr userDrawn="1"/>
        </p:nvPicPr>
        <p:blipFill>
          <a:blip r:embed="rId2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01"/>
          <a:stretch>
            <a:fillRect/>
          </a:stretch>
        </p:blipFill>
        <p:spPr bwMode="auto">
          <a:xfrm>
            <a:off x="-390525" y="-882650"/>
            <a:ext cx="16211550" cy="816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2484438" y="4851400"/>
            <a:ext cx="5810250" cy="911225"/>
          </a:xfrm>
          <a:prstGeom prst="rect">
            <a:avLst/>
          </a:prstGeom>
          <a:solidFill>
            <a:schemeClr val="accent3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 rot="5400000">
            <a:off x="8139906" y="1985170"/>
            <a:ext cx="2936875" cy="2887662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 rot="5400000">
            <a:off x="7240588" y="53975"/>
            <a:ext cx="947738" cy="2865437"/>
          </a:xfrm>
          <a:prstGeom prst="rect">
            <a:avLst/>
          </a:prstGeom>
          <a:solidFill>
            <a:schemeClr val="accent5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auto">
          <a:xfrm>
            <a:off x="10823535" y="6387153"/>
            <a:ext cx="779072" cy="236560"/>
            <a:chOff x="3153" y="2846"/>
            <a:chExt cx="4199" cy="1275"/>
          </a:xfrm>
          <a:solidFill>
            <a:schemeClr val="bg1"/>
          </a:solidFill>
          <a:effectLst/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153" y="2846"/>
              <a:ext cx="1229" cy="1275"/>
            </a:xfrm>
            <a:custGeom>
              <a:avLst/>
              <a:gdLst>
                <a:gd name="T0" fmla="*/ 760 w 986"/>
                <a:gd name="T1" fmla="*/ 25 h 1020"/>
                <a:gd name="T2" fmla="*/ 760 w 986"/>
                <a:gd name="T3" fmla="*/ 137 h 1020"/>
                <a:gd name="T4" fmla="*/ 472 w 986"/>
                <a:gd name="T5" fmla="*/ 0 h 1020"/>
                <a:gd name="T6" fmla="*/ 0 w 986"/>
                <a:gd name="T7" fmla="*/ 507 h 1020"/>
                <a:gd name="T8" fmla="*/ 470 w 986"/>
                <a:gd name="T9" fmla="*/ 1020 h 1020"/>
                <a:gd name="T10" fmla="*/ 760 w 986"/>
                <a:gd name="T11" fmla="*/ 890 h 1020"/>
                <a:gd name="T12" fmla="*/ 760 w 986"/>
                <a:gd name="T13" fmla="*/ 991 h 1020"/>
                <a:gd name="T14" fmla="*/ 986 w 986"/>
                <a:gd name="T15" fmla="*/ 991 h 1020"/>
                <a:gd name="T16" fmla="*/ 986 w 986"/>
                <a:gd name="T17" fmla="*/ 25 h 1020"/>
                <a:gd name="T18" fmla="*/ 760 w 986"/>
                <a:gd name="T19" fmla="*/ 25 h 1020"/>
                <a:gd name="T20" fmla="*/ 500 w 986"/>
                <a:gd name="T21" fmla="*/ 819 h 1020"/>
                <a:gd name="T22" fmla="*/ 230 w 986"/>
                <a:gd name="T23" fmla="*/ 511 h 1020"/>
                <a:gd name="T24" fmla="*/ 500 w 986"/>
                <a:gd name="T25" fmla="*/ 201 h 1020"/>
                <a:gd name="T26" fmla="*/ 774 w 986"/>
                <a:gd name="T27" fmla="*/ 513 h 1020"/>
                <a:gd name="T28" fmla="*/ 500 w 986"/>
                <a:gd name="T29" fmla="*/ 81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6" h="1020">
                  <a:moveTo>
                    <a:pt x="760" y="25"/>
                  </a:moveTo>
                  <a:cubicBezTo>
                    <a:pt x="760" y="137"/>
                    <a:pt x="760" y="137"/>
                    <a:pt x="760" y="137"/>
                  </a:cubicBezTo>
                  <a:cubicBezTo>
                    <a:pt x="668" y="18"/>
                    <a:pt x="543" y="0"/>
                    <a:pt x="472" y="0"/>
                  </a:cubicBezTo>
                  <a:cubicBezTo>
                    <a:pt x="216" y="0"/>
                    <a:pt x="0" y="192"/>
                    <a:pt x="0" y="507"/>
                  </a:cubicBezTo>
                  <a:cubicBezTo>
                    <a:pt x="0" y="773"/>
                    <a:pt x="170" y="1020"/>
                    <a:pt x="470" y="1020"/>
                  </a:cubicBezTo>
                  <a:cubicBezTo>
                    <a:pt x="539" y="1020"/>
                    <a:pt x="661" y="1004"/>
                    <a:pt x="760" y="890"/>
                  </a:cubicBezTo>
                  <a:cubicBezTo>
                    <a:pt x="760" y="991"/>
                    <a:pt x="760" y="991"/>
                    <a:pt x="760" y="991"/>
                  </a:cubicBezTo>
                  <a:cubicBezTo>
                    <a:pt x="986" y="991"/>
                    <a:pt x="986" y="991"/>
                    <a:pt x="986" y="991"/>
                  </a:cubicBezTo>
                  <a:cubicBezTo>
                    <a:pt x="986" y="25"/>
                    <a:pt x="986" y="25"/>
                    <a:pt x="986" y="25"/>
                  </a:cubicBezTo>
                  <a:lnTo>
                    <a:pt x="760" y="25"/>
                  </a:lnTo>
                  <a:close/>
                  <a:moveTo>
                    <a:pt x="500" y="819"/>
                  </a:moveTo>
                  <a:cubicBezTo>
                    <a:pt x="336" y="819"/>
                    <a:pt x="230" y="679"/>
                    <a:pt x="230" y="511"/>
                  </a:cubicBezTo>
                  <a:cubicBezTo>
                    <a:pt x="230" y="339"/>
                    <a:pt x="336" y="201"/>
                    <a:pt x="500" y="201"/>
                  </a:cubicBezTo>
                  <a:cubicBezTo>
                    <a:pt x="642" y="201"/>
                    <a:pt x="774" y="302"/>
                    <a:pt x="774" y="513"/>
                  </a:cubicBezTo>
                  <a:cubicBezTo>
                    <a:pt x="774" y="715"/>
                    <a:pt x="642" y="819"/>
                    <a:pt x="500" y="8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733" y="2846"/>
              <a:ext cx="792" cy="1239"/>
            </a:xfrm>
            <a:custGeom>
              <a:avLst/>
              <a:gdLst>
                <a:gd name="T0" fmla="*/ 320 w 636"/>
                <a:gd name="T1" fmla="*/ 32 h 991"/>
                <a:gd name="T2" fmla="*/ 226 w 636"/>
                <a:gd name="T3" fmla="*/ 112 h 991"/>
                <a:gd name="T4" fmla="*/ 226 w 636"/>
                <a:gd name="T5" fmla="*/ 25 h 991"/>
                <a:gd name="T6" fmla="*/ 0 w 636"/>
                <a:gd name="T7" fmla="*/ 25 h 991"/>
                <a:gd name="T8" fmla="*/ 0 w 636"/>
                <a:gd name="T9" fmla="*/ 991 h 991"/>
                <a:gd name="T10" fmla="*/ 226 w 636"/>
                <a:gd name="T11" fmla="*/ 991 h 991"/>
                <a:gd name="T12" fmla="*/ 226 w 636"/>
                <a:gd name="T13" fmla="*/ 491 h 991"/>
                <a:gd name="T14" fmla="*/ 288 w 636"/>
                <a:gd name="T15" fmla="*/ 268 h 991"/>
                <a:gd name="T16" fmla="*/ 429 w 636"/>
                <a:gd name="T17" fmla="*/ 215 h 991"/>
                <a:gd name="T18" fmla="*/ 544 w 636"/>
                <a:gd name="T19" fmla="*/ 250 h 991"/>
                <a:gd name="T20" fmla="*/ 636 w 636"/>
                <a:gd name="T21" fmla="*/ 45 h 991"/>
                <a:gd name="T22" fmla="*/ 458 w 636"/>
                <a:gd name="T23" fmla="*/ 0 h 991"/>
                <a:gd name="T24" fmla="*/ 320 w 636"/>
                <a:gd name="T25" fmla="*/ 3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6" h="991">
                  <a:moveTo>
                    <a:pt x="320" y="32"/>
                  </a:moveTo>
                  <a:cubicBezTo>
                    <a:pt x="288" y="50"/>
                    <a:pt x="251" y="82"/>
                    <a:pt x="226" y="112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6" y="991"/>
                    <a:pt x="226" y="991"/>
                    <a:pt x="226" y="991"/>
                  </a:cubicBezTo>
                  <a:cubicBezTo>
                    <a:pt x="226" y="491"/>
                    <a:pt x="226" y="491"/>
                    <a:pt x="226" y="491"/>
                  </a:cubicBezTo>
                  <a:cubicBezTo>
                    <a:pt x="226" y="426"/>
                    <a:pt x="226" y="335"/>
                    <a:pt x="288" y="268"/>
                  </a:cubicBezTo>
                  <a:cubicBezTo>
                    <a:pt x="332" y="222"/>
                    <a:pt x="380" y="215"/>
                    <a:pt x="429" y="215"/>
                  </a:cubicBezTo>
                  <a:cubicBezTo>
                    <a:pt x="452" y="215"/>
                    <a:pt x="493" y="218"/>
                    <a:pt x="544" y="250"/>
                  </a:cubicBezTo>
                  <a:cubicBezTo>
                    <a:pt x="636" y="45"/>
                    <a:pt x="636" y="45"/>
                    <a:pt x="636" y="45"/>
                  </a:cubicBezTo>
                  <a:cubicBezTo>
                    <a:pt x="574" y="9"/>
                    <a:pt x="514" y="0"/>
                    <a:pt x="458" y="0"/>
                  </a:cubicBezTo>
                  <a:cubicBezTo>
                    <a:pt x="408" y="0"/>
                    <a:pt x="364" y="6"/>
                    <a:pt x="32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692" y="2846"/>
              <a:ext cx="1660" cy="1239"/>
            </a:xfrm>
            <a:custGeom>
              <a:avLst/>
              <a:gdLst>
                <a:gd name="T0" fmla="*/ 1281 w 1331"/>
                <a:gd name="T1" fmla="*/ 151 h 991"/>
                <a:gd name="T2" fmla="*/ 1004 w 1331"/>
                <a:gd name="T3" fmla="*/ 0 h 991"/>
                <a:gd name="T4" fmla="*/ 716 w 1331"/>
                <a:gd name="T5" fmla="*/ 142 h 991"/>
                <a:gd name="T6" fmla="*/ 465 w 1331"/>
                <a:gd name="T7" fmla="*/ 0 h 991"/>
                <a:gd name="T8" fmla="*/ 225 w 1331"/>
                <a:gd name="T9" fmla="*/ 114 h 991"/>
                <a:gd name="T10" fmla="*/ 225 w 1331"/>
                <a:gd name="T11" fmla="*/ 25 h 991"/>
                <a:gd name="T12" fmla="*/ 0 w 1331"/>
                <a:gd name="T13" fmla="*/ 25 h 991"/>
                <a:gd name="T14" fmla="*/ 0 w 1331"/>
                <a:gd name="T15" fmla="*/ 991 h 991"/>
                <a:gd name="T16" fmla="*/ 225 w 1331"/>
                <a:gd name="T17" fmla="*/ 991 h 991"/>
                <a:gd name="T18" fmla="*/ 225 w 1331"/>
                <a:gd name="T19" fmla="*/ 493 h 991"/>
                <a:gd name="T20" fmla="*/ 269 w 1331"/>
                <a:gd name="T21" fmla="*/ 273 h 991"/>
                <a:gd name="T22" fmla="*/ 403 w 1331"/>
                <a:gd name="T23" fmla="*/ 201 h 991"/>
                <a:gd name="T24" fmla="*/ 532 w 1331"/>
                <a:gd name="T25" fmla="*/ 286 h 991"/>
                <a:gd name="T26" fmla="*/ 553 w 1331"/>
                <a:gd name="T27" fmla="*/ 458 h 991"/>
                <a:gd name="T28" fmla="*/ 553 w 1331"/>
                <a:gd name="T29" fmla="*/ 991 h 991"/>
                <a:gd name="T30" fmla="*/ 778 w 1331"/>
                <a:gd name="T31" fmla="*/ 991 h 991"/>
                <a:gd name="T32" fmla="*/ 778 w 1331"/>
                <a:gd name="T33" fmla="*/ 493 h 991"/>
                <a:gd name="T34" fmla="*/ 822 w 1331"/>
                <a:gd name="T35" fmla="*/ 273 h 991"/>
                <a:gd name="T36" fmla="*/ 956 w 1331"/>
                <a:gd name="T37" fmla="*/ 201 h 991"/>
                <a:gd name="T38" fmla="*/ 1085 w 1331"/>
                <a:gd name="T39" fmla="*/ 286 h 991"/>
                <a:gd name="T40" fmla="*/ 1106 w 1331"/>
                <a:gd name="T41" fmla="*/ 458 h 991"/>
                <a:gd name="T42" fmla="*/ 1106 w 1331"/>
                <a:gd name="T43" fmla="*/ 991 h 991"/>
                <a:gd name="T44" fmla="*/ 1331 w 1331"/>
                <a:gd name="T45" fmla="*/ 991 h 991"/>
                <a:gd name="T46" fmla="*/ 1331 w 1331"/>
                <a:gd name="T47" fmla="*/ 394 h 991"/>
                <a:gd name="T48" fmla="*/ 1281 w 1331"/>
                <a:gd name="T49" fmla="*/ 151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1" h="991">
                  <a:moveTo>
                    <a:pt x="1281" y="151"/>
                  </a:moveTo>
                  <a:cubicBezTo>
                    <a:pt x="1225" y="55"/>
                    <a:pt x="1122" y="0"/>
                    <a:pt x="1004" y="0"/>
                  </a:cubicBezTo>
                  <a:cubicBezTo>
                    <a:pt x="919" y="0"/>
                    <a:pt x="797" y="27"/>
                    <a:pt x="716" y="142"/>
                  </a:cubicBezTo>
                  <a:cubicBezTo>
                    <a:pt x="661" y="48"/>
                    <a:pt x="566" y="0"/>
                    <a:pt x="465" y="0"/>
                  </a:cubicBezTo>
                  <a:cubicBezTo>
                    <a:pt x="391" y="0"/>
                    <a:pt x="301" y="22"/>
                    <a:pt x="225" y="114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5" y="991"/>
                    <a:pt x="225" y="991"/>
                    <a:pt x="225" y="991"/>
                  </a:cubicBezTo>
                  <a:cubicBezTo>
                    <a:pt x="225" y="493"/>
                    <a:pt x="225" y="493"/>
                    <a:pt x="225" y="493"/>
                  </a:cubicBezTo>
                  <a:cubicBezTo>
                    <a:pt x="225" y="410"/>
                    <a:pt x="230" y="328"/>
                    <a:pt x="269" y="273"/>
                  </a:cubicBezTo>
                  <a:cubicBezTo>
                    <a:pt x="299" y="231"/>
                    <a:pt x="347" y="201"/>
                    <a:pt x="403" y="201"/>
                  </a:cubicBezTo>
                  <a:cubicBezTo>
                    <a:pt x="483" y="201"/>
                    <a:pt x="518" y="250"/>
                    <a:pt x="532" y="286"/>
                  </a:cubicBezTo>
                  <a:cubicBezTo>
                    <a:pt x="541" y="307"/>
                    <a:pt x="553" y="351"/>
                    <a:pt x="553" y="458"/>
                  </a:cubicBezTo>
                  <a:cubicBezTo>
                    <a:pt x="553" y="991"/>
                    <a:pt x="553" y="991"/>
                    <a:pt x="553" y="991"/>
                  </a:cubicBezTo>
                  <a:cubicBezTo>
                    <a:pt x="778" y="991"/>
                    <a:pt x="778" y="991"/>
                    <a:pt x="778" y="991"/>
                  </a:cubicBezTo>
                  <a:cubicBezTo>
                    <a:pt x="778" y="493"/>
                    <a:pt x="778" y="493"/>
                    <a:pt x="778" y="493"/>
                  </a:cubicBezTo>
                  <a:cubicBezTo>
                    <a:pt x="778" y="410"/>
                    <a:pt x="783" y="328"/>
                    <a:pt x="822" y="273"/>
                  </a:cubicBezTo>
                  <a:cubicBezTo>
                    <a:pt x="852" y="231"/>
                    <a:pt x="901" y="201"/>
                    <a:pt x="956" y="201"/>
                  </a:cubicBezTo>
                  <a:cubicBezTo>
                    <a:pt x="1036" y="201"/>
                    <a:pt x="1071" y="250"/>
                    <a:pt x="1085" y="286"/>
                  </a:cubicBezTo>
                  <a:cubicBezTo>
                    <a:pt x="1094" y="307"/>
                    <a:pt x="1106" y="351"/>
                    <a:pt x="1106" y="458"/>
                  </a:cubicBezTo>
                  <a:cubicBezTo>
                    <a:pt x="1106" y="991"/>
                    <a:pt x="1106" y="991"/>
                    <a:pt x="1106" y="991"/>
                  </a:cubicBezTo>
                  <a:cubicBezTo>
                    <a:pt x="1331" y="991"/>
                    <a:pt x="1331" y="991"/>
                    <a:pt x="1331" y="991"/>
                  </a:cubicBezTo>
                  <a:cubicBezTo>
                    <a:pt x="1331" y="394"/>
                    <a:pt x="1331" y="394"/>
                    <a:pt x="1331" y="394"/>
                  </a:cubicBezTo>
                  <a:cubicBezTo>
                    <a:pt x="1331" y="254"/>
                    <a:pt x="1299" y="183"/>
                    <a:pt x="128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12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4817" y="2191911"/>
            <a:ext cx="6831012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2018 Arm Limited </a:t>
            </a:r>
          </a:p>
        </p:txBody>
      </p:sp>
    </p:spTree>
    <p:extLst>
      <p:ext uri="{BB962C8B-B14F-4D97-AF65-F5344CB8AC3E}">
        <p14:creationId xmlns:p14="http://schemas.microsoft.com/office/powerpoint/2010/main" val="1829889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466975" y="4840288"/>
            <a:ext cx="5811838" cy="911225"/>
          </a:xfrm>
          <a:prstGeom prst="rect">
            <a:avLst/>
          </a:prstGeom>
          <a:solidFill>
            <a:schemeClr val="accent3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 rot="5400000">
            <a:off x="8133556" y="1961357"/>
            <a:ext cx="2936875" cy="2887662"/>
          </a:xfrm>
          <a:prstGeom prst="rect">
            <a:avLst/>
          </a:prstGeom>
          <a:solidFill>
            <a:schemeClr val="accent4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grpSp>
        <p:nvGrpSpPr>
          <p:cNvPr id="5" name="Group 4"/>
          <p:cNvGrpSpPr>
            <a:grpSpLocks noChangeAspect="1"/>
          </p:cNvGrpSpPr>
          <p:nvPr userDrawn="1"/>
        </p:nvGrpSpPr>
        <p:grpSpPr bwMode="auto">
          <a:xfrm>
            <a:off x="10823535" y="6387153"/>
            <a:ext cx="779072" cy="236560"/>
            <a:chOff x="3153" y="2846"/>
            <a:chExt cx="4199" cy="1275"/>
          </a:xfrm>
          <a:solidFill>
            <a:schemeClr val="bg1"/>
          </a:solidFill>
          <a:effectLst/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3153" y="2846"/>
              <a:ext cx="1229" cy="1275"/>
            </a:xfrm>
            <a:custGeom>
              <a:avLst/>
              <a:gdLst>
                <a:gd name="T0" fmla="*/ 760 w 986"/>
                <a:gd name="T1" fmla="*/ 25 h 1020"/>
                <a:gd name="T2" fmla="*/ 760 w 986"/>
                <a:gd name="T3" fmla="*/ 137 h 1020"/>
                <a:gd name="T4" fmla="*/ 472 w 986"/>
                <a:gd name="T5" fmla="*/ 0 h 1020"/>
                <a:gd name="T6" fmla="*/ 0 w 986"/>
                <a:gd name="T7" fmla="*/ 507 h 1020"/>
                <a:gd name="T8" fmla="*/ 470 w 986"/>
                <a:gd name="T9" fmla="*/ 1020 h 1020"/>
                <a:gd name="T10" fmla="*/ 760 w 986"/>
                <a:gd name="T11" fmla="*/ 890 h 1020"/>
                <a:gd name="T12" fmla="*/ 760 w 986"/>
                <a:gd name="T13" fmla="*/ 991 h 1020"/>
                <a:gd name="T14" fmla="*/ 986 w 986"/>
                <a:gd name="T15" fmla="*/ 991 h 1020"/>
                <a:gd name="T16" fmla="*/ 986 w 986"/>
                <a:gd name="T17" fmla="*/ 25 h 1020"/>
                <a:gd name="T18" fmla="*/ 760 w 986"/>
                <a:gd name="T19" fmla="*/ 25 h 1020"/>
                <a:gd name="T20" fmla="*/ 500 w 986"/>
                <a:gd name="T21" fmla="*/ 819 h 1020"/>
                <a:gd name="T22" fmla="*/ 230 w 986"/>
                <a:gd name="T23" fmla="*/ 511 h 1020"/>
                <a:gd name="T24" fmla="*/ 500 w 986"/>
                <a:gd name="T25" fmla="*/ 201 h 1020"/>
                <a:gd name="T26" fmla="*/ 774 w 986"/>
                <a:gd name="T27" fmla="*/ 513 h 1020"/>
                <a:gd name="T28" fmla="*/ 500 w 986"/>
                <a:gd name="T29" fmla="*/ 819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6" h="1020">
                  <a:moveTo>
                    <a:pt x="760" y="25"/>
                  </a:moveTo>
                  <a:cubicBezTo>
                    <a:pt x="760" y="137"/>
                    <a:pt x="760" y="137"/>
                    <a:pt x="760" y="137"/>
                  </a:cubicBezTo>
                  <a:cubicBezTo>
                    <a:pt x="668" y="18"/>
                    <a:pt x="543" y="0"/>
                    <a:pt x="472" y="0"/>
                  </a:cubicBezTo>
                  <a:cubicBezTo>
                    <a:pt x="216" y="0"/>
                    <a:pt x="0" y="192"/>
                    <a:pt x="0" y="507"/>
                  </a:cubicBezTo>
                  <a:cubicBezTo>
                    <a:pt x="0" y="773"/>
                    <a:pt x="170" y="1020"/>
                    <a:pt x="470" y="1020"/>
                  </a:cubicBezTo>
                  <a:cubicBezTo>
                    <a:pt x="539" y="1020"/>
                    <a:pt x="661" y="1004"/>
                    <a:pt x="760" y="890"/>
                  </a:cubicBezTo>
                  <a:cubicBezTo>
                    <a:pt x="760" y="991"/>
                    <a:pt x="760" y="991"/>
                    <a:pt x="760" y="991"/>
                  </a:cubicBezTo>
                  <a:cubicBezTo>
                    <a:pt x="986" y="991"/>
                    <a:pt x="986" y="991"/>
                    <a:pt x="986" y="991"/>
                  </a:cubicBezTo>
                  <a:cubicBezTo>
                    <a:pt x="986" y="25"/>
                    <a:pt x="986" y="25"/>
                    <a:pt x="986" y="25"/>
                  </a:cubicBezTo>
                  <a:lnTo>
                    <a:pt x="760" y="25"/>
                  </a:lnTo>
                  <a:close/>
                  <a:moveTo>
                    <a:pt x="500" y="819"/>
                  </a:moveTo>
                  <a:cubicBezTo>
                    <a:pt x="336" y="819"/>
                    <a:pt x="230" y="679"/>
                    <a:pt x="230" y="511"/>
                  </a:cubicBezTo>
                  <a:cubicBezTo>
                    <a:pt x="230" y="339"/>
                    <a:pt x="336" y="201"/>
                    <a:pt x="500" y="201"/>
                  </a:cubicBezTo>
                  <a:cubicBezTo>
                    <a:pt x="642" y="201"/>
                    <a:pt x="774" y="302"/>
                    <a:pt x="774" y="513"/>
                  </a:cubicBezTo>
                  <a:cubicBezTo>
                    <a:pt x="774" y="715"/>
                    <a:pt x="642" y="819"/>
                    <a:pt x="500" y="8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733" y="2846"/>
              <a:ext cx="792" cy="1239"/>
            </a:xfrm>
            <a:custGeom>
              <a:avLst/>
              <a:gdLst>
                <a:gd name="T0" fmla="*/ 320 w 636"/>
                <a:gd name="T1" fmla="*/ 32 h 991"/>
                <a:gd name="T2" fmla="*/ 226 w 636"/>
                <a:gd name="T3" fmla="*/ 112 h 991"/>
                <a:gd name="T4" fmla="*/ 226 w 636"/>
                <a:gd name="T5" fmla="*/ 25 h 991"/>
                <a:gd name="T6" fmla="*/ 0 w 636"/>
                <a:gd name="T7" fmla="*/ 25 h 991"/>
                <a:gd name="T8" fmla="*/ 0 w 636"/>
                <a:gd name="T9" fmla="*/ 991 h 991"/>
                <a:gd name="T10" fmla="*/ 226 w 636"/>
                <a:gd name="T11" fmla="*/ 991 h 991"/>
                <a:gd name="T12" fmla="*/ 226 w 636"/>
                <a:gd name="T13" fmla="*/ 491 h 991"/>
                <a:gd name="T14" fmla="*/ 288 w 636"/>
                <a:gd name="T15" fmla="*/ 268 h 991"/>
                <a:gd name="T16" fmla="*/ 429 w 636"/>
                <a:gd name="T17" fmla="*/ 215 h 991"/>
                <a:gd name="T18" fmla="*/ 544 w 636"/>
                <a:gd name="T19" fmla="*/ 250 h 991"/>
                <a:gd name="T20" fmla="*/ 636 w 636"/>
                <a:gd name="T21" fmla="*/ 45 h 991"/>
                <a:gd name="T22" fmla="*/ 458 w 636"/>
                <a:gd name="T23" fmla="*/ 0 h 991"/>
                <a:gd name="T24" fmla="*/ 320 w 636"/>
                <a:gd name="T25" fmla="*/ 3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6" h="991">
                  <a:moveTo>
                    <a:pt x="320" y="32"/>
                  </a:moveTo>
                  <a:cubicBezTo>
                    <a:pt x="288" y="50"/>
                    <a:pt x="251" y="82"/>
                    <a:pt x="226" y="112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6" y="991"/>
                    <a:pt x="226" y="991"/>
                    <a:pt x="226" y="991"/>
                  </a:cubicBezTo>
                  <a:cubicBezTo>
                    <a:pt x="226" y="491"/>
                    <a:pt x="226" y="491"/>
                    <a:pt x="226" y="491"/>
                  </a:cubicBezTo>
                  <a:cubicBezTo>
                    <a:pt x="226" y="426"/>
                    <a:pt x="226" y="335"/>
                    <a:pt x="288" y="268"/>
                  </a:cubicBezTo>
                  <a:cubicBezTo>
                    <a:pt x="332" y="222"/>
                    <a:pt x="380" y="215"/>
                    <a:pt x="429" y="215"/>
                  </a:cubicBezTo>
                  <a:cubicBezTo>
                    <a:pt x="452" y="215"/>
                    <a:pt x="493" y="218"/>
                    <a:pt x="544" y="250"/>
                  </a:cubicBezTo>
                  <a:cubicBezTo>
                    <a:pt x="636" y="45"/>
                    <a:pt x="636" y="45"/>
                    <a:pt x="636" y="45"/>
                  </a:cubicBezTo>
                  <a:cubicBezTo>
                    <a:pt x="574" y="9"/>
                    <a:pt x="514" y="0"/>
                    <a:pt x="458" y="0"/>
                  </a:cubicBezTo>
                  <a:cubicBezTo>
                    <a:pt x="408" y="0"/>
                    <a:pt x="364" y="6"/>
                    <a:pt x="32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692" y="2846"/>
              <a:ext cx="1660" cy="1239"/>
            </a:xfrm>
            <a:custGeom>
              <a:avLst/>
              <a:gdLst>
                <a:gd name="T0" fmla="*/ 1281 w 1331"/>
                <a:gd name="T1" fmla="*/ 151 h 991"/>
                <a:gd name="T2" fmla="*/ 1004 w 1331"/>
                <a:gd name="T3" fmla="*/ 0 h 991"/>
                <a:gd name="T4" fmla="*/ 716 w 1331"/>
                <a:gd name="T5" fmla="*/ 142 h 991"/>
                <a:gd name="T6" fmla="*/ 465 w 1331"/>
                <a:gd name="T7" fmla="*/ 0 h 991"/>
                <a:gd name="T8" fmla="*/ 225 w 1331"/>
                <a:gd name="T9" fmla="*/ 114 h 991"/>
                <a:gd name="T10" fmla="*/ 225 w 1331"/>
                <a:gd name="T11" fmla="*/ 25 h 991"/>
                <a:gd name="T12" fmla="*/ 0 w 1331"/>
                <a:gd name="T13" fmla="*/ 25 h 991"/>
                <a:gd name="T14" fmla="*/ 0 w 1331"/>
                <a:gd name="T15" fmla="*/ 991 h 991"/>
                <a:gd name="T16" fmla="*/ 225 w 1331"/>
                <a:gd name="T17" fmla="*/ 991 h 991"/>
                <a:gd name="T18" fmla="*/ 225 w 1331"/>
                <a:gd name="T19" fmla="*/ 493 h 991"/>
                <a:gd name="T20" fmla="*/ 269 w 1331"/>
                <a:gd name="T21" fmla="*/ 273 h 991"/>
                <a:gd name="T22" fmla="*/ 403 w 1331"/>
                <a:gd name="T23" fmla="*/ 201 h 991"/>
                <a:gd name="T24" fmla="*/ 532 w 1331"/>
                <a:gd name="T25" fmla="*/ 286 h 991"/>
                <a:gd name="T26" fmla="*/ 553 w 1331"/>
                <a:gd name="T27" fmla="*/ 458 h 991"/>
                <a:gd name="T28" fmla="*/ 553 w 1331"/>
                <a:gd name="T29" fmla="*/ 991 h 991"/>
                <a:gd name="T30" fmla="*/ 778 w 1331"/>
                <a:gd name="T31" fmla="*/ 991 h 991"/>
                <a:gd name="T32" fmla="*/ 778 w 1331"/>
                <a:gd name="T33" fmla="*/ 493 h 991"/>
                <a:gd name="T34" fmla="*/ 822 w 1331"/>
                <a:gd name="T35" fmla="*/ 273 h 991"/>
                <a:gd name="T36" fmla="*/ 956 w 1331"/>
                <a:gd name="T37" fmla="*/ 201 h 991"/>
                <a:gd name="T38" fmla="*/ 1085 w 1331"/>
                <a:gd name="T39" fmla="*/ 286 h 991"/>
                <a:gd name="T40" fmla="*/ 1106 w 1331"/>
                <a:gd name="T41" fmla="*/ 458 h 991"/>
                <a:gd name="T42" fmla="*/ 1106 w 1331"/>
                <a:gd name="T43" fmla="*/ 991 h 991"/>
                <a:gd name="T44" fmla="*/ 1331 w 1331"/>
                <a:gd name="T45" fmla="*/ 991 h 991"/>
                <a:gd name="T46" fmla="*/ 1331 w 1331"/>
                <a:gd name="T47" fmla="*/ 394 h 991"/>
                <a:gd name="T48" fmla="*/ 1281 w 1331"/>
                <a:gd name="T49" fmla="*/ 151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1" h="991">
                  <a:moveTo>
                    <a:pt x="1281" y="151"/>
                  </a:moveTo>
                  <a:cubicBezTo>
                    <a:pt x="1225" y="55"/>
                    <a:pt x="1122" y="0"/>
                    <a:pt x="1004" y="0"/>
                  </a:cubicBezTo>
                  <a:cubicBezTo>
                    <a:pt x="919" y="0"/>
                    <a:pt x="797" y="27"/>
                    <a:pt x="716" y="142"/>
                  </a:cubicBezTo>
                  <a:cubicBezTo>
                    <a:pt x="661" y="48"/>
                    <a:pt x="566" y="0"/>
                    <a:pt x="465" y="0"/>
                  </a:cubicBezTo>
                  <a:cubicBezTo>
                    <a:pt x="391" y="0"/>
                    <a:pt x="301" y="22"/>
                    <a:pt x="225" y="114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91"/>
                    <a:pt x="0" y="991"/>
                    <a:pt x="0" y="991"/>
                  </a:cubicBezTo>
                  <a:cubicBezTo>
                    <a:pt x="225" y="991"/>
                    <a:pt x="225" y="991"/>
                    <a:pt x="225" y="991"/>
                  </a:cubicBezTo>
                  <a:cubicBezTo>
                    <a:pt x="225" y="493"/>
                    <a:pt x="225" y="493"/>
                    <a:pt x="225" y="493"/>
                  </a:cubicBezTo>
                  <a:cubicBezTo>
                    <a:pt x="225" y="410"/>
                    <a:pt x="230" y="328"/>
                    <a:pt x="269" y="273"/>
                  </a:cubicBezTo>
                  <a:cubicBezTo>
                    <a:pt x="299" y="231"/>
                    <a:pt x="347" y="201"/>
                    <a:pt x="403" y="201"/>
                  </a:cubicBezTo>
                  <a:cubicBezTo>
                    <a:pt x="483" y="201"/>
                    <a:pt x="518" y="250"/>
                    <a:pt x="532" y="286"/>
                  </a:cubicBezTo>
                  <a:cubicBezTo>
                    <a:pt x="541" y="307"/>
                    <a:pt x="553" y="351"/>
                    <a:pt x="553" y="458"/>
                  </a:cubicBezTo>
                  <a:cubicBezTo>
                    <a:pt x="553" y="991"/>
                    <a:pt x="553" y="991"/>
                    <a:pt x="553" y="991"/>
                  </a:cubicBezTo>
                  <a:cubicBezTo>
                    <a:pt x="778" y="991"/>
                    <a:pt x="778" y="991"/>
                    <a:pt x="778" y="991"/>
                  </a:cubicBezTo>
                  <a:cubicBezTo>
                    <a:pt x="778" y="493"/>
                    <a:pt x="778" y="493"/>
                    <a:pt x="778" y="493"/>
                  </a:cubicBezTo>
                  <a:cubicBezTo>
                    <a:pt x="778" y="410"/>
                    <a:pt x="783" y="328"/>
                    <a:pt x="822" y="273"/>
                  </a:cubicBezTo>
                  <a:cubicBezTo>
                    <a:pt x="852" y="231"/>
                    <a:pt x="901" y="201"/>
                    <a:pt x="956" y="201"/>
                  </a:cubicBezTo>
                  <a:cubicBezTo>
                    <a:pt x="1036" y="201"/>
                    <a:pt x="1071" y="250"/>
                    <a:pt x="1085" y="286"/>
                  </a:cubicBezTo>
                  <a:cubicBezTo>
                    <a:pt x="1094" y="307"/>
                    <a:pt x="1106" y="351"/>
                    <a:pt x="1106" y="458"/>
                  </a:cubicBezTo>
                  <a:cubicBezTo>
                    <a:pt x="1106" y="991"/>
                    <a:pt x="1106" y="991"/>
                    <a:pt x="1106" y="991"/>
                  </a:cubicBezTo>
                  <a:cubicBezTo>
                    <a:pt x="1331" y="991"/>
                    <a:pt x="1331" y="991"/>
                    <a:pt x="1331" y="991"/>
                  </a:cubicBezTo>
                  <a:cubicBezTo>
                    <a:pt x="1331" y="394"/>
                    <a:pt x="1331" y="394"/>
                    <a:pt x="1331" y="394"/>
                  </a:cubicBezTo>
                  <a:cubicBezTo>
                    <a:pt x="1331" y="254"/>
                    <a:pt x="1299" y="183"/>
                    <a:pt x="1281" y="1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1181100" dist="25400" dir="5400000" algn="t" rotWithShape="0">
                    <a:prstClr val="black"/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9" name="Rectangle 8"/>
          <p:cNvSpPr/>
          <p:nvPr userDrawn="1"/>
        </p:nvSpPr>
        <p:spPr>
          <a:xfrm rot="5400000">
            <a:off x="6265863" y="57150"/>
            <a:ext cx="947738" cy="2897187"/>
          </a:xfrm>
          <a:prstGeom prst="rect">
            <a:avLst/>
          </a:prstGeom>
          <a:solidFill>
            <a:schemeClr val="accent5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01"/>
          <a:stretch>
            <a:fillRect/>
          </a:stretch>
        </p:blipFill>
        <p:spPr bwMode="auto">
          <a:xfrm>
            <a:off x="-390525" y="-882650"/>
            <a:ext cx="16211550" cy="816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686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97312" y="2093521"/>
            <a:ext cx="6831012" cy="794604"/>
          </a:xfrm>
        </p:spPr>
        <p:txBody>
          <a:bodyPr/>
          <a:lstStyle>
            <a:lvl1pPr marL="0" indent="0" algn="l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Box 20"/>
          <p:cNvSpPr txBox="1">
            <a:spLocks noChangeArrowheads="1"/>
          </p:cNvSpPr>
          <p:nvPr userDrawn="1"/>
        </p:nvSpPr>
        <p:spPr bwMode="auto">
          <a:xfrm>
            <a:off x="804863" y="6430963"/>
            <a:ext cx="8350250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en-US" altLang="en-US" sz="1000" dirty="0">
                <a:solidFill>
                  <a:schemeClr val="bg1"/>
                </a:solidFill>
              </a:rPr>
              <a:t>© 2018 Arm Limited </a:t>
            </a:r>
          </a:p>
        </p:txBody>
      </p:sp>
    </p:spTree>
    <p:extLst>
      <p:ext uri="{BB962C8B-B14F-4D97-AF65-F5344CB8AC3E}">
        <p14:creationId xmlns:p14="http://schemas.microsoft.com/office/powerpoint/2010/main" val="120559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492125" y="1479468"/>
            <a:ext cx="11180762" cy="4086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2038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2125" y="1479550"/>
            <a:ext cx="11180763" cy="4086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</p:txBody>
      </p:sp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>
            <a:off x="492126" y="6430963"/>
            <a:ext cx="312738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51459FED-D6BC-2B4F-BB0E-849935291B37}" type="slidenum">
              <a:rPr lang="en-US" altLang="en-US" sz="1000" smtClean="0">
                <a:solidFill>
                  <a:srgbClr val="7F7F7F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586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6" r:id="rId1"/>
    <p:sldLayoutId id="2147485337" r:id="rId2"/>
    <p:sldLayoutId id="2147485338" r:id="rId3"/>
    <p:sldLayoutId id="2147485339" r:id="rId4"/>
    <p:sldLayoutId id="2147485340" r:id="rId5"/>
    <p:sldLayoutId id="2147485341" r:id="rId6"/>
    <p:sldLayoutId id="2147485342" r:id="rId7"/>
    <p:sldLayoutId id="2147485343" r:id="rId8"/>
    <p:sldLayoutId id="2147485344" r:id="rId9"/>
    <p:sldLayoutId id="2147485345" r:id="rId10"/>
    <p:sldLayoutId id="2147485346" r:id="rId11"/>
    <p:sldLayoutId id="2147485347" r:id="rId12"/>
    <p:sldLayoutId id="2147485348" r:id="rId13"/>
    <p:sldLayoutId id="2147485349" r:id="rId14"/>
    <p:sldLayoutId id="2147485350" r:id="rId15"/>
    <p:sldLayoutId id="2147485351" r:id="rId16"/>
    <p:sldLayoutId id="2147485352" r:id="rId17"/>
    <p:sldLayoutId id="2147485353" r:id="rId18"/>
    <p:sldLayoutId id="2147485354" r:id="rId19"/>
    <p:sldLayoutId id="2147485355" r:id="rId20"/>
    <p:sldLayoutId id="2147485356" r:id="rId21"/>
    <p:sldLayoutId id="2147485357" r:id="rId22"/>
    <p:sldLayoutId id="2147485358" r:id="rId23"/>
    <p:sldLayoutId id="2147485359" r:id="rId24"/>
    <p:sldLayoutId id="2147485360" r:id="rId25"/>
    <p:sldLayoutId id="2147485361" r:id="rId26"/>
    <p:sldLayoutId id="2147485365" r:id="rId27"/>
    <p:sldLayoutId id="2147485372" r:id="rId28"/>
    <p:sldLayoutId id="2147485373" r:id="rId29"/>
    <p:sldLayoutId id="2147485374" r:id="rId30"/>
    <p:sldLayoutId id="2147485375" r:id="rId31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 kern="1200" spc="-50">
          <a:solidFill>
            <a:schemeClr val="accent1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algn="l" rtl="0" eaLnBrk="1" fontAlgn="base" hangingPunct="1">
        <a:lnSpc>
          <a:spcPct val="90000"/>
        </a:lnSpc>
        <a:spcBef>
          <a:spcPct val="0"/>
        </a:spcBef>
        <a:spcAft>
          <a:spcPts val="1600"/>
        </a:spcAft>
        <a:buFont typeface="Calibri" charset="0"/>
        <a:defRPr sz="2400" kern="12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marL="398463" indent="-166688" algn="l" rtl="0" eaLnBrk="1" fontAlgn="base" hangingPunct="1">
        <a:lnSpc>
          <a:spcPct val="90000"/>
        </a:lnSpc>
        <a:spcBef>
          <a:spcPct val="0"/>
        </a:spcBef>
        <a:spcAft>
          <a:spcPts val="1200"/>
        </a:spcAft>
        <a:buClr>
          <a:schemeClr val="accent1"/>
        </a:buClr>
        <a:buSzPct val="80000"/>
        <a:buFont typeface="Arial" charset="0"/>
        <a:buChar char="•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90000"/>
        </a:lnSpc>
        <a:spcBef>
          <a:spcPct val="0"/>
        </a:spcBef>
        <a:spcAft>
          <a:spcPts val="120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90000"/>
        </a:lnSpc>
        <a:spcBef>
          <a:spcPts val="0"/>
        </a:spcBef>
        <a:spcAft>
          <a:spcPts val="80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8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devtoolkit.openmobilealliance.org/OEditor/Default" TargetMode="External"/><Relationship Id="rId5" Type="http://schemas.openxmlformats.org/officeDocument/2006/relationships/hyperlink" Target="http://www.openmobilealliance.org/wp/OMNA/LwM2M/LwM2MRegistry.html" TargetMode="Externa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keil.com/mbed/mbedtl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tools.ietf.org/html/rfc7925" TargetMode="Externa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so-alliance.org/wp-content/uploads/2017/12/IPSO-IoT-Credential-Management_Final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://www.internetsociety.org/doc/iot-overview" TargetMode="Externa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mobilealliance.org/release/LightweightM2M/V1_1_1-20190617-A/OMA-TS-LightweightM2M_Transport-V1_1_1-20190617-A.pdf" TargetMode="External"/><Relationship Id="rId2" Type="http://schemas.openxmlformats.org/officeDocument/2006/relationships/hyperlink" Target="https://www.openmobilealliance.org/release/LightweightM2M/V1_1_1-20190617-A/" TargetMode="Externa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openmobilealliance.org/release/LightweightM2M/V1_1_1-20190617-A/OMA-TS-LightweightM2M_Core-V1_1_1-20190617-A.pd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mobilealliance.org/release/LightweightM2M/V1_1-20180710-A/OMA-TS-LightweightM2M_Core-V1_1-20180710-A.pdf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4" Type="http://schemas.openxmlformats.org/officeDocument/2006/relationships/hyperlink" Target="http://www.openmobilealliance.org/release/LightweightM2M/V1_1-20180710-A/OMA-TS-LightweightM2M_Transport-V1_1-20180710-A.pd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l.acm.org/citation.cfm?id=1879174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tools.ietf.org/html/draft-ietf-lwig-tcp-constrained-node-network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D1352DB-53CA-4F35-B4EF-B931B62F1B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19</a:t>
            </a:r>
            <a:r>
              <a:rPr lang="en-US" baseline="30000" dirty="0"/>
              <a:t>th</a:t>
            </a:r>
            <a:r>
              <a:rPr lang="en-US" dirty="0"/>
              <a:t> July 2019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D792CC-48F0-4FBF-99BC-F1C60B02A0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Montreal/Canada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B56729-9144-4419-BD17-AF1FBB0E3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LwM2M Tutorial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0923A0-79C8-4F6F-B4E5-EF654D3A5A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26906" y="1652709"/>
            <a:ext cx="4268207" cy="289871"/>
          </a:xfrm>
        </p:spPr>
        <p:txBody>
          <a:bodyPr/>
          <a:lstStyle/>
          <a:p>
            <a:r>
              <a:rPr lang="en-US" dirty="0"/>
              <a:t>Joint IETF/IRTF – OMA Meeting</a:t>
            </a:r>
            <a:endParaRPr lang="en-GB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60E51A88-8DCF-48A3-ADA6-AC080F17BA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Hannes Tschofenig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888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2957" y="1479468"/>
            <a:ext cx="8269930" cy="5083257"/>
          </a:xfrm>
        </p:spPr>
        <p:txBody>
          <a:bodyPr/>
          <a:lstStyle/>
          <a:p>
            <a:r>
              <a:rPr lang="en-GB" dirty="0"/>
              <a:t>Architecture and Protocol Stack</a:t>
            </a:r>
          </a:p>
          <a:p>
            <a:r>
              <a:rPr lang="en-US" dirty="0"/>
              <a:t>Messaging Layer</a:t>
            </a:r>
            <a:endParaRPr lang="en-GB" dirty="0"/>
          </a:p>
          <a:p>
            <a:r>
              <a:rPr lang="en-US" dirty="0"/>
              <a:t>D</a:t>
            </a:r>
            <a:r>
              <a:rPr lang="en-GB" dirty="0" err="1"/>
              <a:t>ata</a:t>
            </a:r>
            <a:r>
              <a:rPr lang="en-GB" dirty="0"/>
              <a:t> model</a:t>
            </a:r>
          </a:p>
          <a:p>
            <a:r>
              <a:rPr lang="en-US" dirty="0"/>
              <a:t>S</a:t>
            </a:r>
            <a:r>
              <a:rPr lang="en-GB" dirty="0" err="1"/>
              <a:t>ecuring</a:t>
            </a:r>
            <a:r>
              <a:rPr lang="en-GB" dirty="0"/>
              <a:t> LwM2M</a:t>
            </a:r>
          </a:p>
          <a:p>
            <a:r>
              <a:rPr lang="en-US" dirty="0"/>
              <a:t>B</a:t>
            </a:r>
            <a:r>
              <a:rPr lang="en-GB" dirty="0" err="1"/>
              <a:t>ootstrapping</a:t>
            </a:r>
            <a:endParaRPr lang="en-GB" dirty="0"/>
          </a:p>
          <a:p>
            <a:r>
              <a:rPr lang="en-US" dirty="0"/>
              <a:t>L</a:t>
            </a:r>
            <a:r>
              <a:rPr lang="en-GB" dirty="0"/>
              <a:t>wM2M v1.2</a:t>
            </a:r>
          </a:p>
        </p:txBody>
      </p:sp>
      <p:sp>
        <p:nvSpPr>
          <p:cNvPr id="4" name="Right Arrow 3"/>
          <p:cNvSpPr/>
          <p:nvPr/>
        </p:nvSpPr>
        <p:spPr>
          <a:xfrm>
            <a:off x="2204654" y="1810658"/>
            <a:ext cx="1057275" cy="657225"/>
          </a:xfrm>
          <a:prstGeom prst="rightArrow">
            <a:avLst/>
          </a:prstGeom>
          <a:solidFill>
            <a:schemeClr val="accent1"/>
          </a:solidFill>
          <a:ln w="635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400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115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LwM2M Messaging Layer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819172" y="1435102"/>
            <a:ext cx="5841978" cy="894257"/>
          </a:xfrm>
        </p:spPr>
        <p:txBody>
          <a:bodyPr/>
          <a:lstStyle/>
          <a:p>
            <a:r>
              <a:rPr lang="en-US" b="1" dirty="0">
                <a:ea typeface="ヒラギノ角ゴ ProN W3"/>
                <a:cs typeface="ヒラギノ角ゴ ProN W3"/>
              </a:rPr>
              <a:t>High-level message pattern (using RESTful API) hiding details of underlying transports</a:t>
            </a:r>
            <a:endParaRPr lang="en-US" dirty="0">
              <a:ea typeface="ヒラギノ角ゴ ProN W3"/>
              <a:cs typeface="ヒラギノ角ゴ ProN W3"/>
            </a:endParaRPr>
          </a:p>
          <a:p>
            <a:endParaRPr lang="en-US" dirty="0"/>
          </a:p>
        </p:txBody>
      </p:sp>
      <p:pic>
        <p:nvPicPr>
          <p:cNvPr id="9" name="Picture 7" descr="fig3-managemen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34300" y="3757613"/>
            <a:ext cx="4379913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fig2-bootstrap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19900" y="1233486"/>
            <a:ext cx="5294313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7974" y="2640012"/>
            <a:ext cx="39497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67662" y="5114925"/>
            <a:ext cx="3987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727075" y="5265738"/>
            <a:ext cx="6092825" cy="10433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ea typeface="ヒラギノ角ゴ ProN W3"/>
                <a:cs typeface="ヒラギノ角ゴ ProN W3"/>
              </a:rPr>
              <a:t>Information reporting interface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dirty="0">
                <a:ea typeface="ヒラギノ角ゴ ProN W3"/>
                <a:cs typeface="ヒラギノ角ゴ ProN W3"/>
              </a:rPr>
              <a:t>Publish/subscribe interaction for observing changes in resources. 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727075" y="2360272"/>
            <a:ext cx="6092825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ea typeface="ヒラギノ角ゴ ProN W3"/>
                <a:cs typeface="ヒラギノ角ゴ ProN W3"/>
              </a:rPr>
              <a:t>Bootstrap interface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dirty="0">
                <a:ea typeface="ヒラギノ角ゴ ProN W3"/>
                <a:cs typeface="ヒラギノ角ゴ ProN W3"/>
              </a:rPr>
              <a:t>Configure credentials and ACLs for LwM2M servers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27075" y="3148366"/>
            <a:ext cx="6092825" cy="128650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ea typeface="ヒラギノ角ゴ ProN W3"/>
                <a:cs typeface="ヒラギノ角ゴ ProN W3"/>
              </a:rPr>
              <a:t>Registration interface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dirty="0">
                <a:ea typeface="ヒラギノ角ゴ ProN W3"/>
                <a:cs typeface="ヒラギノ角ゴ ProN W3"/>
              </a:rPr>
              <a:t>Informs server about “existence” of the LwM2M device and supported functionality (e.g., objects, transport bindings)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27075" y="4363951"/>
            <a:ext cx="6092825" cy="750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000" dirty="0">
                <a:ea typeface="ヒラギノ角ゴ ProN W3"/>
                <a:cs typeface="ヒラギノ角ゴ ProN W3"/>
              </a:rPr>
              <a:t>Device management &amp; service enablement interface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</a:pPr>
            <a:r>
              <a:rPr lang="en-US" dirty="0">
                <a:ea typeface="ヒラギノ角ゴ ProN W3"/>
                <a:cs typeface="ヒラギノ角ゴ ProN W3"/>
              </a:rPr>
              <a:t>Ability to access object instances and resources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CE83D7-7090-4713-B45E-54987F462DFD}"/>
              </a:ext>
            </a:extLst>
          </p:cNvPr>
          <p:cNvSpPr/>
          <p:nvPr/>
        </p:nvSpPr>
        <p:spPr>
          <a:xfrm>
            <a:off x="9066381" y="6378059"/>
            <a:ext cx="1423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ea typeface="ヒラギノ角ゴ ProN W3"/>
                <a:cs typeface="ヒラギノ角ゴ ProN W3"/>
              </a:rPr>
              <a:t>LwM2M v1.0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8758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7028F-97E7-4174-92FA-10A7C0CBA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Registration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1E46E8A-B511-4549-8E82-7AA9C8F338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2125" y="1620480"/>
            <a:ext cx="5332942" cy="741471"/>
          </a:xfrm>
        </p:spPr>
        <p:txBody>
          <a:bodyPr/>
          <a:lstStyle/>
          <a:p>
            <a:r>
              <a:rPr lang="en-US" dirty="0" err="1"/>
              <a:t>CoAP</a:t>
            </a:r>
            <a:r>
              <a:rPr lang="en-US" dirty="0"/>
              <a:t> POST</a:t>
            </a:r>
          </a:p>
          <a:p>
            <a:r>
              <a:rPr lang="en-US" dirty="0">
                <a:solidFill>
                  <a:schemeClr val="accent6"/>
                </a:solidFill>
              </a:rPr>
              <a:t>Confirmable, </a:t>
            </a:r>
            <a:r>
              <a:rPr lang="en-GB" dirty="0">
                <a:solidFill>
                  <a:schemeClr val="accent6"/>
                </a:solidFill>
              </a:rPr>
              <a:t>Message ID: 18947</a:t>
            </a:r>
          </a:p>
          <a:p>
            <a:r>
              <a:rPr lang="en-GB" dirty="0">
                <a:solidFill>
                  <a:schemeClr val="accent6"/>
                </a:solidFill>
              </a:rPr>
              <a:t>Token: 0a0f255fe71b37a0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F063E58-EB84-44DF-A39F-6C0DE6306019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endParaRPr lang="en-GB" sz="1400" dirty="0"/>
          </a:p>
          <a:p>
            <a:r>
              <a:rPr lang="en-GB" sz="1400" dirty="0" err="1"/>
              <a:t>Opt</a:t>
            </a:r>
            <a:r>
              <a:rPr lang="en-GB" sz="1400" dirty="0"/>
              <a:t> Name: #1: Uri-Path: </a:t>
            </a:r>
            <a:r>
              <a:rPr lang="en-GB" sz="1400" dirty="0" err="1"/>
              <a:t>rd</a:t>
            </a:r>
            <a:endParaRPr lang="en-GB" sz="1400" dirty="0"/>
          </a:p>
          <a:p>
            <a:r>
              <a:rPr lang="en-GB" sz="1400" dirty="0" err="1"/>
              <a:t>Opt</a:t>
            </a:r>
            <a:r>
              <a:rPr lang="en-GB" sz="1400" dirty="0"/>
              <a:t> Name: #2: Content-Format: application/link-format</a:t>
            </a:r>
          </a:p>
          <a:p>
            <a:r>
              <a:rPr lang="en-GB" sz="1400" dirty="0" err="1"/>
              <a:t>Opt</a:t>
            </a:r>
            <a:r>
              <a:rPr lang="en-GB" sz="1400" dirty="0"/>
              <a:t> Name: #3: Uri-Query: b=US</a:t>
            </a:r>
          </a:p>
          <a:p>
            <a:r>
              <a:rPr lang="en-GB" sz="1400" dirty="0" err="1"/>
              <a:t>Opt</a:t>
            </a:r>
            <a:r>
              <a:rPr lang="en-GB" sz="1400" dirty="0"/>
              <a:t> Name: #4: Uri-Query: lwm2m=1.1</a:t>
            </a:r>
          </a:p>
          <a:p>
            <a:r>
              <a:rPr lang="en-GB" sz="1400" dirty="0" err="1"/>
              <a:t>Opt</a:t>
            </a:r>
            <a:r>
              <a:rPr lang="en-GB" sz="1400" dirty="0"/>
              <a:t> Name: #5: Uri-Query: </a:t>
            </a:r>
            <a:r>
              <a:rPr lang="en-GB" sz="1400" dirty="0" err="1"/>
              <a:t>lt</a:t>
            </a:r>
            <a:r>
              <a:rPr lang="en-GB" sz="1400" dirty="0"/>
              <a:t>=600</a:t>
            </a:r>
          </a:p>
          <a:p>
            <a:r>
              <a:rPr lang="en-GB" sz="1400" dirty="0" err="1"/>
              <a:t>Opt</a:t>
            </a:r>
            <a:r>
              <a:rPr lang="en-GB" sz="1400" dirty="0"/>
              <a:t> Name: #6: Uri-Query: ep=john-VirtualBox</a:t>
            </a:r>
          </a:p>
          <a:p>
            <a:r>
              <a:rPr lang="en-GB" sz="1400" dirty="0"/>
              <a:t>Payload: Payload Content-Format: application/link-format</a:t>
            </a:r>
          </a:p>
          <a:p>
            <a:r>
              <a:rPr lang="en-GB" sz="1400" dirty="0"/>
              <a:t>&lt;/&gt;;rt="oma.lwm2m", &lt;/1/0&gt;, &lt;/3/0&gt;, &lt;/6/0&gt;, &lt;/3303/0&gt;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D7D6451-0405-4CD7-B10D-0497B4E358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41534" y="1710867"/>
            <a:ext cx="5332942" cy="560696"/>
          </a:xfrm>
        </p:spPr>
        <p:txBody>
          <a:bodyPr/>
          <a:lstStyle/>
          <a:p>
            <a:r>
              <a:rPr lang="en-US" dirty="0" err="1"/>
              <a:t>CoAP</a:t>
            </a:r>
            <a:r>
              <a:rPr lang="en-US" dirty="0"/>
              <a:t> Ack</a:t>
            </a:r>
          </a:p>
          <a:p>
            <a:r>
              <a:rPr lang="en-GB" dirty="0">
                <a:solidFill>
                  <a:schemeClr val="accent6"/>
                </a:solidFill>
              </a:rPr>
              <a:t>2.01 Created, Message ID:18947</a:t>
            </a:r>
          </a:p>
          <a:p>
            <a:r>
              <a:rPr lang="en-GB" dirty="0">
                <a:solidFill>
                  <a:schemeClr val="accent6"/>
                </a:solidFill>
              </a:rPr>
              <a:t>Token: 0a0f255fe71b37a0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AF0CB9B-BA46-45F1-8CE4-F17C8DE7256F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 dirty="0"/>
          </a:p>
          <a:p>
            <a:r>
              <a:rPr lang="en-GB" sz="1400" dirty="0" err="1"/>
              <a:t>Opt</a:t>
            </a:r>
            <a:r>
              <a:rPr lang="en-GB" sz="1400" dirty="0"/>
              <a:t> Name: #1: Location-Path: </a:t>
            </a:r>
            <a:r>
              <a:rPr lang="en-GB" sz="1400" dirty="0" err="1"/>
              <a:t>rd</a:t>
            </a:r>
            <a:endParaRPr lang="en-GB" sz="1400" dirty="0"/>
          </a:p>
          <a:p>
            <a:r>
              <a:rPr lang="en-GB" sz="1400" dirty="0" err="1"/>
              <a:t>Opt</a:t>
            </a:r>
            <a:r>
              <a:rPr lang="en-GB" sz="1400" dirty="0"/>
              <a:t> Name: #2: Location-Path: Chohyv1bmr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036E8A6-4D1B-4D11-A4AD-94B95E7695E6}"/>
              </a:ext>
            </a:extLst>
          </p:cNvPr>
          <p:cNvSpPr/>
          <p:nvPr/>
        </p:nvSpPr>
        <p:spPr>
          <a:xfrm rot="10800000">
            <a:off x="2799182" y="3429000"/>
            <a:ext cx="1287625" cy="32526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507E473-8452-44F8-9925-BB3CFEE567EB}"/>
              </a:ext>
            </a:extLst>
          </p:cNvPr>
          <p:cNvSpPr/>
          <p:nvPr/>
        </p:nvSpPr>
        <p:spPr>
          <a:xfrm>
            <a:off x="4086807" y="3406967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Binding Modes</a:t>
            </a:r>
            <a:endParaRPr lang="en-GB" dirty="0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46D8DB6-B85A-414B-B6FC-1F5A93AFBB86}"/>
              </a:ext>
            </a:extLst>
          </p:cNvPr>
          <p:cNvSpPr/>
          <p:nvPr/>
        </p:nvSpPr>
        <p:spPr>
          <a:xfrm rot="10800000">
            <a:off x="2886267" y="4252934"/>
            <a:ext cx="1287625" cy="32526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96AA27A-FC0C-4492-B0BF-536AB5802C06}"/>
              </a:ext>
            </a:extLst>
          </p:cNvPr>
          <p:cNvSpPr/>
          <p:nvPr/>
        </p:nvSpPr>
        <p:spPr>
          <a:xfrm>
            <a:off x="4173892" y="4230901"/>
            <a:ext cx="943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Lifetime</a:t>
            </a:r>
            <a:endParaRPr lang="en-GB" dirty="0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5CB2C86B-0B95-4C8D-8241-A49DE08633CD}"/>
              </a:ext>
            </a:extLst>
          </p:cNvPr>
          <p:cNvSpPr/>
          <p:nvPr/>
        </p:nvSpPr>
        <p:spPr>
          <a:xfrm rot="10800000">
            <a:off x="3830180" y="4678046"/>
            <a:ext cx="1287625" cy="32526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966BAA3-0B1C-4522-8AE5-A8F1A84AEF4B}"/>
              </a:ext>
            </a:extLst>
          </p:cNvPr>
          <p:cNvSpPr/>
          <p:nvPr/>
        </p:nvSpPr>
        <p:spPr>
          <a:xfrm>
            <a:off x="5090950" y="4411155"/>
            <a:ext cx="1086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Endpoint </a:t>
            </a:r>
          </a:p>
          <a:p>
            <a:r>
              <a:rPr lang="en-US" dirty="0"/>
              <a:t>Client </a:t>
            </a:r>
          </a:p>
          <a:p>
            <a:r>
              <a:rPr lang="en-US" dirty="0"/>
              <a:t>Name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0A62C348-9442-4ADF-BD6B-81BD8005FAE2}"/>
              </a:ext>
            </a:extLst>
          </p:cNvPr>
          <p:cNvSpPr/>
          <p:nvPr/>
        </p:nvSpPr>
        <p:spPr>
          <a:xfrm rot="10800000">
            <a:off x="3266204" y="3855713"/>
            <a:ext cx="1287625" cy="32526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18D83D-9A6C-46D2-BE4B-03294373634D}"/>
              </a:ext>
            </a:extLst>
          </p:cNvPr>
          <p:cNvSpPr/>
          <p:nvPr/>
        </p:nvSpPr>
        <p:spPr>
          <a:xfrm>
            <a:off x="4476038" y="3818251"/>
            <a:ext cx="1701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LwM2M Version</a:t>
            </a:r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E30F2614-012E-462D-A6BC-AACC198C6BBC}"/>
              </a:ext>
            </a:extLst>
          </p:cNvPr>
          <p:cNvSpPr/>
          <p:nvPr/>
        </p:nvSpPr>
        <p:spPr>
          <a:xfrm rot="11915116">
            <a:off x="2622391" y="5927908"/>
            <a:ext cx="1287625" cy="32526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6CC0768-71BA-4461-B2A3-651259517712}"/>
              </a:ext>
            </a:extLst>
          </p:cNvPr>
          <p:cNvSpPr/>
          <p:nvPr/>
        </p:nvSpPr>
        <p:spPr>
          <a:xfrm>
            <a:off x="3891129" y="5959144"/>
            <a:ext cx="17325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Objects and </a:t>
            </a:r>
          </a:p>
          <a:p>
            <a:r>
              <a:rPr lang="en-US" dirty="0"/>
              <a:t>Object Instances</a:t>
            </a:r>
          </a:p>
        </p:txBody>
      </p:sp>
    </p:spTree>
    <p:extLst>
      <p:ext uri="{BB962C8B-B14F-4D97-AF65-F5344CB8AC3E}">
        <p14:creationId xmlns:p14="http://schemas.microsoft.com/office/powerpoint/2010/main" val="1886134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0FF83-68B4-43B7-9C0C-2D0D6B5DA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ヒラギノ角ゴ ProN W3"/>
                <a:cs typeface="ヒラギノ角ゴ ProN W3"/>
              </a:rPr>
              <a:t>Device Management &amp; Service Enablement Interface</a:t>
            </a:r>
            <a:endParaRPr lang="en-GB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F4E763F-415B-491E-9DAC-6F79DB08A3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v1.1.1</a:t>
            </a:r>
            <a:endParaRPr lang="en-GB" dirty="0"/>
          </a:p>
        </p:txBody>
      </p:sp>
      <p:pic>
        <p:nvPicPr>
          <p:cNvPr id="23" name="Content Placeholder 22">
            <a:extLst>
              <a:ext uri="{FF2B5EF4-FFF2-40B4-BE49-F238E27FC236}">
                <a16:creationId xmlns:a16="http://schemas.microsoft.com/office/drawing/2014/main" id="{B578761D-D3AC-40B3-8096-276A36BA1719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969" y="3364706"/>
            <a:ext cx="5038725" cy="1600200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6DF111E-8A32-4C59-BD15-1739373DAE3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LwM2M v1.1 Enhancements</a:t>
            </a:r>
            <a:endParaRPr lang="en-GB" dirty="0"/>
          </a:p>
        </p:txBody>
      </p:sp>
      <p:sp>
        <p:nvSpPr>
          <p:cNvPr id="31" name="Content Placeholder 26">
            <a:extLst>
              <a:ext uri="{FF2B5EF4-FFF2-40B4-BE49-F238E27FC236}">
                <a16:creationId xmlns:a16="http://schemas.microsoft.com/office/drawing/2014/main" id="{99F2C6E1-E78B-4F6D-9B42-43797F09B841}"/>
              </a:ext>
            </a:extLst>
          </p:cNvPr>
          <p:cNvSpPr txBox="1">
            <a:spLocks/>
          </p:cNvSpPr>
          <p:nvPr/>
        </p:nvSpPr>
        <p:spPr>
          <a:xfrm>
            <a:off x="6341534" y="2385633"/>
            <a:ext cx="5331354" cy="129087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1600"/>
              </a:spcAft>
              <a:buFont typeface="Calibri" charset="0"/>
              <a:buNone/>
              <a:defRPr sz="240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398463" indent="-16668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SzPct val="80000"/>
              <a:buFont typeface="Arial" charset="0"/>
              <a:buChar char="•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855663" indent="-16668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1201738" indent="-17303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Wingdings" charset="2"/>
              <a:buChar char="§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1427163" indent="-16827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"Read-Composite" operation used to selectively read a number of Resources, and/or Resource Instances of different Objects in a single request.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More efficient than repeatedly sending requests to different objects/resources.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BE001C5C-FC85-42D9-8494-E7921C258D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API Description</a:t>
            </a:r>
            <a:endParaRPr lang="en-GB" dirty="0"/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F057EFC2-5AAD-4FB8-8290-30ADF68221D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341534" y="4820042"/>
            <a:ext cx="5331354" cy="1290871"/>
          </a:xfrm>
        </p:spPr>
        <p:txBody>
          <a:bodyPr/>
          <a:lstStyle/>
          <a:p>
            <a:r>
              <a:rPr lang="en-GB" dirty="0"/>
              <a:t>The "Send" operation is used by the LwM2M Client to send data to the LwM2M Server unsolicited. </a:t>
            </a:r>
          </a:p>
          <a:p>
            <a:endParaRPr lang="en-GB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6A7230D-0E92-4B10-939F-FD2D5E94A51D}"/>
              </a:ext>
            </a:extLst>
          </p:cNvPr>
          <p:cNvCxnSpPr/>
          <p:nvPr/>
        </p:nvCxnSpPr>
        <p:spPr>
          <a:xfrm>
            <a:off x="1784733" y="3525398"/>
            <a:ext cx="2721166" cy="0"/>
          </a:xfrm>
          <a:prstGeom prst="straightConnector1">
            <a:avLst/>
          </a:prstGeom>
          <a:ln w="12700">
            <a:solidFill>
              <a:schemeClr val="tx1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AC9EB7BB-FBA7-45D3-AA73-709770438A89}"/>
              </a:ext>
            </a:extLst>
          </p:cNvPr>
          <p:cNvSpPr/>
          <p:nvPr/>
        </p:nvSpPr>
        <p:spPr>
          <a:xfrm>
            <a:off x="2820547" y="3180040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Send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229E8B-726F-46A8-8D28-B6F4B5C9DACB}"/>
              </a:ext>
            </a:extLst>
          </p:cNvPr>
          <p:cNvSpPr/>
          <p:nvPr/>
        </p:nvSpPr>
        <p:spPr>
          <a:xfrm>
            <a:off x="1961002" y="4340670"/>
            <a:ext cx="2368627" cy="207566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34BCD9-F165-4CC5-A608-22B4DA396310}"/>
              </a:ext>
            </a:extLst>
          </p:cNvPr>
          <p:cNvSpPr/>
          <p:nvPr/>
        </p:nvSpPr>
        <p:spPr>
          <a:xfrm>
            <a:off x="1974017" y="3250010"/>
            <a:ext cx="2368627" cy="207566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3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AFA69-C4DC-4CCD-A888-F5AA59F0E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ヒラギノ角ゴ ProN W3"/>
                <a:cs typeface="ヒラギノ角ゴ ProN W3"/>
              </a:rPr>
              <a:t>Information Reporting Interface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BA8971-12E3-4D36-B0EF-0AA9AA105E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v1.1.1</a:t>
            </a:r>
            <a:endParaRPr lang="en-GB" dirty="0"/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B339B6-27D8-411F-8528-1C6E38AEB3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API Description</a:t>
            </a:r>
            <a:endParaRPr lang="en-GB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90C8557-D9A2-4628-AB5C-5FAA58846060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3"/>
          <a:stretch>
            <a:fillRect/>
          </a:stretch>
        </p:blipFill>
        <p:spPr>
          <a:xfrm>
            <a:off x="492125" y="3332336"/>
            <a:ext cx="5332413" cy="166494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A35C84-1DBE-4FAC-B72C-C2199E53095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LwM2M v1.1 Enhancements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2F224A8-89AF-4F3A-BF8C-2972C9D2A4A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341534" y="2362482"/>
            <a:ext cx="5331354" cy="4038317"/>
          </a:xfrm>
        </p:spPr>
        <p:txBody>
          <a:bodyPr/>
          <a:lstStyle/>
          <a:p>
            <a:r>
              <a:rPr lang="en-US" dirty="0"/>
              <a:t>Information reporting interface supports a publish-subscribe model. New optimizations were introduced with v1.1: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"Observe-Composite" operation to initiate observations for a group of resources and/or resource instances across multiple object instances.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Each resource can have multiple observe conditions attached (configured using the “Write-Attribute” command).</a:t>
            </a:r>
          </a:p>
          <a:p>
            <a:endParaRPr lang="en-GB" sz="36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2D16B9-4D10-4BD6-982D-F82E9696B083}"/>
              </a:ext>
            </a:extLst>
          </p:cNvPr>
          <p:cNvSpPr/>
          <p:nvPr/>
        </p:nvSpPr>
        <p:spPr>
          <a:xfrm>
            <a:off x="2126255" y="3877961"/>
            <a:ext cx="2368627" cy="207566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47FFB8-2C47-4B42-B2D0-6E6F91C0AAA0}"/>
              </a:ext>
            </a:extLst>
          </p:cNvPr>
          <p:cNvSpPr/>
          <p:nvPr/>
        </p:nvSpPr>
        <p:spPr>
          <a:xfrm>
            <a:off x="2884582" y="3501366"/>
            <a:ext cx="1445047" cy="207566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3786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2957" y="1479468"/>
            <a:ext cx="8269930" cy="5083257"/>
          </a:xfrm>
        </p:spPr>
        <p:txBody>
          <a:bodyPr/>
          <a:lstStyle/>
          <a:p>
            <a:r>
              <a:rPr lang="en-GB" dirty="0"/>
              <a:t>Architecture and Protocol Stack</a:t>
            </a:r>
          </a:p>
          <a:p>
            <a:r>
              <a:rPr lang="en-US" dirty="0"/>
              <a:t>Messaging Layer</a:t>
            </a:r>
            <a:endParaRPr lang="en-GB" dirty="0"/>
          </a:p>
          <a:p>
            <a:r>
              <a:rPr lang="en-US" dirty="0"/>
              <a:t>D</a:t>
            </a:r>
            <a:r>
              <a:rPr lang="en-GB" dirty="0" err="1"/>
              <a:t>ata</a:t>
            </a:r>
            <a:r>
              <a:rPr lang="en-GB" dirty="0"/>
              <a:t> model</a:t>
            </a:r>
          </a:p>
          <a:p>
            <a:r>
              <a:rPr lang="en-US" dirty="0"/>
              <a:t>S</a:t>
            </a:r>
            <a:r>
              <a:rPr lang="en-GB" dirty="0" err="1"/>
              <a:t>ecuring</a:t>
            </a:r>
            <a:r>
              <a:rPr lang="en-GB" dirty="0"/>
              <a:t> LwM2M</a:t>
            </a:r>
          </a:p>
          <a:p>
            <a:r>
              <a:rPr lang="en-US" dirty="0"/>
              <a:t>B</a:t>
            </a:r>
            <a:r>
              <a:rPr lang="en-GB" dirty="0" err="1"/>
              <a:t>ootstrapping</a:t>
            </a:r>
            <a:endParaRPr lang="en-GB" dirty="0"/>
          </a:p>
          <a:p>
            <a:r>
              <a:rPr lang="en-US" dirty="0"/>
              <a:t>L</a:t>
            </a:r>
            <a:r>
              <a:rPr lang="en-GB" dirty="0"/>
              <a:t>wM2M v1.2</a:t>
            </a:r>
          </a:p>
        </p:txBody>
      </p:sp>
      <p:sp>
        <p:nvSpPr>
          <p:cNvPr id="4" name="Right Arrow 3"/>
          <p:cNvSpPr/>
          <p:nvPr/>
        </p:nvSpPr>
        <p:spPr>
          <a:xfrm>
            <a:off x="2215671" y="2372519"/>
            <a:ext cx="1057275" cy="657225"/>
          </a:xfrm>
          <a:prstGeom prst="rightArrow">
            <a:avLst/>
          </a:prstGeom>
          <a:solidFill>
            <a:schemeClr val="accent1"/>
          </a:solidFill>
          <a:ln w="635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400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02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6" descr="device-object-resourc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0063" y="657225"/>
            <a:ext cx="5340350" cy="437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Content Placeholder 1"/>
          <p:cNvSpPr>
            <a:spLocks noGrp="1"/>
          </p:cNvSpPr>
          <p:nvPr>
            <p:ph idx="1"/>
          </p:nvPr>
        </p:nvSpPr>
        <p:spPr>
          <a:xfrm>
            <a:off x="554039" y="1295400"/>
            <a:ext cx="6524625" cy="464185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Objects/Resources are accessed with simple URIs:</a:t>
            </a:r>
          </a:p>
          <a:p>
            <a:pPr eaLnBrk="1" hangingPunct="1">
              <a:buFont typeface="Times" pitchFamily="18" charset="0"/>
              <a:buNone/>
            </a:pPr>
            <a:r>
              <a:rPr lang="en-US" altLang="en-US" sz="2000" dirty="0"/>
              <a:t>	</a:t>
            </a:r>
            <a:r>
              <a:rPr lang="en-US" altLang="en-US" sz="2000" b="1" dirty="0"/>
              <a:t>/{Object ID}/{Object Instance}/{Resource ID}</a:t>
            </a:r>
            <a:r>
              <a:rPr lang="en-US" altLang="en-US" sz="2000" dirty="0"/>
              <a:t> </a:t>
            </a:r>
          </a:p>
        </p:txBody>
      </p:sp>
      <p:sp>
        <p:nvSpPr>
          <p:cNvPr id="24579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>
                <a:ea typeface="+mj-ea"/>
              </a:rPr>
              <a:t>Data Model in LwM2M</a:t>
            </a:r>
          </a:p>
        </p:txBody>
      </p:sp>
      <p:pic>
        <p:nvPicPr>
          <p:cNvPr id="38916" name="Picture 7" descr="resource-model-permissions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0564" y="5141913"/>
            <a:ext cx="4964113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16" y="3429000"/>
            <a:ext cx="4608722" cy="203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85566" y="2968901"/>
            <a:ext cx="14382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4554">
              <a:spcBef>
                <a:spcPts val="400"/>
              </a:spcBef>
              <a:buClr>
                <a:schemeClr val="accent1"/>
              </a:buClr>
              <a:buSzPct val="76000"/>
            </a:pPr>
            <a:r>
              <a:rPr lang="en-US" altLang="en-US" sz="2000" dirty="0">
                <a:solidFill>
                  <a:schemeClr val="tx2"/>
                </a:solidFill>
                <a:latin typeface="Gill Sans MT"/>
              </a:rPr>
              <a:t>    Example: </a:t>
            </a:r>
          </a:p>
        </p:txBody>
      </p:sp>
    </p:spTree>
    <p:extLst>
      <p:ext uri="{BB962C8B-B14F-4D97-AF65-F5344CB8AC3E}">
        <p14:creationId xmlns:p14="http://schemas.microsoft.com/office/powerpoint/2010/main" val="37606245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09ACE2-D6F3-41BD-A59E-DF76623FC887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en-US" dirty="0"/>
              <a:t>Objects Versions !?#$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B75C768-C52C-4C22-9829-5BEEA8013B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46029" y="456406"/>
            <a:ext cx="1537658" cy="344488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Version 1.1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4363F9-B688-45FB-BF43-A366DF8A5E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Concept</a:t>
            </a:r>
            <a:endParaRPr lang="en-GB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D196F12-AEBC-45F8-ACAA-CBFE8BE3289F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Idea was to avoid registering a new object id every time an object is modified</a:t>
            </a:r>
          </a:p>
          <a:p>
            <a:r>
              <a:rPr lang="en-US" dirty="0"/>
              <a:t>Allow object evolution independent from “enabler” specification (for those that are found in the core specification)</a:t>
            </a:r>
          </a:p>
          <a:p>
            <a:r>
              <a:rPr lang="en-US" dirty="0"/>
              <a:t>Object versions are signaled in the registration message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Implicit signal for objects defined in a given enabler</a:t>
            </a:r>
          </a:p>
          <a:p>
            <a:endParaRPr lang="en-GB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1D4F29E1-F81D-4633-BD7C-3912881CEE28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>
          <a:blip r:embed="rId2"/>
          <a:stretch>
            <a:fillRect/>
          </a:stretch>
        </p:blipFill>
        <p:spPr>
          <a:xfrm>
            <a:off x="6211156" y="1084731"/>
            <a:ext cx="5488719" cy="4994097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DE1288EE-9090-4ED0-B897-1802555B5D7D}"/>
              </a:ext>
            </a:extLst>
          </p:cNvPr>
          <p:cNvSpPr/>
          <p:nvPr/>
        </p:nvSpPr>
        <p:spPr>
          <a:xfrm rot="5400000">
            <a:off x="6810626" y="1535461"/>
            <a:ext cx="1608463" cy="17004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3900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ontent Placeholder 1"/>
          <p:cNvSpPr>
            <a:spLocks noGrp="1"/>
          </p:cNvSpPr>
          <p:nvPr>
            <p:ph idx="1"/>
          </p:nvPr>
        </p:nvSpPr>
        <p:spPr>
          <a:xfrm>
            <a:off x="554039" y="1295400"/>
            <a:ext cx="11180763" cy="2215694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Extension to enable resource instance level access:</a:t>
            </a:r>
          </a:p>
          <a:p>
            <a:pPr eaLnBrk="1" hangingPunct="1"/>
            <a:endParaRPr lang="en-US" altLang="en-US" sz="2000" dirty="0"/>
          </a:p>
          <a:p>
            <a:pPr eaLnBrk="1" hangingPunct="1">
              <a:buFont typeface="Times" pitchFamily="18" charset="0"/>
              <a:buNone/>
            </a:pPr>
            <a:r>
              <a:rPr lang="en-US" altLang="en-US" sz="2000" dirty="0"/>
              <a:t>	</a:t>
            </a:r>
            <a:r>
              <a:rPr lang="en-US" altLang="en-US" sz="2000" b="1" dirty="0"/>
              <a:t>/{Object ID}/{Object Instance}/{Resource ID}/</a:t>
            </a:r>
            <a:r>
              <a:rPr lang="en-US" altLang="en-US" sz="2000" b="1" dirty="0">
                <a:solidFill>
                  <a:schemeClr val="accent1"/>
                </a:solidFill>
              </a:rPr>
              <a:t>{Resource Instance}</a:t>
            </a:r>
            <a:endParaRPr lang="en-US" altLang="en-US" sz="2000" dirty="0">
              <a:solidFill>
                <a:schemeClr val="accent1"/>
              </a:solidFill>
            </a:endParaRPr>
          </a:p>
          <a:p>
            <a:pPr eaLnBrk="1" hangingPunct="1"/>
            <a:endParaRPr lang="en-US" altLang="en-US" sz="2000" dirty="0"/>
          </a:p>
          <a:p>
            <a:endParaRPr lang="en-US" altLang="en-US" sz="2000" dirty="0"/>
          </a:p>
          <a:p>
            <a:pPr eaLnBrk="1" hangingPunct="1"/>
            <a:endParaRPr lang="en-US" altLang="en-US" sz="2000" dirty="0"/>
          </a:p>
          <a:p>
            <a:pPr lvl="1" eaLnBrk="1" hangingPunct="1"/>
            <a:endParaRPr lang="en-US" altLang="en-US" dirty="0"/>
          </a:p>
        </p:txBody>
      </p:sp>
      <p:sp>
        <p:nvSpPr>
          <p:cNvPr id="24579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>
                <a:ea typeface="+mj-ea"/>
              </a:rPr>
              <a:t>Data access in LwM2M v1.1</a:t>
            </a:r>
          </a:p>
        </p:txBody>
      </p:sp>
      <p:sp>
        <p:nvSpPr>
          <p:cNvPr id="2" name="Rectangle 1"/>
          <p:cNvSpPr/>
          <p:nvPr/>
        </p:nvSpPr>
        <p:spPr>
          <a:xfrm>
            <a:off x="660191" y="3110984"/>
            <a:ext cx="2628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4554">
              <a:spcBef>
                <a:spcPts val="400"/>
              </a:spcBef>
              <a:buClr>
                <a:schemeClr val="accent1"/>
              </a:buClr>
              <a:buSzPct val="76000"/>
            </a:pPr>
            <a:r>
              <a:rPr lang="en-US" altLang="en-US" sz="2000" dirty="0">
                <a:solidFill>
                  <a:schemeClr val="tx2"/>
                </a:solidFill>
                <a:latin typeface="Gill Sans MT"/>
              </a:rPr>
              <a:t>Device Object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FE2FB2-8D47-4199-A161-7250F7AF4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326" y="3690970"/>
            <a:ext cx="10936187" cy="29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85224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Content Placeholder 1"/>
          <p:cNvSpPr>
            <a:spLocks noGrp="1"/>
          </p:cNvSpPr>
          <p:nvPr>
            <p:ph idx="1"/>
          </p:nvPr>
        </p:nvSpPr>
        <p:spPr>
          <a:xfrm>
            <a:off x="803277" y="1163639"/>
            <a:ext cx="9983787" cy="4930775"/>
          </a:xfrm>
        </p:spPr>
        <p:txBody>
          <a:bodyPr/>
          <a:lstStyle/>
          <a:p>
            <a:r>
              <a:rPr lang="en-US" altLang="en-US" sz="2000" dirty="0"/>
              <a:t>The LwM2M specification itself defines only eight objects.</a:t>
            </a:r>
            <a:endParaRPr lang="en-US" sz="2000" dirty="0"/>
          </a:p>
          <a:p>
            <a:endParaRPr lang="en-US" altLang="en-US" sz="2000" dirty="0"/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/>
          </a:p>
        </p:txBody>
      </p:sp>
      <p:sp>
        <p:nvSpPr>
          <p:cNvPr id="2560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>
                <a:ea typeface="+mj-ea"/>
              </a:rPr>
              <a:t>Objects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474843"/>
              </p:ext>
            </p:extLst>
          </p:nvPr>
        </p:nvGraphicFramePr>
        <p:xfrm>
          <a:off x="1957031" y="1667629"/>
          <a:ext cx="8277938" cy="431808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624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4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78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1193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  <a:sym typeface="GillSans" pitchFamily="1" charset="0"/>
                        </a:rPr>
                        <a:t>Object Name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  <a:sym typeface="GillSans" pitchFamily="1" charset="0"/>
                        </a:rPr>
                        <a:t>ID 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  <a:sym typeface="GillSans" pitchFamily="1" charset="0"/>
                        </a:rPr>
                        <a:t>Description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61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LwM2M Security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0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Keying material of a LwM2M Client to access a LwM2M Server/Bootstrap-Server. 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1551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LwM2M Server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Data related to a LwM2M Server.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547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Access Control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2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Information used to check whether a LwM2M Server has access to a specific object. 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9788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Device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3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Device related information, including device reboot and factory reset functions.</a:t>
                      </a: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 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0056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Connectivity Monitoring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4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Parameters related to network connectivity.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983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Firmware Update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5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Capability to update firmware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193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Location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6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Device location information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119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Connectivity Statistics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sym typeface="GillSans" pitchFamily="1" charset="0"/>
                        </a:rPr>
                        <a:t>7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Information like transmit and receive counters</a:t>
                      </a: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518298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2957" y="1479468"/>
            <a:ext cx="8269930" cy="5083257"/>
          </a:xfrm>
        </p:spPr>
        <p:txBody>
          <a:bodyPr/>
          <a:lstStyle/>
          <a:p>
            <a:r>
              <a:rPr lang="en-GB" dirty="0"/>
              <a:t>Architecture and Protocol Stack</a:t>
            </a:r>
          </a:p>
          <a:p>
            <a:r>
              <a:rPr lang="en-US" dirty="0"/>
              <a:t>Messaging Layer</a:t>
            </a:r>
            <a:endParaRPr lang="en-GB" dirty="0"/>
          </a:p>
          <a:p>
            <a:r>
              <a:rPr lang="en-US" dirty="0"/>
              <a:t>D</a:t>
            </a:r>
            <a:r>
              <a:rPr lang="en-GB" dirty="0" err="1"/>
              <a:t>ata</a:t>
            </a:r>
            <a:r>
              <a:rPr lang="en-GB" dirty="0"/>
              <a:t> model</a:t>
            </a:r>
          </a:p>
          <a:p>
            <a:r>
              <a:rPr lang="en-US" dirty="0"/>
              <a:t>S</a:t>
            </a:r>
            <a:r>
              <a:rPr lang="en-GB" dirty="0" err="1"/>
              <a:t>ecuring</a:t>
            </a:r>
            <a:r>
              <a:rPr lang="en-GB" dirty="0"/>
              <a:t> LwM2M</a:t>
            </a:r>
          </a:p>
          <a:p>
            <a:r>
              <a:rPr lang="en-US" dirty="0"/>
              <a:t>B</a:t>
            </a:r>
            <a:r>
              <a:rPr lang="en-GB" dirty="0" err="1"/>
              <a:t>ootstrapping</a:t>
            </a:r>
            <a:endParaRPr lang="en-GB" dirty="0"/>
          </a:p>
        </p:txBody>
      </p:sp>
      <p:sp>
        <p:nvSpPr>
          <p:cNvPr id="4" name="Right Arrow 3"/>
          <p:cNvSpPr/>
          <p:nvPr/>
        </p:nvSpPr>
        <p:spPr>
          <a:xfrm>
            <a:off x="2237705" y="1303882"/>
            <a:ext cx="1057275" cy="657225"/>
          </a:xfrm>
          <a:prstGeom prst="rightArrow">
            <a:avLst/>
          </a:prstGeom>
          <a:solidFill>
            <a:schemeClr val="accent1"/>
          </a:solidFill>
          <a:ln w="635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400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3625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ildergebnis fÃ¼r ipso logo">
            <a:extLst>
              <a:ext uri="{FF2B5EF4-FFF2-40B4-BE49-F238E27FC236}">
                <a16:creationId xmlns:a16="http://schemas.microsoft.com/office/drawing/2014/main" id="{9FD073A7-0ADC-486C-905C-B69C40F21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93" y="1170641"/>
            <a:ext cx="3226678" cy="160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1F7BBE-145B-4592-A785-6FB2A0EEB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93" y="4093586"/>
            <a:ext cx="3380914" cy="1401761"/>
          </a:xfrm>
          <a:prstGeom prst="rect">
            <a:avLst/>
          </a:prstGeom>
        </p:spPr>
      </p:pic>
      <p:sp>
        <p:nvSpPr>
          <p:cNvPr id="7" name="Double Bracket 6">
            <a:extLst>
              <a:ext uri="{FF2B5EF4-FFF2-40B4-BE49-F238E27FC236}">
                <a16:creationId xmlns:a16="http://schemas.microsoft.com/office/drawing/2014/main" id="{D0F8D729-9EEE-4B3D-B1B0-735AF49D601C}"/>
              </a:ext>
            </a:extLst>
          </p:cNvPr>
          <p:cNvSpPr/>
          <p:nvPr/>
        </p:nvSpPr>
        <p:spPr>
          <a:xfrm>
            <a:off x="264840" y="738127"/>
            <a:ext cx="4219025" cy="5130532"/>
          </a:xfrm>
          <a:prstGeom prst="bracketPair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31A13C3E-46DA-449B-ABDF-0BAC8F9FF7A3}"/>
              </a:ext>
            </a:extLst>
          </p:cNvPr>
          <p:cNvSpPr/>
          <p:nvPr/>
        </p:nvSpPr>
        <p:spPr>
          <a:xfrm>
            <a:off x="2143216" y="3133669"/>
            <a:ext cx="649996" cy="572877"/>
          </a:xfrm>
          <a:prstGeom prst="plus">
            <a:avLst>
              <a:gd name="adj" fmla="val 3653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Equals 8">
            <a:extLst>
              <a:ext uri="{FF2B5EF4-FFF2-40B4-BE49-F238E27FC236}">
                <a16:creationId xmlns:a16="http://schemas.microsoft.com/office/drawing/2014/main" id="{DB141306-CFCE-4761-B2F0-1FF13E89A401}"/>
              </a:ext>
            </a:extLst>
          </p:cNvPr>
          <p:cNvSpPr/>
          <p:nvPr/>
        </p:nvSpPr>
        <p:spPr>
          <a:xfrm>
            <a:off x="4483865" y="1340480"/>
            <a:ext cx="1162034" cy="736002"/>
          </a:xfrm>
          <a:prstGeom prst="mathEqual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704BF2-0EBE-48C7-B0A7-9C30819FB5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5899" y="857312"/>
            <a:ext cx="6401669" cy="170233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99862BA-1F70-45C5-828F-35BA96CCDA1C}"/>
              </a:ext>
            </a:extLst>
          </p:cNvPr>
          <p:cNvSpPr/>
          <p:nvPr/>
        </p:nvSpPr>
        <p:spPr>
          <a:xfrm>
            <a:off x="5340230" y="3042817"/>
            <a:ext cx="6851770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en-US" sz="2400" dirty="0">
                <a:latin typeface="Calibri (Body)"/>
                <a:cs typeface="Arial" panose="020B0604020202020204" pitchFamily="34" charset="0"/>
              </a:rPr>
              <a:t>There are more objects: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Calibri (Body)"/>
                <a:cs typeface="Arial" panose="020B0604020202020204" pitchFamily="34" charset="0"/>
              </a:rPr>
              <a:t>OMA </a:t>
            </a:r>
            <a:r>
              <a:rPr lang="en-US" altLang="en-US" sz="2400" dirty="0" err="1">
                <a:latin typeface="Calibri (Body)"/>
                <a:cs typeface="Arial" panose="020B0604020202020204" pitchFamily="34" charset="0"/>
              </a:rPr>
              <a:t>SpecWorks</a:t>
            </a:r>
            <a:r>
              <a:rPr lang="en-US" altLang="en-US" sz="2400" dirty="0">
                <a:latin typeface="Calibri (Body)"/>
                <a:cs typeface="Arial" panose="020B0604020202020204" pitchFamily="34" charset="0"/>
              </a:rPr>
              <a:t> maintains a </a:t>
            </a:r>
            <a:r>
              <a:rPr lang="en-US" altLang="en-US" sz="2400" dirty="0">
                <a:latin typeface="Calibri (Body)"/>
                <a:cs typeface="Arial" panose="020B0604020202020204" pitchFamily="34" charset="0"/>
                <a:hlinkClick r:id="rId5"/>
              </a:rPr>
              <a:t>repository</a:t>
            </a:r>
            <a:r>
              <a:rPr lang="en-US" altLang="en-US" sz="2400" dirty="0">
                <a:latin typeface="Calibri (Body)"/>
                <a:cs typeface="Arial" panose="020B0604020202020204" pitchFamily="34" charset="0"/>
              </a:rPr>
              <a:t> that contains objects and re-usable resources.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Calibri (Body)"/>
                <a:cs typeface="Arial" panose="020B0604020202020204" pitchFamily="34" charset="0"/>
              </a:rPr>
              <a:t>IPSO-defined objects/resources are also found in this repository (and they are currently revising).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Calibri (Body)"/>
                <a:cs typeface="Arial" panose="020B0604020202020204" pitchFamily="34" charset="0"/>
              </a:rPr>
              <a:t>Access to the repository is also available through </a:t>
            </a:r>
            <a:br>
              <a:rPr lang="en-US" altLang="en-US" sz="2400" dirty="0">
                <a:latin typeface="Calibri (Body)"/>
                <a:cs typeface="Arial" panose="020B0604020202020204" pitchFamily="34" charset="0"/>
              </a:rPr>
            </a:br>
            <a:r>
              <a:rPr lang="en-US" altLang="en-US" sz="2400" dirty="0">
                <a:latin typeface="Calibri (Body)"/>
                <a:cs typeface="Arial" panose="020B0604020202020204" pitchFamily="34" charset="0"/>
              </a:rPr>
              <a:t>an API.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 (Body)"/>
                <a:cs typeface="Arial" panose="020B0604020202020204" pitchFamily="34" charset="0"/>
              </a:rPr>
              <a:t>It is easy to create new objects using the </a:t>
            </a:r>
            <a:r>
              <a:rPr lang="en-US" sz="2400" dirty="0">
                <a:latin typeface="Calibri (Body)"/>
                <a:cs typeface="Arial" panose="020B0604020202020204" pitchFamily="34" charset="0"/>
                <a:hlinkClick r:id="rId6"/>
              </a:rPr>
              <a:t>editor tool</a:t>
            </a:r>
            <a:r>
              <a:rPr lang="en-US" sz="2400" dirty="0">
                <a:latin typeface="Calibri (Body)"/>
                <a:cs typeface="Arial" panose="020B0604020202020204" pitchFamily="34" charset="0"/>
              </a:rPr>
              <a:t>. </a:t>
            </a:r>
            <a:endParaRPr lang="en-GB" sz="2400" dirty="0">
              <a:latin typeface="Calibri (Body)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5400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en-US" dirty="0">
                <a:ea typeface="+mj-ea"/>
              </a:rPr>
              <a:t>Example: IPSO </a:t>
            </a:r>
            <a:r>
              <a:rPr lang="en-GB" dirty="0"/>
              <a:t>Temperature </a:t>
            </a:r>
            <a:r>
              <a:rPr lang="en-US" altLang="en-US" dirty="0"/>
              <a:t>object </a:t>
            </a:r>
            <a:endParaRPr lang="en-US" altLang="en-US" dirty="0">
              <a:ea typeface="+mj-ea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150787"/>
              </p:ext>
            </p:extLst>
          </p:nvPr>
        </p:nvGraphicFramePr>
        <p:xfrm>
          <a:off x="596898" y="1349432"/>
          <a:ext cx="9502776" cy="405489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911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52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282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61193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  <a:sym typeface="GillSans" pitchFamily="1" charset="0"/>
                        </a:rPr>
                        <a:t>Resource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  <a:sym typeface="GillSans" pitchFamily="1" charset="0"/>
                        </a:rPr>
                        <a:t>ID 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  <a:ea typeface="ヒラギノ角ゴ ProN W3" charset="-128"/>
                          <a:sym typeface="GillSans" pitchFamily="1" charset="0"/>
                        </a:rPr>
                        <a:t>Operations</a:t>
                      </a: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  <a:ea typeface="ヒラギノ角ゴ ProN W3" charset="-128"/>
                          <a:sym typeface="GillSans" pitchFamily="1" charset="0"/>
                        </a:rPr>
                        <a:t>Type</a:t>
                      </a: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  <a:sym typeface="GillSans" pitchFamily="1" charset="0"/>
                        </a:rPr>
                        <a:t>Description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61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Sensor Value</a:t>
                      </a:r>
                      <a:endParaRPr lang="en-US" altLang="en-US" sz="16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ヒラギノ角ゴ ProN W3" charset="-128"/>
                        <a:cs typeface="+mn-cs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5700</a:t>
                      </a:r>
                      <a:endParaRPr lang="en-US" altLang="en-US" sz="16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ヒラギノ角ゴ ProN W3" charset="-128"/>
                        <a:cs typeface="+mn-cs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R</a:t>
                      </a: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Float</a:t>
                      </a: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Last or Current Measured Value from the Sensor</a:t>
                      </a:r>
                      <a:endParaRPr lang="en-US" altLang="en-US" sz="16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ヒラギノ角ゴ ProN W3" charset="-128"/>
                        <a:cs typeface="+mn-cs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1551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Min Measured Value</a:t>
                      </a:r>
                      <a:endParaRPr lang="en-US" altLang="en-US" sz="16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ヒラギノ角ゴ ProN W3" charset="-128"/>
                        <a:cs typeface="+mn-cs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>
                    <a:solidFill>
                      <a:srgbClr val="F6E8E9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5601</a:t>
                      </a:r>
                    </a:p>
                  </a:txBody>
                  <a:tcPr marL="85703" marR="85703" marT="32147" marB="32147" horzOverflow="overflow">
                    <a:solidFill>
                      <a:srgbClr val="F6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R</a:t>
                      </a:r>
                    </a:p>
                  </a:txBody>
                  <a:tcPr marL="85703" marR="85703" marT="32147" marB="32147" horzOverflow="overflow">
                    <a:solidFill>
                      <a:srgbClr val="F6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Float</a:t>
                      </a:r>
                    </a:p>
                  </a:txBody>
                  <a:tcPr marL="85703" marR="85703" marT="32147" marB="32147" horzOverflow="overflow">
                    <a:solidFill>
                      <a:srgbClr val="F6E8E9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The minimum value measured by the sensor since power ON or reset</a:t>
                      </a:r>
                      <a:endParaRPr lang="en-US" altLang="en-US" sz="16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ヒラギノ角ゴ ProN W3" charset="-128"/>
                        <a:cs typeface="+mn-cs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>
                    <a:solidFill>
                      <a:srgbClr val="F6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547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Max Measured Value</a:t>
                      </a:r>
                      <a:endParaRPr lang="en-US" altLang="en-US" sz="16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ヒラギノ角ゴ ProN W3" charset="-128"/>
                        <a:cs typeface="+mn-cs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5602</a:t>
                      </a: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R</a:t>
                      </a: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Float</a:t>
                      </a:r>
                    </a:p>
                  </a:txBody>
                  <a:tcPr marL="85703" marR="85703" marT="32147" marB="32147" horzOverflow="overflow"/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The maximum value measured by the sensor since power ON or reset</a:t>
                      </a:r>
                      <a:endParaRPr lang="en-US" altLang="en-US" sz="16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ヒラギノ角ゴ ProN W3" charset="-128"/>
                        <a:cs typeface="+mn-cs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9788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Min Range Value</a:t>
                      </a:r>
                      <a:endParaRPr lang="en-US" altLang="en-US" sz="16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ヒラギノ角ゴ ProN W3" charset="-128"/>
                        <a:cs typeface="+mn-cs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5603</a:t>
                      </a: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R</a:t>
                      </a: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Float</a:t>
                      </a: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The minimum value that can be measured by the sensor</a:t>
                      </a:r>
                      <a:endParaRPr lang="en-US" altLang="en-US" sz="16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ヒラギノ角ゴ ProN W3" charset="-128"/>
                        <a:cs typeface="+mn-cs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983"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Max Range Value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5604</a:t>
                      </a:r>
                      <a:endParaRPr lang="en-US" altLang="en-US" sz="16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ヒラギノ角ゴ ProN W3" charset="-128"/>
                        <a:cs typeface="+mn-cs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R</a:t>
                      </a: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Float</a:t>
                      </a: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120000"/>
                        <a:buFont typeface="Times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1pPr>
                      <a:lvl2pPr marL="37931725" indent="-37474525" algn="l" defTabSz="457200" eaLnBrk="0" hangingPunct="0">
                        <a:lnSpc>
                          <a:spcPct val="150000"/>
                        </a:lnSpc>
                        <a:buClr>
                          <a:srgbClr val="8CC400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2pPr>
                      <a:lvl3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3pPr>
                      <a:lvl4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4pPr>
                      <a:lvl5pPr eaLnBrk="0" hangingPunct="0">
                        <a:lnSpc>
                          <a:spcPct val="150000"/>
                        </a:lnSpc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5pPr>
                      <a:lvl6pPr marL="4572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6pPr>
                      <a:lvl7pPr marL="9144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7pPr>
                      <a:lvl8pPr marL="13716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8pPr>
                      <a:lvl9pPr marL="182880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ヒラギノ角ゴ ProN W3" charset="-128"/>
                          <a:sym typeface="Arial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Arial" charset="0"/>
                        </a:rPr>
                        <a:t>The maximum value that can be measured by the sensor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498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Sensor Units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5701</a:t>
                      </a: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R</a:t>
                      </a: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String</a:t>
                      </a: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Measurement Units Definition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498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Reset Min and Max Measured Values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5605</a:t>
                      </a:r>
                    </a:p>
                  </a:txBody>
                  <a:tcPr marL="85703" marR="85703" marT="32147" marB="32147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E</a:t>
                      </a:r>
                    </a:p>
                  </a:txBody>
                  <a:tcPr marL="85703" marR="85703" marT="32147" marB="32147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ヒラギノ角ゴ ProN W3" charset="-128"/>
                          <a:cs typeface="+mn-cs"/>
                          <a:sym typeface="GillSans" pitchFamily="1" charset="0"/>
                        </a:rPr>
                        <a:t>String</a:t>
                      </a:r>
                    </a:p>
                  </a:txBody>
                  <a:tcPr marL="85703" marR="85703" marT="32147" marB="32147" horzOverflow="overflow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Reset the Min and Max Measured Values to Current Value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ヒラギノ角ゴ ProN W3" charset="-128"/>
                        <a:sym typeface="GillSans" pitchFamily="1" charset="0"/>
                      </a:endParaRPr>
                    </a:p>
                  </a:txBody>
                  <a:tcPr marL="85703" marR="85703" marT="32147" marB="32147" horzOverflow="overflow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Right Brace 1"/>
          <p:cNvSpPr/>
          <p:nvPr/>
        </p:nvSpPr>
        <p:spPr>
          <a:xfrm>
            <a:off x="10271124" y="1692332"/>
            <a:ext cx="333375" cy="1422120"/>
          </a:xfrm>
          <a:prstGeom prst="rightBrace">
            <a:avLst/>
          </a:prstGeom>
          <a:ln w="25400" cmpd="sng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Brace 7"/>
          <p:cNvSpPr/>
          <p:nvPr/>
        </p:nvSpPr>
        <p:spPr>
          <a:xfrm>
            <a:off x="10256834" y="3162079"/>
            <a:ext cx="333375" cy="1663922"/>
          </a:xfrm>
          <a:prstGeom prst="rightBrace">
            <a:avLst/>
          </a:prstGeom>
          <a:ln w="25400" cmpd="sng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10726978" y="2218726"/>
            <a:ext cx="633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Data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726977" y="4077548"/>
            <a:ext cx="11719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Metadata </a:t>
            </a:r>
          </a:p>
        </p:txBody>
      </p:sp>
      <p:sp>
        <p:nvSpPr>
          <p:cNvPr id="9" name="Right Brace 8"/>
          <p:cNvSpPr/>
          <p:nvPr/>
        </p:nvSpPr>
        <p:spPr>
          <a:xfrm>
            <a:off x="10256620" y="4889705"/>
            <a:ext cx="314323" cy="551084"/>
          </a:xfrm>
          <a:prstGeom prst="rightBrace">
            <a:avLst>
              <a:gd name="adj1" fmla="val 8333"/>
              <a:gd name="adj2" fmla="val 45322"/>
            </a:avLst>
          </a:prstGeom>
          <a:ln w="25400" cmpd="sng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10716289" y="4976500"/>
            <a:ext cx="89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Actions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5CD205-9650-4386-9E3F-7EBE69565882}"/>
              </a:ext>
            </a:extLst>
          </p:cNvPr>
          <p:cNvSpPr/>
          <p:nvPr/>
        </p:nvSpPr>
        <p:spPr>
          <a:xfrm>
            <a:off x="2478795" y="1134737"/>
            <a:ext cx="881350" cy="4505899"/>
          </a:xfrm>
          <a:prstGeom prst="rect">
            <a:avLst/>
          </a:prstGeom>
          <a:solidFill>
            <a:schemeClr val="accent6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88E1594D-78D9-4FB7-B50A-2CD5F5874B4A}"/>
              </a:ext>
            </a:extLst>
          </p:cNvPr>
          <p:cNvSpPr/>
          <p:nvPr/>
        </p:nvSpPr>
        <p:spPr>
          <a:xfrm rot="5400000">
            <a:off x="2762307" y="5439751"/>
            <a:ext cx="314323" cy="881349"/>
          </a:xfrm>
          <a:prstGeom prst="rightBrace">
            <a:avLst>
              <a:gd name="adj1" fmla="val 8333"/>
              <a:gd name="adj2" fmla="val 45322"/>
            </a:avLst>
          </a:prstGeom>
          <a:ln w="25400" cmpd="sng">
            <a:solidFill>
              <a:schemeClr val="accent6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5D1D6F-0817-46C5-BE82-A583CBC33D56}"/>
              </a:ext>
            </a:extLst>
          </p:cNvPr>
          <p:cNvSpPr/>
          <p:nvPr/>
        </p:nvSpPr>
        <p:spPr>
          <a:xfrm>
            <a:off x="2396425" y="6120215"/>
            <a:ext cx="11342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/>
              <a:t>Reusable</a:t>
            </a:r>
          </a:p>
          <a:p>
            <a:pPr algn="ctr"/>
            <a:r>
              <a:rPr lang="en-US" dirty="0"/>
              <a:t>R</a:t>
            </a:r>
            <a:r>
              <a:rPr lang="en-GB" dirty="0" err="1"/>
              <a:t>esources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7000509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26000" y="358342"/>
            <a:ext cx="10656000" cy="797478"/>
          </a:xfrm>
        </p:spPr>
        <p:txBody>
          <a:bodyPr/>
          <a:lstStyle/>
          <a:p>
            <a:r>
              <a:rPr lang="en-US" dirty="0"/>
              <a:t>Weather Station Example</a:t>
            </a:r>
            <a:br>
              <a:rPr lang="en-US" dirty="0"/>
            </a:br>
            <a:r>
              <a:rPr lang="en-US" dirty="0"/>
              <a:t>Publish/Subscribe</a:t>
            </a:r>
          </a:p>
        </p:txBody>
      </p:sp>
      <p:sp>
        <p:nvSpPr>
          <p:cNvPr id="17" name="Content Placeholder 5"/>
          <p:cNvSpPr txBox="1">
            <a:spLocks/>
          </p:cNvSpPr>
          <p:nvPr/>
        </p:nvSpPr>
        <p:spPr>
          <a:xfrm>
            <a:off x="822326" y="3382526"/>
            <a:ext cx="3121334" cy="230755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9937" indent="-239937" algn="l" defTabSz="604554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defRPr sz="2400" kern="1200" spc="0">
                <a:solidFill>
                  <a:schemeClr val="tx2"/>
                </a:solidFill>
                <a:latin typeface="Gill Sans MT"/>
                <a:ea typeface="+mn-ea"/>
                <a:cs typeface="+mn-cs"/>
              </a:defRPr>
            </a:lvl1pPr>
            <a:lvl2pPr marL="479876" indent="-239937" algn="l" defTabSz="604554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defRPr sz="2000" kern="1200" spc="0">
                <a:solidFill>
                  <a:schemeClr val="tx2"/>
                </a:solidFill>
                <a:latin typeface="Gill Sans MT"/>
                <a:ea typeface="+mn-ea"/>
                <a:cs typeface="+mn-cs"/>
              </a:defRPr>
            </a:lvl2pPr>
            <a:lvl3pPr marL="719813" marR="0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 sz="2000" kern="1200" spc="0">
                <a:solidFill>
                  <a:schemeClr val="tx2"/>
                </a:solidFill>
                <a:latin typeface="Gill Sans MT"/>
                <a:ea typeface="+mn-ea"/>
                <a:cs typeface="+mn-cs"/>
              </a:defRPr>
            </a:lvl3pPr>
            <a:lvl4pPr marL="959792" indent="-239947" algn="l" defTabSz="795578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76000"/>
              <a:buFont typeface="Wingdings" charset="2"/>
              <a:buChar char="§"/>
              <a:defRPr sz="2000" kern="1200" spc="-67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37192" indent="-237192" algn="l" defTabSz="-600358" rtl="0" eaLnBrk="1" latinLnBrk="0" hangingPunct="1">
              <a:lnSpc>
                <a:spcPts val="3466"/>
              </a:lnSpc>
              <a:spcBef>
                <a:spcPts val="0"/>
              </a:spcBef>
              <a:buSzPct val="76000"/>
              <a:buFont typeface="+mj-lt"/>
              <a:buAutoNum type="arabicPeriod"/>
              <a:defRPr sz="3200" kern="1200" spc="-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25017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29683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34190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38709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2000" dirty="0"/>
              <a:t>Device registers objects</a:t>
            </a:r>
          </a:p>
          <a:p>
            <a:pPr lvl="1"/>
            <a:r>
              <a:rPr lang="fi-FI" sz="1600" dirty="0"/>
              <a:t>Temperature (3303)</a:t>
            </a:r>
          </a:p>
          <a:p>
            <a:pPr lvl="1"/>
            <a:r>
              <a:rPr lang="fi-FI" sz="1600" dirty="0"/>
              <a:t>Humidity (3304)</a:t>
            </a:r>
          </a:p>
          <a:p>
            <a:pPr lvl="1"/>
            <a:r>
              <a:rPr lang="en-GB" sz="1600" dirty="0"/>
              <a:t>Barometer </a:t>
            </a:r>
            <a:r>
              <a:rPr lang="fi-FI" sz="1600" dirty="0"/>
              <a:t>(3315)</a:t>
            </a:r>
            <a:endParaRPr lang="fi-FI" dirty="0"/>
          </a:p>
        </p:txBody>
      </p:sp>
      <p:pic>
        <p:nvPicPr>
          <p:cNvPr id="18" name="Picture 6" descr="thermometer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286" y="1860797"/>
            <a:ext cx="1383987" cy="138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ontent Placeholder 5"/>
          <p:cNvSpPr txBox="1">
            <a:spLocks/>
          </p:cNvSpPr>
          <p:nvPr/>
        </p:nvSpPr>
        <p:spPr>
          <a:xfrm>
            <a:off x="4274496" y="3382526"/>
            <a:ext cx="3501369" cy="253567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9937" indent="-239937" algn="l" defTabSz="604554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defRPr sz="2400" kern="1200" spc="0">
                <a:solidFill>
                  <a:schemeClr val="tx2"/>
                </a:solidFill>
                <a:latin typeface="Gill Sans MT"/>
                <a:ea typeface="+mn-ea"/>
                <a:cs typeface="+mn-cs"/>
              </a:defRPr>
            </a:lvl1pPr>
            <a:lvl2pPr marL="479876" indent="-239937" algn="l" defTabSz="604554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defRPr sz="2000" kern="1200" spc="0">
                <a:solidFill>
                  <a:schemeClr val="tx2"/>
                </a:solidFill>
                <a:latin typeface="Gill Sans MT"/>
                <a:ea typeface="+mn-ea"/>
                <a:cs typeface="+mn-cs"/>
              </a:defRPr>
            </a:lvl2pPr>
            <a:lvl3pPr marL="719813" marR="0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 sz="2000" kern="1200" spc="0">
                <a:solidFill>
                  <a:schemeClr val="tx2"/>
                </a:solidFill>
                <a:latin typeface="Gill Sans MT"/>
                <a:ea typeface="+mn-ea"/>
                <a:cs typeface="+mn-cs"/>
              </a:defRPr>
            </a:lvl3pPr>
            <a:lvl4pPr marL="959792" indent="-239947" algn="l" defTabSz="795578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76000"/>
              <a:buFont typeface="Wingdings" charset="2"/>
              <a:buChar char="§"/>
              <a:defRPr sz="2000" kern="1200" spc="-67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37192" indent="-237192" algn="l" defTabSz="-600358" rtl="0" eaLnBrk="1" latinLnBrk="0" hangingPunct="1">
              <a:lnSpc>
                <a:spcPts val="3466"/>
              </a:lnSpc>
              <a:spcBef>
                <a:spcPts val="0"/>
              </a:spcBef>
              <a:buSzPct val="76000"/>
              <a:buFont typeface="+mj-lt"/>
              <a:buAutoNum type="arabicPeriod"/>
              <a:defRPr sz="3200" kern="1200" spc="-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25017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29683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34190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38709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128CAB"/>
              </a:buClr>
            </a:pPr>
            <a:r>
              <a:rPr lang="fi-FI" sz="2000" dirty="0">
                <a:solidFill>
                  <a:srgbClr val="000000"/>
                </a:solidFill>
              </a:rPr>
              <a:t>Observe temperature object</a:t>
            </a:r>
          </a:p>
          <a:p>
            <a:pPr lvl="1">
              <a:buClr>
                <a:srgbClr val="128CAB"/>
              </a:buClr>
            </a:pPr>
            <a:r>
              <a:rPr lang="fi-FI" sz="1600" dirty="0">
                <a:solidFill>
                  <a:srgbClr val="000000"/>
                </a:solidFill>
              </a:rPr>
              <a:t>GET /</a:t>
            </a:r>
            <a:r>
              <a:rPr lang="fi-FI" sz="1600" dirty="0"/>
              <a:t>3303</a:t>
            </a:r>
            <a:r>
              <a:rPr lang="fi-FI" sz="1600" dirty="0">
                <a:solidFill>
                  <a:srgbClr val="000000"/>
                </a:solidFill>
              </a:rPr>
              <a:t> observe</a:t>
            </a:r>
          </a:p>
          <a:p>
            <a:pPr>
              <a:buClr>
                <a:srgbClr val="128CAB"/>
              </a:buClr>
            </a:pPr>
            <a:r>
              <a:rPr lang="fi-FI" sz="2000" dirty="0">
                <a:solidFill>
                  <a:srgbClr val="000000"/>
                </a:solidFill>
              </a:rPr>
              <a:t>Device reports changes to the temperature object every time it changes: </a:t>
            </a:r>
          </a:p>
          <a:p>
            <a:pPr lvl="1">
              <a:buClr>
                <a:srgbClr val="128CAB"/>
              </a:buClr>
            </a:pPr>
            <a:r>
              <a:rPr lang="fi-FI" sz="1600" dirty="0">
                <a:solidFill>
                  <a:srgbClr val="000000"/>
                </a:solidFill>
              </a:rPr>
              <a:t>Notify 14.5C</a:t>
            </a:r>
          </a:p>
          <a:p>
            <a:pPr lvl="1">
              <a:buClr>
                <a:srgbClr val="128CAB"/>
              </a:buClr>
            </a:pPr>
            <a:r>
              <a:rPr lang="fi-FI" sz="1600" dirty="0">
                <a:solidFill>
                  <a:srgbClr val="000000"/>
                </a:solidFill>
              </a:rPr>
              <a:t>Notify 13C</a:t>
            </a:r>
          </a:p>
          <a:p>
            <a:pPr lvl="1">
              <a:buClr>
                <a:srgbClr val="128CAB"/>
              </a:buClr>
            </a:pPr>
            <a:endParaRPr lang="fi-FI" sz="1600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73721" y="1444626"/>
            <a:ext cx="2238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000" dirty="0">
                <a:solidFill>
                  <a:srgbClr val="000000"/>
                </a:solidFill>
              </a:rPr>
              <a:t>Simple observation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95961" y="1444625"/>
            <a:ext cx="3086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000" dirty="0">
                <a:solidFill>
                  <a:srgbClr val="000000"/>
                </a:solidFill>
              </a:rPr>
              <a:t>Observation with attributes</a:t>
            </a:r>
          </a:p>
        </p:txBody>
      </p:sp>
      <p:sp>
        <p:nvSpPr>
          <p:cNvPr id="23" name="Content Placeholder 5"/>
          <p:cNvSpPr txBox="1">
            <a:spLocks/>
          </p:cNvSpPr>
          <p:nvPr/>
        </p:nvSpPr>
        <p:spPr>
          <a:xfrm>
            <a:off x="7818389" y="3382526"/>
            <a:ext cx="4372024" cy="230755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9937" indent="-239937" algn="l" defTabSz="604554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defRPr sz="2400" kern="1200" spc="0">
                <a:solidFill>
                  <a:schemeClr val="tx2"/>
                </a:solidFill>
                <a:latin typeface="Gill Sans MT"/>
                <a:ea typeface="+mn-ea"/>
                <a:cs typeface="+mn-cs"/>
              </a:defRPr>
            </a:lvl1pPr>
            <a:lvl2pPr marL="479876" indent="-239937" algn="l" defTabSz="604554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defRPr sz="2000" kern="1200" spc="0">
                <a:solidFill>
                  <a:schemeClr val="tx2"/>
                </a:solidFill>
                <a:latin typeface="Gill Sans MT"/>
                <a:ea typeface="+mn-ea"/>
                <a:cs typeface="+mn-cs"/>
              </a:defRPr>
            </a:lvl2pPr>
            <a:lvl3pPr marL="719813" marR="0" indent="-239937" algn="l" defTabSz="604529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§"/>
              <a:tabLst/>
              <a:defRPr sz="2000" kern="1200" spc="0">
                <a:solidFill>
                  <a:schemeClr val="tx2"/>
                </a:solidFill>
                <a:latin typeface="Gill Sans MT"/>
                <a:ea typeface="+mn-ea"/>
                <a:cs typeface="+mn-cs"/>
              </a:defRPr>
            </a:lvl3pPr>
            <a:lvl4pPr marL="959792" indent="-239947" algn="l" defTabSz="795578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SzPct val="76000"/>
              <a:buFont typeface="Wingdings" charset="2"/>
              <a:buChar char="§"/>
              <a:defRPr sz="2000" kern="1200" spc="-67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37192" indent="-237192" algn="l" defTabSz="-600358" rtl="0" eaLnBrk="1" latinLnBrk="0" hangingPunct="1">
              <a:lnSpc>
                <a:spcPts val="3466"/>
              </a:lnSpc>
              <a:spcBef>
                <a:spcPts val="0"/>
              </a:spcBef>
              <a:buSzPct val="76000"/>
              <a:buFont typeface="+mj-lt"/>
              <a:buAutoNum type="arabicPeriod"/>
              <a:defRPr sz="3200" kern="1200" spc="-67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25017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29683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34190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38709" indent="-302406" algn="l" defTabSz="604554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128CAB"/>
              </a:buClr>
            </a:pPr>
            <a:r>
              <a:rPr lang="fi-FI" sz="2000" dirty="0">
                <a:solidFill>
                  <a:srgbClr val="000000"/>
                </a:solidFill>
              </a:rPr>
              <a:t>Notifications are not sent unless </a:t>
            </a:r>
            <a:br>
              <a:rPr lang="fi-FI" sz="2000" dirty="0">
                <a:solidFill>
                  <a:srgbClr val="000000"/>
                </a:solidFill>
              </a:rPr>
            </a:br>
            <a:r>
              <a:rPr lang="fi-FI" sz="2000" dirty="0">
                <a:solidFill>
                  <a:srgbClr val="000000"/>
                </a:solidFill>
              </a:rPr>
              <a:t>temperature goes below 5C</a:t>
            </a:r>
          </a:p>
          <a:p>
            <a:pPr>
              <a:buClr>
                <a:srgbClr val="128CAB"/>
              </a:buClr>
            </a:pPr>
            <a:r>
              <a:rPr lang="fi-FI" sz="2000" dirty="0">
                <a:solidFill>
                  <a:srgbClr val="000000"/>
                </a:solidFill>
              </a:rPr>
              <a:t>Command: </a:t>
            </a:r>
          </a:p>
          <a:p>
            <a:pPr lvl="1">
              <a:buClr>
                <a:srgbClr val="128CAB"/>
              </a:buClr>
            </a:pPr>
            <a:r>
              <a:rPr lang="fi-FI" sz="1600" dirty="0">
                <a:solidFill>
                  <a:srgbClr val="000000"/>
                </a:solidFill>
              </a:rPr>
              <a:t>PUT /</a:t>
            </a:r>
            <a:r>
              <a:rPr lang="en-GB" sz="1600" dirty="0"/>
              <a:t>3303/0/5700</a:t>
            </a:r>
            <a:r>
              <a:rPr lang="fi-FI" sz="1600" dirty="0">
                <a:solidFill>
                  <a:srgbClr val="000000"/>
                </a:solidFill>
              </a:rPr>
              <a:t>?lt=5</a:t>
            </a:r>
          </a:p>
          <a:p>
            <a:pPr lvl="1">
              <a:buClr>
                <a:srgbClr val="128CAB"/>
              </a:buClr>
            </a:pPr>
            <a:r>
              <a:rPr lang="fi-FI" sz="1600" dirty="0">
                <a:solidFill>
                  <a:srgbClr val="000000"/>
                </a:solidFill>
              </a:rPr>
              <a:t>Lt (lower than) 5C</a:t>
            </a:r>
          </a:p>
          <a:p>
            <a:pPr lvl="1">
              <a:buClr>
                <a:srgbClr val="128CAB"/>
              </a:buClr>
            </a:pPr>
            <a:endParaRPr lang="fi-FI" sz="1600" dirty="0">
              <a:solidFill>
                <a:srgbClr val="000000"/>
              </a:solidFill>
            </a:endParaRPr>
          </a:p>
        </p:txBody>
      </p:sp>
      <p:pic>
        <p:nvPicPr>
          <p:cNvPr id="24" name="Picture 6" descr="thermometer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6990" y="1860797"/>
            <a:ext cx="1383987" cy="138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Straight Connector 24"/>
          <p:cNvCxnSpPr/>
          <p:nvPr/>
        </p:nvCxnSpPr>
        <p:spPr>
          <a:xfrm>
            <a:off x="8824856" y="2380713"/>
            <a:ext cx="478465" cy="0"/>
          </a:xfrm>
          <a:prstGeom prst="line">
            <a:avLst/>
          </a:prstGeom>
          <a:ln w="31750" cmpd="sng">
            <a:solidFill>
              <a:srgbClr val="128CAB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817766" y="2556333"/>
            <a:ext cx="478465" cy="0"/>
          </a:xfrm>
          <a:prstGeom prst="line">
            <a:avLst/>
          </a:prstGeom>
          <a:ln w="31750" cmpd="sng">
            <a:solidFill>
              <a:srgbClr val="128CAB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Picture 8" descr="Replacement Temperature / Humidity Transmit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140" y="1812389"/>
            <a:ext cx="1333971" cy="1333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07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20" grpId="0"/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125" y="295274"/>
            <a:ext cx="11180763" cy="835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Weather Station Example</a:t>
            </a:r>
            <a:br>
              <a:rPr lang="en-US" dirty="0"/>
            </a:br>
            <a:r>
              <a:rPr lang="en-US" dirty="0"/>
              <a:t>Energy Efficiency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493713" y="1543050"/>
            <a:ext cx="10629557" cy="4551363"/>
          </a:xfrm>
        </p:spPr>
        <p:txBody>
          <a:bodyPr/>
          <a:lstStyle/>
          <a:p>
            <a:pPr eaLnBrk="1" hangingPunct="1"/>
            <a:r>
              <a:rPr lang="en-US" dirty="0"/>
              <a:t>Assume that weather station is battery powered and “sleeps” most of the time. </a:t>
            </a:r>
          </a:p>
          <a:p>
            <a:pPr eaLnBrk="1" hangingPunct="1"/>
            <a:r>
              <a:rPr lang="en-US" dirty="0"/>
              <a:t>Functionality in LwM2M, called </a:t>
            </a:r>
            <a:r>
              <a:rPr lang="en-US" b="1" dirty="0"/>
              <a:t>Queue Mode</a:t>
            </a:r>
            <a:r>
              <a:rPr lang="en-US" dirty="0"/>
              <a:t>, to support such devices. </a:t>
            </a:r>
          </a:p>
          <a:p>
            <a:pPr eaLnBrk="1" hangingPunct="1"/>
            <a:r>
              <a:rPr lang="en-US" dirty="0"/>
              <a:t>Allows device to indicate that it is dormant. Server queues requests that arrive in the meanwhile. </a:t>
            </a:r>
          </a:p>
          <a:p>
            <a:pPr eaLnBrk="1" hangingPunct="1"/>
            <a:r>
              <a:rPr lang="en-US" dirty="0"/>
              <a:t>Device uses informs the LwM2M server once it leaves power saving mode and ready to receive messages. </a:t>
            </a:r>
          </a:p>
          <a:p>
            <a:pPr eaLnBrk="1" hangingPunct="1"/>
            <a:r>
              <a:rPr lang="en-US" dirty="0"/>
              <a:t>Server conveys messages to client within a given time window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89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5581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Content Placeholder 2"/>
          <p:cNvSpPr>
            <a:spLocks noGrp="1"/>
          </p:cNvSpPr>
          <p:nvPr>
            <p:ph sz="quarter" idx="19"/>
          </p:nvPr>
        </p:nvSpPr>
        <p:spPr>
          <a:xfrm>
            <a:off x="695325" y="2521946"/>
            <a:ext cx="4434947" cy="3613742"/>
          </a:xfrm>
        </p:spPr>
        <p:txBody>
          <a:bodyPr/>
          <a:lstStyle/>
          <a:p>
            <a:pPr eaLnBrk="1" hangingPunct="1"/>
            <a:r>
              <a:rPr lang="en-US" sz="2000" dirty="0"/>
              <a:t>Easy to interact with devices that are always connected. </a:t>
            </a:r>
          </a:p>
          <a:p>
            <a:pPr eaLnBrk="1" hangingPunct="1"/>
            <a:r>
              <a:rPr lang="en-US" sz="2000" dirty="0"/>
              <a:t>For energy efficiency reasons many </a:t>
            </a:r>
            <a:r>
              <a:rPr lang="en-US" sz="2000" dirty="0" err="1"/>
              <a:t>IoT</a:t>
            </a:r>
            <a:r>
              <a:rPr lang="en-US" sz="2000" dirty="0"/>
              <a:t> devices sleep most of the time. </a:t>
            </a:r>
          </a:p>
          <a:p>
            <a:pPr eaLnBrk="1" hangingPunct="1"/>
            <a:r>
              <a:rPr lang="en-US" sz="2000" dirty="0"/>
              <a:t>Client uses the registration refresh message to inform LwM2M server that it is awake and ready to receive messages. </a:t>
            </a:r>
          </a:p>
          <a:p>
            <a:pPr eaLnBrk="1" hangingPunct="1"/>
            <a:r>
              <a:rPr lang="en-US" sz="2000" dirty="0"/>
              <a:t>Server conveys messages to client within a given time window. 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43E7C178-5BE6-4E3A-A0A0-91A4B15BFF0E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2801425-FD37-46BB-AC00-247BAC49A34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Energy Efficiency</a:t>
            </a:r>
            <a:br>
              <a:rPr lang="en-US" dirty="0"/>
            </a:br>
            <a:r>
              <a:rPr lang="en-US" dirty="0"/>
              <a:t>- Queue Mode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89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287963" y="17098"/>
          <a:ext cx="6829425" cy="6840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Visio" r:id="rId4" imgW="7471652" imgH="7453489" progId="Visio.Drawing.11">
                  <p:embed/>
                </p:oleObj>
              </mc:Choice>
              <mc:Fallback>
                <p:oleObj name="Visio" r:id="rId4" imgW="7471652" imgH="7453489" progId="Visio.Drawing.11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7963" y="17098"/>
                        <a:ext cx="6829425" cy="68409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own Arrow 5"/>
          <p:cNvSpPr/>
          <p:nvPr/>
        </p:nvSpPr>
        <p:spPr>
          <a:xfrm>
            <a:off x="11164889" y="152401"/>
            <a:ext cx="333375" cy="657225"/>
          </a:xfrm>
          <a:prstGeom prst="downArrow">
            <a:avLst/>
          </a:prstGeom>
          <a:solidFill>
            <a:schemeClr val="accent5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331576" y="152401"/>
            <a:ext cx="495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(1)</a:t>
            </a:r>
            <a:endParaRPr lang="en-GB" dirty="0"/>
          </a:p>
        </p:txBody>
      </p:sp>
      <p:sp>
        <p:nvSpPr>
          <p:cNvPr id="9" name="Down Arrow 8"/>
          <p:cNvSpPr/>
          <p:nvPr/>
        </p:nvSpPr>
        <p:spPr>
          <a:xfrm rot="15246692">
            <a:off x="5654238" y="2234123"/>
            <a:ext cx="333375" cy="657225"/>
          </a:xfrm>
          <a:prstGeom prst="downArrow">
            <a:avLst/>
          </a:prstGeom>
          <a:solidFill>
            <a:schemeClr val="accent5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55467" y="2620657"/>
            <a:ext cx="495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(2)</a:t>
            </a:r>
            <a:endParaRPr lang="en-GB" dirty="0"/>
          </a:p>
        </p:txBody>
      </p:sp>
      <p:sp>
        <p:nvSpPr>
          <p:cNvPr id="11" name="Down Arrow 10"/>
          <p:cNvSpPr/>
          <p:nvPr/>
        </p:nvSpPr>
        <p:spPr>
          <a:xfrm rot="2005532">
            <a:off x="10998201" y="1868042"/>
            <a:ext cx="333375" cy="657225"/>
          </a:xfrm>
          <a:prstGeom prst="downArrow">
            <a:avLst/>
          </a:prstGeom>
          <a:solidFill>
            <a:schemeClr val="accent5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164888" y="2004293"/>
            <a:ext cx="495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(3)</a:t>
            </a:r>
            <a:endParaRPr lang="en-GB" dirty="0"/>
          </a:p>
        </p:txBody>
      </p:sp>
      <p:sp>
        <p:nvSpPr>
          <p:cNvPr id="13" name="Down Arrow 12"/>
          <p:cNvSpPr/>
          <p:nvPr/>
        </p:nvSpPr>
        <p:spPr>
          <a:xfrm rot="13269367">
            <a:off x="5441615" y="3992116"/>
            <a:ext cx="333375" cy="657225"/>
          </a:xfrm>
          <a:prstGeom prst="downArrow">
            <a:avLst/>
          </a:prstGeom>
          <a:solidFill>
            <a:schemeClr val="accent5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08302" y="4293126"/>
            <a:ext cx="495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(4)</a:t>
            </a:r>
            <a:endParaRPr lang="en-GB" dirty="0"/>
          </a:p>
        </p:txBody>
      </p:sp>
      <p:sp>
        <p:nvSpPr>
          <p:cNvPr id="15" name="Down Arrow 14"/>
          <p:cNvSpPr/>
          <p:nvPr/>
        </p:nvSpPr>
        <p:spPr>
          <a:xfrm rot="10800000">
            <a:off x="11187349" y="4875154"/>
            <a:ext cx="333375" cy="657225"/>
          </a:xfrm>
          <a:prstGeom prst="downArrow">
            <a:avLst/>
          </a:prstGeom>
          <a:solidFill>
            <a:schemeClr val="accent5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1354036" y="5176164"/>
            <a:ext cx="495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(5)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670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2957" y="1479468"/>
            <a:ext cx="8269930" cy="5083257"/>
          </a:xfrm>
        </p:spPr>
        <p:txBody>
          <a:bodyPr/>
          <a:lstStyle/>
          <a:p>
            <a:r>
              <a:rPr lang="en-GB" dirty="0"/>
              <a:t>Architecture and Protocol Stack</a:t>
            </a:r>
          </a:p>
          <a:p>
            <a:r>
              <a:rPr lang="en-US" dirty="0"/>
              <a:t>Messaging Layer</a:t>
            </a:r>
            <a:endParaRPr lang="en-GB" dirty="0"/>
          </a:p>
          <a:p>
            <a:r>
              <a:rPr lang="en-US" dirty="0"/>
              <a:t>D</a:t>
            </a:r>
            <a:r>
              <a:rPr lang="en-GB" dirty="0" err="1"/>
              <a:t>ata</a:t>
            </a:r>
            <a:r>
              <a:rPr lang="en-GB" dirty="0"/>
              <a:t> model</a:t>
            </a:r>
          </a:p>
          <a:p>
            <a:r>
              <a:rPr lang="en-US" dirty="0"/>
              <a:t>S</a:t>
            </a:r>
            <a:r>
              <a:rPr lang="en-GB" dirty="0" err="1"/>
              <a:t>ecuring</a:t>
            </a:r>
            <a:r>
              <a:rPr lang="en-GB" dirty="0"/>
              <a:t> LwM2M</a:t>
            </a:r>
          </a:p>
          <a:p>
            <a:r>
              <a:rPr lang="en-US" dirty="0"/>
              <a:t>B</a:t>
            </a:r>
            <a:r>
              <a:rPr lang="en-GB" dirty="0" err="1"/>
              <a:t>ootstrapping</a:t>
            </a:r>
            <a:endParaRPr lang="en-GB" dirty="0"/>
          </a:p>
        </p:txBody>
      </p:sp>
      <p:sp>
        <p:nvSpPr>
          <p:cNvPr id="4" name="Right Arrow 3"/>
          <p:cNvSpPr/>
          <p:nvPr/>
        </p:nvSpPr>
        <p:spPr>
          <a:xfrm>
            <a:off x="2182620" y="2901328"/>
            <a:ext cx="1057275" cy="657225"/>
          </a:xfrm>
          <a:prstGeom prst="rightArrow">
            <a:avLst/>
          </a:prstGeom>
          <a:solidFill>
            <a:schemeClr val="accent1"/>
          </a:solidFill>
          <a:ln w="635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400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5463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Securing LwM2M v1.0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9"/>
          </p:nvPr>
        </p:nvSpPr>
        <p:spPr>
          <a:xfrm>
            <a:off x="492125" y="1310833"/>
            <a:ext cx="5332941" cy="4800600"/>
          </a:xfrm>
        </p:spPr>
        <p:txBody>
          <a:bodyPr/>
          <a:lstStyle/>
          <a:p>
            <a:r>
              <a:rPr lang="en-US" dirty="0"/>
              <a:t>IoT devices need communication security.</a:t>
            </a:r>
          </a:p>
          <a:p>
            <a:r>
              <a:rPr lang="en-US" dirty="0"/>
              <a:t>V1.0 relied on DTLS and supported </a:t>
            </a:r>
            <a:r>
              <a:rPr lang="en-US" b="1" dirty="0"/>
              <a:t>three credential types</a:t>
            </a:r>
            <a:r>
              <a:rPr lang="en-US" dirty="0"/>
              <a:t>: </a:t>
            </a:r>
          </a:p>
          <a:p>
            <a:pPr lvl="1"/>
            <a:r>
              <a:rPr lang="en-US" sz="2000" dirty="0"/>
              <a:t>Pre-shared secrets, </a:t>
            </a:r>
          </a:p>
          <a:p>
            <a:pPr lvl="1"/>
            <a:r>
              <a:rPr lang="en-US" sz="2000" dirty="0"/>
              <a:t>Raw public keys, and </a:t>
            </a:r>
          </a:p>
          <a:p>
            <a:pPr lvl="1"/>
            <a:r>
              <a:rPr lang="en-US" sz="2000" dirty="0"/>
              <a:t>Certificates.</a:t>
            </a:r>
          </a:p>
          <a:p>
            <a:r>
              <a:rPr lang="en-US" sz="2600" dirty="0"/>
              <a:t>Recommended algorithms: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AES-128-CBC, and AES-128-CCM / AES-128-CCM-8 </a:t>
            </a:r>
            <a:br>
              <a:rPr lang="en-US" dirty="0"/>
            </a:br>
            <a:r>
              <a:rPr lang="en-US" dirty="0"/>
              <a:t>(for symmetric crypto)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Elliptic Curve Cryptography (ECC)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(for asymmetric crypto)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28087A6-9DF1-4B3D-971D-BF30F6F24405}"/>
              </a:ext>
            </a:extLst>
          </p:cNvPr>
          <p:cNvSpPr/>
          <p:nvPr/>
        </p:nvSpPr>
        <p:spPr>
          <a:xfrm>
            <a:off x="2412742" y="6425922"/>
            <a:ext cx="7581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/>
              <a:t>See </a:t>
            </a:r>
            <a:r>
              <a:rPr lang="en-GB" dirty="0">
                <a:hlinkClick r:id="rId3"/>
              </a:rPr>
              <a:t>webinars</a:t>
            </a:r>
            <a:r>
              <a:rPr lang="en-GB" dirty="0"/>
              <a:t> on TLS / DTLS concepts.</a:t>
            </a:r>
            <a:endParaRPr lang="en-GB" b="1" dirty="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839CCE5-E739-4CA3-8274-55FAF5871262}"/>
              </a:ext>
            </a:extLst>
          </p:cNvPr>
          <p:cNvSpPr/>
          <p:nvPr/>
        </p:nvSpPr>
        <p:spPr>
          <a:xfrm>
            <a:off x="2930487" y="2683042"/>
            <a:ext cx="4176917" cy="265091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758445D7-075B-45BE-ACF2-5B4F0B0B3788}"/>
              </a:ext>
            </a:extLst>
          </p:cNvPr>
          <p:cNvSpPr/>
          <p:nvPr/>
        </p:nvSpPr>
        <p:spPr>
          <a:xfrm>
            <a:off x="2195346" y="3797594"/>
            <a:ext cx="7581900" cy="265091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5E7704-47D9-4B02-904B-E5DAA1EAE2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7404" y="0"/>
            <a:ext cx="1971675" cy="35623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C296DB-BFAC-46A7-A4A0-1205330E1535}"/>
              </a:ext>
            </a:extLst>
          </p:cNvPr>
          <p:cNvSpPr/>
          <p:nvPr/>
        </p:nvSpPr>
        <p:spPr>
          <a:xfrm>
            <a:off x="6954002" y="3488293"/>
            <a:ext cx="2338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Constrained IoT Device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2A1321-2517-4F17-AF6C-D35DCFE67C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5513" y="3078817"/>
            <a:ext cx="1809750" cy="34956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FE13473-3334-49AB-AC6C-346E81ACBE4C}"/>
              </a:ext>
            </a:extLst>
          </p:cNvPr>
          <p:cNvSpPr/>
          <p:nvPr/>
        </p:nvSpPr>
        <p:spPr>
          <a:xfrm>
            <a:off x="9466199" y="6524188"/>
            <a:ext cx="2801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Less-constrained IoT Device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03613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Securing LwM2M v1.1/v1.1.1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125" y="1479468"/>
            <a:ext cx="11180762" cy="474506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Uses “DTLS / TLS Profiles for IoT” (</a:t>
            </a:r>
            <a:r>
              <a:rPr lang="en-GB" dirty="0">
                <a:hlinkClick r:id="rId2"/>
              </a:rPr>
              <a:t>RFC 7925</a:t>
            </a:r>
            <a:r>
              <a:rPr lang="en-GB" dirty="0"/>
              <a:t>) with lots of recommendations.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New resource to separate the SNI from the LwM2M Server URI. This makes deployments where the certificate content and the URIs do not match practical.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Guidelines for use of certificate revocation and certificate expiry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Error handling procedures for dealing with TLS/DTLS errors.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Still offers AES-CBC but recommended not to be used.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Enhanced PKI functionality (next slide)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Added OSCORE support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0996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</a:t>
            </a:r>
            <a:r>
              <a:rPr lang="en-GB" dirty="0"/>
              <a:t> PKI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 </a:t>
            </a:r>
            <a:r>
              <a:rPr lang="en-GB" b="1" dirty="0"/>
              <a:t>LwM2M v1.0 </a:t>
            </a:r>
            <a:r>
              <a:rPr lang="en-GB" dirty="0"/>
              <a:t>the certificate in the Security Object associated with the LwM2M / Bootstrap Server had to be the certificate used by the server. This allowed only </a:t>
            </a:r>
            <a:r>
              <a:rPr lang="en-GB" b="1" dirty="0"/>
              <a:t>certificate pinning</a:t>
            </a:r>
            <a:r>
              <a:rPr lang="en-GB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LwM2M v1.1 added support for additional PKI deployment models, including 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dirty="0"/>
              <a:t>“CA constraint” because it limits which CA can be used to issue certificates. 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dirty="0"/>
              <a:t>“Service Certificate Constraint" limits which end entity certificate can be used. Must pass PKIX validation. 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dirty="0"/>
              <a:t>“Trust Anchor Assertion” is used to specify a certificate that MUST be used as the trust anchor when validating the end entity certificate given by the server in TLS.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dirty="0"/>
              <a:t>“Domain-Issued Certificate" limits which end entity certificate can be used. PKIX validation is not used.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Supports also raw public keys and fingerprints of certificates. </a:t>
            </a:r>
          </a:p>
        </p:txBody>
      </p:sp>
    </p:spTree>
    <p:extLst>
      <p:ext uri="{BB962C8B-B14F-4D97-AF65-F5344CB8AC3E}">
        <p14:creationId xmlns:p14="http://schemas.microsoft.com/office/powerpoint/2010/main" val="37632912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2957" y="1479468"/>
            <a:ext cx="8269930" cy="5083257"/>
          </a:xfrm>
        </p:spPr>
        <p:txBody>
          <a:bodyPr/>
          <a:lstStyle/>
          <a:p>
            <a:r>
              <a:rPr lang="en-GB" dirty="0"/>
              <a:t>Architecture and Protocol Stack</a:t>
            </a:r>
          </a:p>
          <a:p>
            <a:r>
              <a:rPr lang="en-US" dirty="0"/>
              <a:t>Messaging Layer</a:t>
            </a:r>
            <a:endParaRPr lang="en-GB" dirty="0"/>
          </a:p>
          <a:p>
            <a:r>
              <a:rPr lang="en-US" dirty="0"/>
              <a:t>D</a:t>
            </a:r>
            <a:r>
              <a:rPr lang="en-GB" dirty="0" err="1"/>
              <a:t>ata</a:t>
            </a:r>
            <a:r>
              <a:rPr lang="en-GB" dirty="0"/>
              <a:t> model</a:t>
            </a:r>
          </a:p>
          <a:p>
            <a:r>
              <a:rPr lang="en-US" dirty="0"/>
              <a:t>S</a:t>
            </a:r>
            <a:r>
              <a:rPr lang="en-GB" dirty="0" err="1"/>
              <a:t>ecuring</a:t>
            </a:r>
            <a:r>
              <a:rPr lang="en-GB" dirty="0"/>
              <a:t> LwM2M</a:t>
            </a:r>
          </a:p>
          <a:p>
            <a:r>
              <a:rPr lang="en-US" dirty="0"/>
              <a:t>B</a:t>
            </a:r>
            <a:r>
              <a:rPr lang="en-GB" dirty="0" err="1"/>
              <a:t>ootstrapping</a:t>
            </a:r>
            <a:endParaRPr lang="en-GB" dirty="0"/>
          </a:p>
        </p:txBody>
      </p:sp>
      <p:sp>
        <p:nvSpPr>
          <p:cNvPr id="4" name="Right Arrow 3"/>
          <p:cNvSpPr/>
          <p:nvPr/>
        </p:nvSpPr>
        <p:spPr>
          <a:xfrm>
            <a:off x="2226688" y="3429000"/>
            <a:ext cx="1057275" cy="657225"/>
          </a:xfrm>
          <a:prstGeom prst="rightArrow">
            <a:avLst/>
          </a:prstGeom>
          <a:solidFill>
            <a:schemeClr val="accent1"/>
          </a:solidFill>
          <a:ln w="635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400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502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500439" y="3151982"/>
            <a:ext cx="2565400" cy="86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+mn-lt"/>
              </a:rPr>
              <a:t>Mobile Device Management</a:t>
            </a:r>
          </a:p>
        </p:txBody>
      </p:sp>
      <p:sp>
        <p:nvSpPr>
          <p:cNvPr id="5" name="Oval 4"/>
          <p:cNvSpPr/>
          <p:nvPr/>
        </p:nvSpPr>
        <p:spPr>
          <a:xfrm>
            <a:off x="947739" y="2413795"/>
            <a:ext cx="2711450" cy="1404937"/>
          </a:xfrm>
          <a:prstGeom prst="ellipse">
            <a:avLst/>
          </a:prstGeom>
          <a:solidFill>
            <a:srgbClr val="128CAB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Device Management</a:t>
            </a:r>
          </a:p>
        </p:txBody>
      </p:sp>
      <p:sp>
        <p:nvSpPr>
          <p:cNvPr id="6" name="Oval 5"/>
          <p:cNvSpPr/>
          <p:nvPr/>
        </p:nvSpPr>
        <p:spPr>
          <a:xfrm>
            <a:off x="4573590" y="1558132"/>
            <a:ext cx="1965325" cy="747713"/>
          </a:xfrm>
          <a:prstGeom prst="ellipse">
            <a:avLst/>
          </a:prstGeom>
          <a:solidFill>
            <a:srgbClr val="128CAB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Bootstrapping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(Security)</a:t>
            </a:r>
          </a:p>
        </p:txBody>
      </p:sp>
      <p:sp>
        <p:nvSpPr>
          <p:cNvPr id="7" name="Oval 6"/>
          <p:cNvSpPr/>
          <p:nvPr/>
        </p:nvSpPr>
        <p:spPr>
          <a:xfrm>
            <a:off x="4554540" y="2489994"/>
            <a:ext cx="1965325" cy="679450"/>
          </a:xfrm>
          <a:prstGeom prst="ellipse">
            <a:avLst/>
          </a:prstGeom>
          <a:solidFill>
            <a:srgbClr val="128CAB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Remote Management</a:t>
            </a:r>
          </a:p>
        </p:txBody>
      </p:sp>
      <p:sp>
        <p:nvSpPr>
          <p:cNvPr id="8" name="Oval 7"/>
          <p:cNvSpPr/>
          <p:nvPr/>
        </p:nvSpPr>
        <p:spPr>
          <a:xfrm>
            <a:off x="4573590" y="3353594"/>
            <a:ext cx="1927225" cy="754062"/>
          </a:xfrm>
          <a:prstGeom prst="ellipse">
            <a:avLst/>
          </a:prstGeom>
          <a:solidFill>
            <a:srgbClr val="128CAB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Firmware Update</a:t>
            </a:r>
          </a:p>
        </p:txBody>
      </p:sp>
      <p:sp>
        <p:nvSpPr>
          <p:cNvPr id="9" name="Oval 8"/>
          <p:cNvSpPr/>
          <p:nvPr/>
        </p:nvSpPr>
        <p:spPr>
          <a:xfrm>
            <a:off x="4573590" y="4283869"/>
            <a:ext cx="1927225" cy="754062"/>
          </a:xfrm>
          <a:prstGeom prst="ellipse">
            <a:avLst/>
          </a:prstGeom>
          <a:solidFill>
            <a:srgbClr val="128CAB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Fault Management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3455989" y="2126457"/>
            <a:ext cx="1062038" cy="633413"/>
          </a:xfrm>
          <a:prstGeom prst="line">
            <a:avLst/>
          </a:prstGeom>
          <a:ln w="38100"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373440" y="3548856"/>
            <a:ext cx="1147763" cy="877888"/>
          </a:xfrm>
          <a:prstGeom prst="line">
            <a:avLst/>
          </a:prstGeom>
          <a:ln w="38100"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71877" y="3278982"/>
            <a:ext cx="912812" cy="334963"/>
          </a:xfrm>
          <a:prstGeom prst="line">
            <a:avLst/>
          </a:prstGeom>
          <a:ln w="38100"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571878" y="2837657"/>
            <a:ext cx="885825" cy="169863"/>
          </a:xfrm>
          <a:prstGeom prst="line">
            <a:avLst/>
          </a:prstGeom>
          <a:ln w="38100"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00815" y="1375570"/>
            <a:ext cx="5280025" cy="104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Key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Service provisioning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Provisioning of access control lists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529390" y="2407444"/>
            <a:ext cx="4308475" cy="73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Changes to settings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Trigger actuators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532564" y="3337719"/>
            <a:ext cx="5441950" cy="73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Update application and system software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Apply bug fixes and add new features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43677" y="4301331"/>
            <a:ext cx="5440362" cy="73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Report errors from devices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Query status of devices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3085307" y="3668713"/>
            <a:ext cx="1529558" cy="1680369"/>
          </a:xfrm>
          <a:prstGeom prst="line">
            <a:avLst/>
          </a:prstGeom>
          <a:ln w="38100"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4614865" y="5150644"/>
            <a:ext cx="1928812" cy="755650"/>
          </a:xfrm>
          <a:prstGeom prst="ellipse">
            <a:avLst/>
          </a:prstGeom>
          <a:solidFill>
            <a:srgbClr val="128CAB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Reporting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543677" y="5230019"/>
            <a:ext cx="5441950" cy="104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Notify changes in sensor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Retrieve configuration settings and device status</a:t>
            </a:r>
          </a:p>
        </p:txBody>
      </p:sp>
      <p:sp>
        <p:nvSpPr>
          <p:cNvPr id="19" name="Rectangle 2"/>
          <p:cNvSpPr>
            <a:spLocks noGrp="1"/>
          </p:cNvSpPr>
          <p:nvPr>
            <p:ph type="title"/>
          </p:nvPr>
        </p:nvSpPr>
        <p:spPr>
          <a:xfrm>
            <a:off x="826002" y="315703"/>
            <a:ext cx="10133095" cy="643766"/>
          </a:xfrm>
        </p:spPr>
        <p:txBody>
          <a:bodyPr vert="horz" lIns="91440" tIns="45720" rIns="91440" bIns="45720" rtlCol="0" anchor="ctr">
            <a:noAutofit/>
          </a:bodyPr>
          <a:lstStyle/>
          <a:p>
            <a:pPr eaLnBrk="1" hangingPunct="1"/>
            <a:r>
              <a:rPr lang="en-US" sz="3400" dirty="0"/>
              <a:t>What is IoT device management?</a:t>
            </a:r>
            <a:endParaRPr lang="fi-FI" sz="3400" dirty="0"/>
          </a:p>
        </p:txBody>
      </p:sp>
    </p:spTree>
    <p:extLst>
      <p:ext uri="{BB962C8B-B14F-4D97-AF65-F5344CB8AC3E}">
        <p14:creationId xmlns:p14="http://schemas.microsoft.com/office/powerpoint/2010/main" val="22229450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1"/>
          <p:cNvSpPr>
            <a:spLocks noGrp="1"/>
          </p:cNvSpPr>
          <p:nvPr>
            <p:ph type="title"/>
          </p:nvPr>
        </p:nvSpPr>
        <p:spPr>
          <a:xfrm>
            <a:off x="826000" y="358085"/>
            <a:ext cx="10133095" cy="558557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Bootstrapping</a:t>
            </a:r>
          </a:p>
        </p:txBody>
      </p:sp>
      <p:sp>
        <p:nvSpPr>
          <p:cNvPr id="27" name="Content Placeholder 2"/>
          <p:cNvSpPr>
            <a:spLocks noGrp="1"/>
          </p:cNvSpPr>
          <p:nvPr>
            <p:ph idx="1"/>
          </p:nvPr>
        </p:nvSpPr>
        <p:spPr>
          <a:xfrm>
            <a:off x="819171" y="1435101"/>
            <a:ext cx="10129064" cy="4564984"/>
          </a:xfrm>
        </p:spPr>
        <p:txBody>
          <a:bodyPr/>
          <a:lstStyle/>
          <a:p>
            <a:r>
              <a:rPr lang="en-GB" dirty="0"/>
              <a:t>A LwM2M client needs credentials to securely communicate with the LwM2M server. Configuration and access rights might also change over time.</a:t>
            </a:r>
          </a:p>
          <a:p>
            <a:endParaRPr lang="en-GB" dirty="0"/>
          </a:p>
        </p:txBody>
      </p:sp>
      <p:sp>
        <p:nvSpPr>
          <p:cNvPr id="29" name="Rectangle 28"/>
          <p:cNvSpPr/>
          <p:nvPr/>
        </p:nvSpPr>
        <p:spPr>
          <a:xfrm>
            <a:off x="2468564" y="2565428"/>
            <a:ext cx="2943225" cy="1234291"/>
          </a:xfrm>
          <a:prstGeom prst="rect">
            <a:avLst/>
          </a:prstGeom>
          <a:solidFill>
            <a:schemeClr val="accent5"/>
          </a:solidFill>
          <a:ln w="12700" cmpd="sng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LwM2M client</a:t>
            </a:r>
          </a:p>
          <a:p>
            <a:pPr algn="ctr"/>
            <a:endParaRPr lang="en-US" sz="2000" dirty="0">
              <a:solidFill>
                <a:schemeClr val="bg1"/>
              </a:solidFill>
            </a:endParaRPr>
          </a:p>
          <a:p>
            <a:pPr algn="ctr"/>
            <a:endParaRPr lang="en-US" sz="2000" dirty="0">
              <a:solidFill>
                <a:schemeClr val="bg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C502A94-001D-4DE1-B789-DDEAA5D0359D}"/>
              </a:ext>
            </a:extLst>
          </p:cNvPr>
          <p:cNvGrpSpPr/>
          <p:nvPr/>
        </p:nvGrpSpPr>
        <p:grpSpPr>
          <a:xfrm>
            <a:off x="146245" y="2183801"/>
            <a:ext cx="2026612" cy="1234291"/>
            <a:chOff x="146245" y="2537847"/>
            <a:chExt cx="2026612" cy="1234291"/>
          </a:xfrm>
        </p:grpSpPr>
        <p:sp>
          <p:nvSpPr>
            <p:cNvPr id="2" name="Speech Bubble: Oval 1">
              <a:extLst>
                <a:ext uri="{FF2B5EF4-FFF2-40B4-BE49-F238E27FC236}">
                  <a16:creationId xmlns:a16="http://schemas.microsoft.com/office/drawing/2014/main" id="{4C7033AD-908B-49FE-9348-4978D5E30BB3}"/>
                </a:ext>
              </a:extLst>
            </p:cNvPr>
            <p:cNvSpPr/>
            <p:nvPr/>
          </p:nvSpPr>
          <p:spPr>
            <a:xfrm>
              <a:off x="146245" y="2537847"/>
              <a:ext cx="1978025" cy="1234291"/>
            </a:xfrm>
            <a:prstGeom prst="wedgeEllipseCallout">
              <a:avLst>
                <a:gd name="adj1" fmla="val 71623"/>
                <a:gd name="adj2" fmla="val 5089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486498" y="2693327"/>
              <a:ext cx="1686359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GB" dirty="0"/>
                <a:t>Where does </a:t>
              </a:r>
            </a:p>
            <a:p>
              <a:r>
                <a:rPr lang="en-GB" dirty="0"/>
                <a:t>this information</a:t>
              </a:r>
              <a:br>
                <a:rPr lang="en-GB" dirty="0"/>
              </a:br>
              <a:r>
                <a:rPr lang="en-GB" dirty="0"/>
                <a:t>come from?</a:t>
              </a:r>
              <a:endParaRPr lang="en-US" dirty="0">
                <a:latin typeface="Gill Sans MT"/>
              </a:endParaRPr>
            </a:p>
          </p:txBody>
        </p:sp>
      </p:grpSp>
      <p:cxnSp>
        <p:nvCxnSpPr>
          <p:cNvPr id="32" name="Straight Arrow Connector 31"/>
          <p:cNvCxnSpPr/>
          <p:nvPr/>
        </p:nvCxnSpPr>
        <p:spPr>
          <a:xfrm flipH="1" flipV="1">
            <a:off x="5411789" y="3117375"/>
            <a:ext cx="3706163" cy="17974"/>
          </a:xfrm>
          <a:prstGeom prst="straightConnector1">
            <a:avLst/>
          </a:prstGeom>
          <a:ln w="3810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3"/>
          <p:cNvSpPr>
            <a:spLocks noChangeArrowheads="1"/>
          </p:cNvSpPr>
          <p:nvPr/>
        </p:nvSpPr>
        <p:spPr bwMode="auto">
          <a:xfrm>
            <a:off x="3696916" y="3799720"/>
            <a:ext cx="12167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err="1">
                <a:latin typeface="Gill Sans MT"/>
              </a:rPr>
              <a:t>IoT</a:t>
            </a:r>
            <a:r>
              <a:rPr lang="en-US">
                <a:latin typeface="Gill Sans MT"/>
              </a:rPr>
              <a:t> Device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4202113" y="3135350"/>
            <a:ext cx="1064564" cy="52610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/>
              <a:t>Device credentials</a:t>
            </a:r>
            <a:endParaRPr lang="en-GB" sz="1400" err="1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847853" y="2800947"/>
            <a:ext cx="9900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/>
              <a:t>DTLS / TLS </a:t>
            </a:r>
            <a:endParaRPr lang="en-GB" sz="1400" b="1" dirty="0"/>
          </a:p>
        </p:txBody>
      </p:sp>
      <p:sp>
        <p:nvSpPr>
          <p:cNvPr id="42" name="Rectangle 41"/>
          <p:cNvSpPr/>
          <p:nvPr/>
        </p:nvSpPr>
        <p:spPr>
          <a:xfrm>
            <a:off x="9117952" y="2565428"/>
            <a:ext cx="1978025" cy="1234291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2700" cmpd="sng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LwM2M server</a:t>
            </a:r>
          </a:p>
          <a:p>
            <a:pPr algn="ctr"/>
            <a:endParaRPr lang="en-US" sz="2000" dirty="0">
              <a:solidFill>
                <a:schemeClr val="bg1"/>
              </a:solidFill>
            </a:endParaRPr>
          </a:p>
          <a:p>
            <a:pPr algn="ctr"/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2630489" y="3223306"/>
            <a:ext cx="637237" cy="381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/>
              <a:t>ACLs</a:t>
            </a:r>
            <a:endParaRPr lang="en-GB" sz="1400" err="1"/>
          </a:p>
        </p:txBody>
      </p:sp>
      <p:sp>
        <p:nvSpPr>
          <p:cNvPr id="44" name="Rounded Rectangle 43"/>
          <p:cNvSpPr/>
          <p:nvPr/>
        </p:nvSpPr>
        <p:spPr>
          <a:xfrm>
            <a:off x="3323674" y="3223306"/>
            <a:ext cx="784584" cy="381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err="1"/>
              <a:t>Config</a:t>
            </a:r>
            <a:endParaRPr lang="en-GB" sz="1400" err="1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91464" y="3090750"/>
            <a:ext cx="2732364" cy="624832"/>
          </a:xfrm>
          <a:prstGeom prst="rect">
            <a:avLst/>
          </a:prstGeom>
          <a:ln w="12700" cmpd="sng">
            <a:solidFill>
              <a:schemeClr val="accent6"/>
            </a:solidFill>
            <a:prstDash val="lgDash"/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pPr algn="ctr"/>
            <a:endParaRPr lang="en-GB" sz="1400" err="1"/>
          </a:p>
        </p:txBody>
      </p:sp>
      <p:sp>
        <p:nvSpPr>
          <p:cNvPr id="47" name="Rounded Rectangle 46"/>
          <p:cNvSpPr/>
          <p:nvPr/>
        </p:nvSpPr>
        <p:spPr>
          <a:xfrm>
            <a:off x="9574681" y="3223307"/>
            <a:ext cx="1064564" cy="52610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/>
              <a:t>Device credentials</a:t>
            </a:r>
            <a:endParaRPr lang="en-GB" sz="1400" err="1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19171" y="4357002"/>
            <a:ext cx="10129064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4554">
              <a:spcBef>
                <a:spcPts val="400"/>
              </a:spcBef>
              <a:buClr>
                <a:schemeClr val="accent1"/>
              </a:buClr>
              <a:buSzPct val="76000"/>
            </a:pPr>
            <a:r>
              <a:rPr lang="en-GB" sz="2400" dirty="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rPr>
              <a:t>Information comes from a trusted third party and specification offers several deployment choices (including factory bootstrap, client initiated bootstrap and server initiated bootstrap). </a:t>
            </a:r>
          </a:p>
          <a:p>
            <a:pPr defTabSz="604554">
              <a:spcBef>
                <a:spcPts val="400"/>
              </a:spcBef>
              <a:buClr>
                <a:schemeClr val="accent1"/>
              </a:buClr>
              <a:buSzPct val="76000"/>
            </a:pPr>
            <a:r>
              <a:rPr lang="en-US" sz="2400" dirty="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  <a:hlinkClick r:id="rId3"/>
              </a:rPr>
              <a:t>IPSO Alliance whitepaper</a:t>
            </a:r>
            <a:r>
              <a:rPr lang="en-US" sz="2400" dirty="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rPr>
              <a:t> compares the different bootstrapping </a:t>
            </a:r>
            <a:br>
              <a:rPr lang="en-US" sz="2400" dirty="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rPr>
            </a:br>
            <a:r>
              <a:rPr lang="en-US" sz="2400" dirty="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rPr>
              <a:t>(credential management) approaches. </a:t>
            </a:r>
            <a:endParaRPr lang="en-GB" sz="2400" dirty="0">
              <a:solidFill>
                <a:schemeClr val="tx2"/>
              </a:solidFill>
              <a:latin typeface="+mn-lt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09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514456-FF3C-4599-BC23-B20CAA2D3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Bootstrapping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967CBA-46D2-4356-AE92-97964392E3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(Supported since LwM2M v1.0)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A6CA84C-2B3A-4C74-847A-A74A0464672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Server-generated Credentials</a:t>
            </a:r>
            <a:endParaRPr lang="en-GB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CCF9F73-8EB4-461F-BC43-19DED2C9CD83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Used for symmetric keys and raw public keys.</a:t>
            </a:r>
          </a:p>
          <a:p>
            <a:r>
              <a:rPr lang="en-US" dirty="0"/>
              <a:t>Can also be used for certificates (with the argument that IoT devices offer a weak random number generator)</a:t>
            </a:r>
          </a:p>
          <a:p>
            <a:r>
              <a:rPr lang="en-US" dirty="0"/>
              <a:t>Bootstrap server generates the keying material and sends it to the client. </a:t>
            </a:r>
          </a:p>
          <a:p>
            <a:r>
              <a:rPr lang="en-US" dirty="0"/>
              <a:t>Communication is protected using DTLS/TLS.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E3AF34-E09E-41AD-BD42-8B761FB097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Client-generated Credentials</a:t>
            </a:r>
            <a:endParaRPr lang="en-GB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F7A36DB-13D9-472D-9275-4094B751EE5C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GB" dirty="0"/>
              <a:t>Available with “</a:t>
            </a:r>
            <a:r>
              <a:rPr lang="en-GB" dirty="0" err="1"/>
              <a:t>Enrollment</a:t>
            </a:r>
            <a:r>
              <a:rPr lang="en-GB" dirty="0"/>
              <a:t> over Secure Transport (EST)” over </a:t>
            </a:r>
            <a:r>
              <a:rPr lang="en-GB" dirty="0" err="1"/>
              <a:t>CoAP</a:t>
            </a:r>
            <a:r>
              <a:rPr lang="en-GB" dirty="0"/>
              <a:t> </a:t>
            </a:r>
          </a:p>
          <a:p>
            <a:r>
              <a:rPr lang="en-GB" dirty="0"/>
              <a:t>Private key remains on the IoT device and Certificate Signing Request is protected using DTLS/TLS.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</a:t>
            </a:r>
            <a:r>
              <a:rPr lang="en-GB" dirty="0" err="1"/>
              <a:t>dded</a:t>
            </a:r>
            <a:r>
              <a:rPr lang="en-GB" dirty="0"/>
              <a:t> value from a security point of 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C75DB-B945-44C7-80CB-0B4C5C46160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551613"/>
            <a:ext cx="481013" cy="23971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D8BD7A-D4D9-42D0-91FC-7BCC68ED96F4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9235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>
            <a:endCxn id="5" idx="0"/>
          </p:cNvCxnSpPr>
          <p:nvPr/>
        </p:nvCxnSpPr>
        <p:spPr>
          <a:xfrm>
            <a:off x="3151980" y="1975991"/>
            <a:ext cx="1992460" cy="2719834"/>
          </a:xfrm>
          <a:prstGeom prst="straightConnector1">
            <a:avLst/>
          </a:prstGeom>
          <a:ln w="19050" cmpd="sng">
            <a:solidFill>
              <a:srgbClr val="00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4155428" y="4695826"/>
            <a:ext cx="1978025" cy="1555027"/>
          </a:xfrm>
          <a:prstGeom prst="rect">
            <a:avLst/>
          </a:prstGeom>
          <a:solidFill>
            <a:schemeClr val="accent6"/>
          </a:solidFill>
          <a:ln w="12700" cmpd="sng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Client (C)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Rectangle 33"/>
          <p:cNvSpPr>
            <a:spLocks noChangeArrowheads="1"/>
          </p:cNvSpPr>
          <p:nvPr/>
        </p:nvSpPr>
        <p:spPr bwMode="auto">
          <a:xfrm>
            <a:off x="2421083" y="5549623"/>
            <a:ext cx="144905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>
                <a:latin typeface="Gill Sans MT"/>
              </a:rPr>
              <a:t>Manufacturer-</a:t>
            </a:r>
            <a:br>
              <a:rPr lang="en-US" sz="1200" dirty="0">
                <a:latin typeface="Gill Sans MT"/>
              </a:rPr>
            </a:br>
            <a:r>
              <a:rPr lang="en-US" sz="1200" dirty="0">
                <a:latin typeface="Gill Sans MT"/>
              </a:rPr>
              <a:t>provided </a:t>
            </a:r>
            <a:r>
              <a:rPr lang="en-US" sz="1200" dirty="0"/>
              <a:t>credentials</a:t>
            </a:r>
            <a:endParaRPr lang="en-US" sz="1200" dirty="0">
              <a:latin typeface="Gill Sans M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37601" y="1009651"/>
            <a:ext cx="3380356" cy="966066"/>
          </a:xfrm>
          <a:prstGeom prst="rect">
            <a:avLst/>
          </a:prstGeom>
          <a:solidFill>
            <a:schemeClr val="accent6"/>
          </a:solidFill>
          <a:ln w="12700" cmpd="sng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Bootstrap Server (B)</a:t>
            </a:r>
          </a:p>
          <a:p>
            <a:pPr algn="ctr"/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897720" y="1009652"/>
            <a:ext cx="2843197" cy="966065"/>
          </a:xfrm>
          <a:prstGeom prst="rect">
            <a:avLst/>
          </a:prstGeom>
          <a:solidFill>
            <a:schemeClr val="accent6"/>
          </a:solidFill>
          <a:ln w="12700" cmpd="sng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LwM2M Server (S)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/>
          <p:cNvCxnSpPr>
            <a:endCxn id="5" idx="0"/>
          </p:cNvCxnSpPr>
          <p:nvPr/>
        </p:nvCxnSpPr>
        <p:spPr>
          <a:xfrm flipH="1">
            <a:off x="5144440" y="1975717"/>
            <a:ext cx="4252622" cy="2720109"/>
          </a:xfrm>
          <a:prstGeom prst="straightConnector1">
            <a:avLst/>
          </a:prstGeom>
          <a:ln w="3810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33"/>
          <p:cNvSpPr>
            <a:spLocks noChangeArrowheads="1"/>
          </p:cNvSpPr>
          <p:nvPr/>
        </p:nvSpPr>
        <p:spPr bwMode="auto">
          <a:xfrm>
            <a:off x="4506541" y="6334991"/>
            <a:ext cx="12167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>
                <a:latin typeface="Gill Sans MT"/>
              </a:rPr>
              <a:t>IoT</a:t>
            </a:r>
            <a:r>
              <a:rPr lang="en-US" dirty="0">
                <a:latin typeface="Gill Sans MT"/>
              </a:rPr>
              <a:t> Device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125517" y="1964307"/>
            <a:ext cx="2052929" cy="3126083"/>
          </a:xfrm>
          <a:prstGeom prst="straightConnector1">
            <a:avLst/>
          </a:prstGeom>
          <a:ln w="3810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494901" y="6053852"/>
            <a:ext cx="1683544" cy="0"/>
          </a:xfrm>
          <a:prstGeom prst="straightConnector1">
            <a:avLst/>
          </a:prstGeom>
          <a:ln w="19050" cmpd="sng">
            <a:solidFill>
              <a:srgbClr val="00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4282485" y="5845857"/>
            <a:ext cx="842904" cy="381000"/>
          </a:xfrm>
          <a:prstGeom prst="roundRect">
            <a:avLst/>
          </a:prstGeom>
          <a:solidFill>
            <a:schemeClr val="accent2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 err="1"/>
              <a:t>Priv</a:t>
            </a:r>
            <a:r>
              <a:rPr lang="en-US" sz="1400" dirty="0"/>
              <a:t>(C)</a:t>
            </a:r>
            <a:endParaRPr lang="en-GB" sz="1400" dirty="0" err="1">
              <a:solidFill>
                <a:schemeClr val="tx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6133454" y="1975991"/>
            <a:ext cx="5178133" cy="3869866"/>
          </a:xfrm>
          <a:prstGeom prst="straightConnector1">
            <a:avLst/>
          </a:prstGeom>
          <a:ln w="19050" cmpd="sng">
            <a:solidFill>
              <a:srgbClr val="00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34"/>
          <p:cNvSpPr/>
          <p:nvPr/>
        </p:nvSpPr>
        <p:spPr>
          <a:xfrm>
            <a:off x="4044359" y="3008006"/>
            <a:ext cx="900704" cy="381000"/>
          </a:xfrm>
          <a:prstGeom prst="roundRect">
            <a:avLst/>
          </a:prstGeom>
          <a:solidFill>
            <a:schemeClr val="accent1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 err="1"/>
              <a:t>Priv</a:t>
            </a:r>
            <a:r>
              <a:rPr lang="en-US" sz="1400" dirty="0"/>
              <a:t>(C-S)</a:t>
            </a: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165564" y="5836864"/>
            <a:ext cx="851258" cy="381000"/>
          </a:xfrm>
          <a:prstGeom prst="roundRect">
            <a:avLst/>
          </a:prstGeom>
          <a:solidFill>
            <a:schemeClr val="accent2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Cert(C)</a:t>
            </a: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301535" y="3392009"/>
            <a:ext cx="986428" cy="381000"/>
          </a:xfrm>
          <a:prstGeom prst="roundRect">
            <a:avLst/>
          </a:prstGeom>
          <a:solidFill>
            <a:schemeClr val="accent5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Cert(C-S)</a:t>
            </a: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199486" y="1751057"/>
            <a:ext cx="584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/>
              <a:t>DTLS </a:t>
            </a:r>
            <a:br>
              <a:rPr lang="en-US" sz="1400" b="1" dirty="0"/>
            </a:br>
            <a:r>
              <a:rPr lang="en-US" sz="1400" b="1" dirty="0"/>
              <a:t>using</a:t>
            </a:r>
            <a:endParaRPr lang="en-GB" sz="1400" b="1" dirty="0"/>
          </a:p>
        </p:txBody>
      </p:sp>
      <p:cxnSp>
        <p:nvCxnSpPr>
          <p:cNvPr id="48" name="Straight Arrow Connector 47"/>
          <p:cNvCxnSpPr/>
          <p:nvPr/>
        </p:nvCxnSpPr>
        <p:spPr>
          <a:xfrm flipH="1">
            <a:off x="6133454" y="1964307"/>
            <a:ext cx="4186090" cy="2998219"/>
          </a:xfrm>
          <a:prstGeom prst="straightConnector1">
            <a:avLst/>
          </a:prstGeom>
          <a:ln w="19050" cmpd="sng">
            <a:solidFill>
              <a:srgbClr val="00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754" name="Rectangle 31753"/>
          <p:cNvSpPr/>
          <p:nvPr/>
        </p:nvSpPr>
        <p:spPr>
          <a:xfrm>
            <a:off x="7899037" y="3169660"/>
            <a:ext cx="998683" cy="307777"/>
          </a:xfrm>
          <a:prstGeom prst="rect">
            <a:avLst/>
          </a:prstGeom>
          <a:solidFill>
            <a:schemeClr val="bg2"/>
          </a:solidFill>
          <a:ln w="3175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Request</a:t>
            </a:r>
          </a:p>
        </p:txBody>
      </p:sp>
      <p:sp>
        <p:nvSpPr>
          <p:cNvPr id="50" name="Rectangle 49"/>
          <p:cNvSpPr/>
          <p:nvPr/>
        </p:nvSpPr>
        <p:spPr>
          <a:xfrm>
            <a:off x="8006411" y="3846680"/>
            <a:ext cx="1224902" cy="307777"/>
          </a:xfrm>
          <a:prstGeom prst="rect">
            <a:avLst/>
          </a:prstGeom>
          <a:solidFill>
            <a:schemeClr val="bg2"/>
          </a:solidFill>
          <a:ln w="3175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Response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918884" y="2152726"/>
            <a:ext cx="1597514" cy="369332"/>
          </a:xfrm>
          <a:prstGeom prst="rect">
            <a:avLst/>
          </a:prstGeom>
          <a:solidFill>
            <a:schemeClr val="bg2"/>
          </a:solidFill>
          <a:ln w="3175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Key</a:t>
            </a:r>
            <a:r>
              <a:rPr lang="en-US" dirty="0"/>
              <a:t> </a:t>
            </a:r>
            <a:r>
              <a:rPr lang="en-US" sz="1400" b="1" dirty="0"/>
              <a:t>Distribution</a:t>
            </a:r>
          </a:p>
        </p:txBody>
      </p:sp>
      <p:sp>
        <p:nvSpPr>
          <p:cNvPr id="52" name="Title 1"/>
          <p:cNvSpPr>
            <a:spLocks noGrp="1"/>
          </p:cNvSpPr>
          <p:nvPr>
            <p:ph type="title"/>
          </p:nvPr>
        </p:nvSpPr>
        <p:spPr>
          <a:xfrm>
            <a:off x="826000" y="358085"/>
            <a:ext cx="10133095" cy="558557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Example: Server-Generated Certificate Bootstrapping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594514" y="5234274"/>
            <a:ext cx="1183341" cy="542132"/>
          </a:xfrm>
          <a:prstGeom prst="roundRect">
            <a:avLst/>
          </a:prstGeom>
          <a:solidFill>
            <a:schemeClr val="accent4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Trust Anchor Store</a:t>
            </a:r>
            <a:endParaRPr lang="en-GB" sz="1400" dirty="0" err="1"/>
          </a:p>
        </p:txBody>
      </p:sp>
      <p:sp>
        <p:nvSpPr>
          <p:cNvPr id="30" name="Rounded Rectangle 29"/>
          <p:cNvSpPr/>
          <p:nvPr/>
        </p:nvSpPr>
        <p:spPr>
          <a:xfrm>
            <a:off x="4524022" y="3773010"/>
            <a:ext cx="840142" cy="351316"/>
          </a:xfrm>
          <a:prstGeom prst="roundRect">
            <a:avLst/>
          </a:prstGeom>
          <a:solidFill>
            <a:schemeClr val="accent4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Cert(S)</a:t>
            </a: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9899246" y="1550384"/>
            <a:ext cx="840142" cy="351316"/>
          </a:xfrm>
          <a:prstGeom prst="roundRect">
            <a:avLst/>
          </a:prstGeom>
          <a:solidFill>
            <a:schemeClr val="accent4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Cert(S)</a:t>
            </a: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2171822" y="1550384"/>
            <a:ext cx="973639" cy="351316"/>
          </a:xfrm>
          <a:prstGeom prst="roundRect">
            <a:avLst/>
          </a:prstGeom>
          <a:solidFill>
            <a:schemeClr val="accent4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Cert(B)</a:t>
            </a: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449491" y="4055742"/>
            <a:ext cx="973639" cy="351316"/>
          </a:xfrm>
          <a:prstGeom prst="roundRect">
            <a:avLst/>
          </a:prstGeom>
          <a:solidFill>
            <a:schemeClr val="accent4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Cert(B)</a:t>
            </a: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2527417" y="4446023"/>
            <a:ext cx="851258" cy="381000"/>
          </a:xfrm>
          <a:prstGeom prst="roundRect">
            <a:avLst/>
          </a:prstGeom>
          <a:solidFill>
            <a:schemeClr val="accent2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Cert(C)</a:t>
            </a: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084390" y="2301538"/>
            <a:ext cx="840142" cy="351316"/>
          </a:xfrm>
          <a:prstGeom prst="roundRect">
            <a:avLst/>
          </a:prstGeom>
          <a:solidFill>
            <a:schemeClr val="accent4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Cert(S)</a:t>
            </a: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7019983" y="2677578"/>
            <a:ext cx="986428" cy="381000"/>
          </a:xfrm>
          <a:prstGeom prst="roundRect">
            <a:avLst/>
          </a:prstGeom>
          <a:solidFill>
            <a:schemeClr val="accent5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/>
              <a:t>Cert(C-S)</a:t>
            </a:r>
            <a:endParaRPr lang="en-GB" sz="1400" dirty="0" err="1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566716" y="3499352"/>
            <a:ext cx="584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/>
              <a:t>DTLS </a:t>
            </a:r>
            <a:br>
              <a:rPr lang="en-US" sz="1400" b="1" dirty="0"/>
            </a:br>
            <a:r>
              <a:rPr lang="en-US" sz="1400" b="1" dirty="0"/>
              <a:t>using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422547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35" grpId="0" animBg="1"/>
      <p:bldP spid="36" grpId="0" animBg="1"/>
      <p:bldP spid="37" grpId="0" animBg="1"/>
      <p:bldP spid="39" grpId="0"/>
      <p:bldP spid="31754" grpId="0" animBg="1"/>
      <p:bldP spid="50" grpId="0" animBg="1"/>
      <p:bldP spid="51" grpId="0" animBg="1"/>
      <p:bldP spid="23" grpId="0" animBg="1"/>
      <p:bldP spid="30" grpId="0" animBg="1"/>
      <p:bldP spid="33" grpId="0" animBg="1"/>
      <p:bldP spid="34" grpId="0" animBg="1"/>
      <p:bldP spid="38" grpId="0" animBg="1"/>
      <p:bldP spid="40" grpId="0" animBg="1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Server-Initiated Bootstrapping (LwM2M v1.1)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9"/>
          </p:nvPr>
        </p:nvSpPr>
        <p:spPr>
          <a:xfrm>
            <a:off x="492125" y="1297999"/>
            <a:ext cx="5332941" cy="526472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Server-initiated bootstrapping caused lots of problems in LwM2M v1.0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dirty="0"/>
              <a:t>It required a role reversal and the IoT device to act as a DTLS/TLS server.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Concept only worked when the server has reachability information about the IoT device.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dirty="0"/>
              <a:t>Does not work when the device is behind an unmanaged firewall or behind a NAT.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Replaced with the ability to allow a dedicated LwM2M server to trigger a client-initiated bootstrapping.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</a:t>
            </a:r>
            <a:r>
              <a:rPr lang="en-GB" dirty="0" err="1"/>
              <a:t>dded</a:t>
            </a:r>
            <a:r>
              <a:rPr lang="en-GB" dirty="0"/>
              <a:t> support for incremental bootstrapping.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208" y="1431024"/>
            <a:ext cx="5983792" cy="302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2DB8B41-3E24-4874-A2AB-BDEE27E2A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013" y="4667250"/>
            <a:ext cx="471487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9447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2957" y="1479468"/>
            <a:ext cx="8269930" cy="5083257"/>
          </a:xfrm>
        </p:spPr>
        <p:txBody>
          <a:bodyPr/>
          <a:lstStyle/>
          <a:p>
            <a:r>
              <a:rPr lang="en-GB" dirty="0"/>
              <a:t>Architecture and Protocol Stack</a:t>
            </a:r>
          </a:p>
          <a:p>
            <a:r>
              <a:rPr lang="en-US" dirty="0"/>
              <a:t>Messaging Layer</a:t>
            </a:r>
            <a:endParaRPr lang="en-GB" dirty="0"/>
          </a:p>
          <a:p>
            <a:r>
              <a:rPr lang="en-US" dirty="0"/>
              <a:t>D</a:t>
            </a:r>
            <a:r>
              <a:rPr lang="en-GB" dirty="0" err="1"/>
              <a:t>ata</a:t>
            </a:r>
            <a:r>
              <a:rPr lang="en-GB" dirty="0"/>
              <a:t> model</a:t>
            </a:r>
          </a:p>
          <a:p>
            <a:r>
              <a:rPr lang="en-US" dirty="0"/>
              <a:t>S</a:t>
            </a:r>
            <a:r>
              <a:rPr lang="en-GB" dirty="0" err="1"/>
              <a:t>ecuring</a:t>
            </a:r>
            <a:r>
              <a:rPr lang="en-GB" dirty="0"/>
              <a:t> LwM2M</a:t>
            </a:r>
          </a:p>
          <a:p>
            <a:r>
              <a:rPr lang="en-US" dirty="0"/>
              <a:t>B</a:t>
            </a:r>
            <a:r>
              <a:rPr lang="en-GB" dirty="0" err="1"/>
              <a:t>ootstrapping</a:t>
            </a:r>
            <a:endParaRPr lang="en-GB" dirty="0"/>
          </a:p>
        </p:txBody>
      </p:sp>
      <p:sp>
        <p:nvSpPr>
          <p:cNvPr id="4" name="Right Arrow 3"/>
          <p:cNvSpPr/>
          <p:nvPr/>
        </p:nvSpPr>
        <p:spPr>
          <a:xfrm>
            <a:off x="2216528" y="3845560"/>
            <a:ext cx="1057275" cy="657225"/>
          </a:xfrm>
          <a:prstGeom prst="rightArrow">
            <a:avLst/>
          </a:prstGeom>
          <a:solidFill>
            <a:schemeClr val="accent1"/>
          </a:solidFill>
          <a:ln w="635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400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7638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C0681-79A4-43EE-82B8-4E55FEADC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25" y="295275"/>
            <a:ext cx="11180763" cy="666750"/>
          </a:xfrm>
        </p:spPr>
        <p:txBody>
          <a:bodyPr/>
          <a:lstStyle/>
          <a:p>
            <a:r>
              <a:rPr lang="en-US" dirty="0"/>
              <a:t>Summary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80030-EFD0-4362-80DE-BAB2F43B2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LwM2M re-uses IETF stack, including security mechanisms.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We actively contribute to the IETF standardization (e.g., </a:t>
            </a:r>
            <a:r>
              <a:rPr lang="en-US" sz="2800" dirty="0" err="1">
                <a:solidFill>
                  <a:schemeClr val="tx1"/>
                </a:solidFill>
              </a:rPr>
              <a:t>SenML</a:t>
            </a:r>
            <a:r>
              <a:rPr lang="en-US" sz="2800" dirty="0">
                <a:solidFill>
                  <a:schemeClr val="tx1"/>
                </a:solidFill>
              </a:rPr>
              <a:t> Fetch/Patch, </a:t>
            </a:r>
            <a:r>
              <a:rPr lang="en-US" sz="2800" dirty="0" err="1">
                <a:solidFill>
                  <a:schemeClr val="tx1"/>
                </a:solidFill>
              </a:rPr>
              <a:t>CoAP</a:t>
            </a:r>
            <a:r>
              <a:rPr lang="en-US" sz="2800" dirty="0">
                <a:solidFill>
                  <a:schemeClr val="tx1"/>
                </a:solidFill>
              </a:rPr>
              <a:t> over TCP/TLS).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LwM2M is implemented by OMA members and also non-members.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7 </a:t>
            </a:r>
            <a:r>
              <a:rPr lang="en-US" sz="2800" dirty="0" err="1">
                <a:solidFill>
                  <a:schemeClr val="tx1"/>
                </a:solidFill>
              </a:rPr>
              <a:t>testfests</a:t>
            </a:r>
            <a:r>
              <a:rPr lang="en-US" sz="2800" dirty="0">
                <a:solidFill>
                  <a:schemeClr val="tx1"/>
                </a:solidFill>
              </a:rPr>
              <a:t> already took place and next one will be in Oct. 2019 in Seoul. Spec is in development for 5+ years.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LwM2M has successfully been used over IP- and non-IP-based transports (</a:t>
            </a:r>
            <a:r>
              <a:rPr lang="en-US" sz="2800" dirty="0" err="1">
                <a:solidFill>
                  <a:schemeClr val="tx1"/>
                </a:solidFill>
              </a:rPr>
              <a:t>LoRaWAN</a:t>
            </a:r>
            <a:r>
              <a:rPr lang="en-US" sz="2800" dirty="0">
                <a:solidFill>
                  <a:schemeClr val="tx1"/>
                </a:solidFill>
              </a:rPr>
              <a:t> &amp; NB-IoT).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LwM2M was designed with low-end IoT devices and constrained networks in mind. LwM2M v1.1.1 added even more performance improvements. </a:t>
            </a:r>
            <a:endParaRPr lang="en-US" sz="200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6E3003-9F18-462F-9239-AEAEB880D17F}"/>
              </a:ext>
            </a:extLst>
          </p:cNvPr>
          <p:cNvSpPr/>
          <p:nvPr/>
        </p:nvSpPr>
        <p:spPr>
          <a:xfrm>
            <a:off x="10629255" y="6273800"/>
            <a:ext cx="1366838" cy="432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648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3">
            <a:extLst>
              <a:ext uri="{FF2B5EF4-FFF2-40B4-BE49-F238E27FC236}">
                <a16:creationId xmlns:a16="http://schemas.microsoft.com/office/drawing/2014/main" id="{0EB74C2E-3B83-4246-8369-6D763F0E50C5}"/>
              </a:ext>
            </a:extLst>
          </p:cNvPr>
          <p:cNvPicPr>
            <a:picLocks noGrp="1"/>
          </p:cNvPicPr>
          <p:nvPr>
            <p:ph sz="quarter" idx="2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8454" y="1804906"/>
            <a:ext cx="5749990" cy="380928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LwM2M Architecture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6B7870-0107-481F-8433-D878CD086B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id="{2DDEB9EE-40AC-45CB-B7E3-69E44F2815B0}"/>
              </a:ext>
            </a:extLst>
          </p:cNvPr>
          <p:cNvPicPr>
            <a:picLocks noGrp="1"/>
          </p:cNvPicPr>
          <p:nvPr>
            <p:ph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328" y="1693719"/>
            <a:ext cx="3101535" cy="439838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5F4ACB7-5037-43A2-A3D9-09EE24034063}"/>
              </a:ext>
            </a:extLst>
          </p:cNvPr>
          <p:cNvSpPr/>
          <p:nvPr/>
        </p:nvSpPr>
        <p:spPr>
          <a:xfrm>
            <a:off x="3241964" y="3429000"/>
            <a:ext cx="1226127" cy="735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7580401-D5A1-407C-9091-CBFE7F9961C4}"/>
              </a:ext>
            </a:extLst>
          </p:cNvPr>
          <p:cNvSpPr/>
          <p:nvPr/>
        </p:nvSpPr>
        <p:spPr>
          <a:xfrm>
            <a:off x="3161607" y="3540272"/>
            <a:ext cx="16130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LwM2M protocol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6945BC0-1BC1-4CC1-961A-FAB6F80BDFD1}"/>
              </a:ext>
            </a:extLst>
          </p:cNvPr>
          <p:cNvSpPr/>
          <p:nvPr/>
        </p:nvSpPr>
        <p:spPr>
          <a:xfrm>
            <a:off x="4586259" y="6273225"/>
            <a:ext cx="44871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For an introduction on the IoT design patterns see at </a:t>
            </a:r>
            <a:r>
              <a:rPr lang="en-GB" sz="1600" u="sng" dirty="0">
                <a:hlinkClick r:id="rId5"/>
              </a:rPr>
              <a:t>http://www.internetsociety.org/doc/iot-overview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51154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7678868A-8F43-4023-8A4E-B1A2A22CE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LwM2M v1.1.1</a:t>
            </a:r>
            <a:endParaRPr lang="en-GB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7702C56-03C3-4523-83EF-EB931729A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We recently published version 1.1.1 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v1.1.1 is a bugfix release for v1.1. v1.1 was published June 2018.</a:t>
            </a:r>
            <a:endParaRPr lang="en-US" sz="3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Specifications are available for download here: </a:t>
            </a:r>
            <a:r>
              <a:rPr lang="en-GB" sz="3200" dirty="0">
                <a:hlinkClick r:id="rId2"/>
              </a:rPr>
              <a:t>https://www.openmobilealliance.org/release/LightweightM2M/V1_1_1-20190617-A/</a:t>
            </a:r>
            <a:endParaRPr lang="en-GB" sz="3200" dirty="0"/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hlinkClick r:id="rId3"/>
              </a:rPr>
              <a:t>Transport spec</a:t>
            </a:r>
            <a:endParaRPr lang="en-GB" sz="2400" dirty="0"/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sz="2400" dirty="0">
                <a:hlinkClick r:id="rId4"/>
              </a:rPr>
              <a:t>Core spec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73929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698124-B3DA-415A-9C7D-D30A5976B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Protocol Stack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AAB32D-179C-4929-8907-B0A9E8E245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ctr"/>
            <a:r>
              <a:rPr lang="en-US" dirty="0"/>
              <a:t>LwM2M v1.0, v1.0.1, v1.0.2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1BEC51-1A35-4B41-8F88-02A4EB5242A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algn="ctr"/>
            <a:r>
              <a:rPr lang="en-US" dirty="0"/>
              <a:t>LwM2M v1.1.1</a:t>
            </a:r>
            <a:endParaRPr lang="en-GB" dirty="0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7DC1A19A-5E66-4F9F-AB24-023FF9C07AA8}"/>
              </a:ext>
            </a:extLst>
          </p:cNvPr>
          <p:cNvPicPr>
            <a:picLocks noGrp="1" noChangeAspect="1" noChangeArrowheads="1"/>
          </p:cNvPicPr>
          <p:nvPr>
            <p:ph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618" y="2362200"/>
            <a:ext cx="4467426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7D0A4980-5AA3-4F22-8914-179845A5E1E6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 bwMode="auto">
          <a:xfrm>
            <a:off x="6341534" y="3152694"/>
            <a:ext cx="5628342" cy="208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12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LwM2M v1.1.1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62" y="1479550"/>
            <a:ext cx="10470489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eft Brace 3"/>
          <p:cNvSpPr/>
          <p:nvPr/>
        </p:nvSpPr>
        <p:spPr>
          <a:xfrm>
            <a:off x="647700" y="1651000"/>
            <a:ext cx="266700" cy="685800"/>
          </a:xfrm>
          <a:prstGeom prst="lef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Left Brace 5"/>
          <p:cNvSpPr/>
          <p:nvPr/>
        </p:nvSpPr>
        <p:spPr>
          <a:xfrm>
            <a:off x="654050" y="2374900"/>
            <a:ext cx="260350" cy="2946400"/>
          </a:xfrm>
          <a:prstGeom prst="lef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 rot="16200000">
            <a:off x="88650" y="1809234"/>
            <a:ext cx="695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accent1"/>
                </a:solidFill>
                <a:hlinkClick r:id="rId3"/>
              </a:rPr>
              <a:t>CORE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rot="16200000">
            <a:off x="-286751" y="3524934"/>
            <a:ext cx="13157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accent1"/>
                </a:solidFill>
                <a:hlinkClick r:id="rId4"/>
              </a:rPr>
              <a:t>TRANSPORT</a:t>
            </a:r>
          </a:p>
          <a:p>
            <a:r>
              <a:rPr lang="en-US" dirty="0">
                <a:solidFill>
                  <a:schemeClr val="accent1"/>
                </a:solidFill>
                <a:hlinkClick r:id="rId4"/>
              </a:rPr>
              <a:t>B</a:t>
            </a:r>
            <a:r>
              <a:rPr lang="en-GB" dirty="0" err="1">
                <a:solidFill>
                  <a:schemeClr val="accent1"/>
                </a:solidFill>
                <a:hlinkClick r:id="rId4"/>
              </a:rPr>
              <a:t>indings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026694-EF48-45BE-A796-752321E4D80B}"/>
              </a:ext>
            </a:extLst>
          </p:cNvPr>
          <p:cNvSpPr/>
          <p:nvPr/>
        </p:nvSpPr>
        <p:spPr>
          <a:xfrm>
            <a:off x="1410159" y="2996588"/>
            <a:ext cx="9430439" cy="432412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471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Low Power WAN Support</a:t>
            </a:r>
            <a:endParaRPr lang="en-GB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125" y="1479468"/>
            <a:ext cx="11180762" cy="508325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Currently supported transports are </a:t>
            </a:r>
            <a:r>
              <a:rPr lang="en-GB" dirty="0" err="1"/>
              <a:t>LoRaWAN</a:t>
            </a:r>
            <a:r>
              <a:rPr lang="en-GB" dirty="0"/>
              <a:t> and 3GPP </a:t>
            </a:r>
            <a:r>
              <a:rPr lang="en-GB" dirty="0" err="1"/>
              <a:t>CIoT</a:t>
            </a:r>
            <a:r>
              <a:rPr lang="en-GB" dirty="0"/>
              <a:t> (NB-IoT and LTE-M).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Specification offers generic introduction to technologies and their topologies, new terminology, recommendations for timer settings, and defines transport bindings.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/>
              <a:t>LoRaWAN</a:t>
            </a:r>
            <a:r>
              <a:rPr lang="en-GB" dirty="0"/>
              <a:t> is specified to 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dirty="0"/>
              <a:t>operate in </a:t>
            </a:r>
            <a:r>
              <a:rPr lang="en-GB" dirty="0" err="1"/>
              <a:t>NoSec</a:t>
            </a:r>
            <a:r>
              <a:rPr lang="en-GB" dirty="0"/>
              <a:t> mode (i.e., with </a:t>
            </a:r>
            <a:r>
              <a:rPr lang="en-GB" dirty="0" err="1"/>
              <a:t>LoRaWAN</a:t>
            </a:r>
            <a:r>
              <a:rPr lang="en-GB" dirty="0"/>
              <a:t> link layer security) 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dirty="0"/>
              <a:t>The LwM2M Server and the LwM2M Bootstrap-Server are </a:t>
            </a:r>
            <a:r>
              <a:rPr lang="en-GB" dirty="0" err="1"/>
              <a:t>LoRaWAN</a:t>
            </a:r>
            <a:r>
              <a:rPr lang="en-GB" dirty="0"/>
              <a:t> Application Servers. 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dirty="0"/>
              <a:t>The "register" operation has different parameter requirements. None of the parameters are mandatory. The Endpoint Client Name is not used. 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dirty="0" err="1"/>
              <a:t>CoAP</a:t>
            </a:r>
            <a:r>
              <a:rPr lang="en-GB" dirty="0"/>
              <a:t> transmissions were adapted to </a:t>
            </a:r>
            <a:r>
              <a:rPr lang="en-GB" dirty="0" err="1"/>
              <a:t>LoRaWAN</a:t>
            </a:r>
            <a:r>
              <a:rPr lang="en-GB" dirty="0"/>
              <a:t> usage specifics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3GPP </a:t>
            </a:r>
            <a:r>
              <a:rPr lang="en-GB" dirty="0" err="1"/>
              <a:t>CIoT</a:t>
            </a:r>
            <a:r>
              <a:rPr lang="en-GB" dirty="0"/>
              <a:t> (NB-IoT and LTE-M) follows “plain” LwM2M and allows use of DTLS. No changes to </a:t>
            </a:r>
            <a:r>
              <a:rPr lang="en-GB" dirty="0" err="1"/>
              <a:t>CoAP</a:t>
            </a:r>
            <a:r>
              <a:rPr lang="en-GB" dirty="0"/>
              <a:t> are necessary. </a:t>
            </a:r>
          </a:p>
        </p:txBody>
      </p:sp>
    </p:spTree>
    <p:extLst>
      <p:ext uri="{BB962C8B-B14F-4D97-AF65-F5344CB8AC3E}">
        <p14:creationId xmlns:p14="http://schemas.microsoft.com/office/powerpoint/2010/main" val="1382266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New in LwM2M v1.1: </a:t>
            </a:r>
            <a:r>
              <a:rPr lang="en-GB" dirty="0" err="1"/>
              <a:t>CoAP</a:t>
            </a:r>
            <a:r>
              <a:rPr lang="en-GB" dirty="0"/>
              <a:t> over TCP/TLS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1153793"/>
            <a:ext cx="10036175" cy="3181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92125" y="4356100"/>
            <a:ext cx="11180762" cy="2311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1600"/>
              </a:spcAft>
              <a:buFont typeface="Calibri" charset="0"/>
              <a:buNone/>
              <a:defRPr sz="240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398463" indent="-16668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SzPct val="80000"/>
              <a:buFont typeface="Arial" charset="0"/>
              <a:buChar char="•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855663" indent="-16668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1201738" indent="-17303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Wingdings" charset="2"/>
              <a:buChar char="§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1427163" indent="-16827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Positive side-effects of using TCP: 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sz="1600" dirty="0"/>
              <a:t>Fewer keep-alive messages. According to [</a:t>
            </a:r>
            <a:r>
              <a:rPr lang="en-GB" sz="1600" dirty="0">
                <a:hlinkClick r:id="rId3"/>
              </a:rPr>
              <a:t>HomeGateway</a:t>
            </a:r>
            <a:r>
              <a:rPr lang="en-GB" sz="1600" dirty="0"/>
              <a:t>], the mean for TCP and UDP NAT binding timeouts is 386 minutes (TCP) and 160 seconds (UDP).</a:t>
            </a:r>
          </a:p>
          <a:p>
            <a:pPr marL="741363" lvl="1" indent="-342900">
              <a:buFont typeface="Arial" panose="020B0604020202020204" pitchFamily="34" charset="0"/>
              <a:buChar char="•"/>
            </a:pPr>
            <a:r>
              <a:rPr lang="en-GB" sz="1600" dirty="0"/>
              <a:t>TCP utilizes mechanisms for congestion control and flow control that are more sophisticated than the default mechanisms provided by CoAP over UDP. </a:t>
            </a:r>
            <a:r>
              <a:rPr lang="en-GB" sz="1600" dirty="0" err="1"/>
              <a:t>CoAP</a:t>
            </a:r>
            <a:r>
              <a:rPr lang="en-GB" sz="1600" dirty="0"/>
              <a:t> block-wise transport still useful.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TCP has more overhead than UDP but there is room to </a:t>
            </a:r>
            <a:r>
              <a:rPr lang="en-GB" sz="2000" dirty="0">
                <a:hlinkClick r:id="rId4"/>
              </a:rPr>
              <a:t>tweak</a:t>
            </a:r>
            <a:r>
              <a:rPr lang="en-GB" sz="2000" dirty="0"/>
              <a:t> TCP.</a:t>
            </a:r>
          </a:p>
        </p:txBody>
      </p:sp>
    </p:spTree>
    <p:extLst>
      <p:ext uri="{BB962C8B-B14F-4D97-AF65-F5344CB8AC3E}">
        <p14:creationId xmlns:p14="http://schemas.microsoft.com/office/powerpoint/2010/main" val="1610042283"/>
      </p:ext>
    </p:extLst>
  </p:cSld>
  <p:clrMapOvr>
    <a:masterClrMapping/>
  </p:clrMapOvr>
</p:sld>
</file>

<file path=ppt/theme/theme1.xml><?xml version="1.0" encoding="utf-8"?>
<a:theme xmlns:a="http://schemas.openxmlformats.org/drawingml/2006/main" name="1_ARM PPT template 2017_Confidential">
  <a:themeElements>
    <a:clrScheme name="ARM">
      <a:dk1>
        <a:sysClr val="windowText" lastClr="000000"/>
      </a:dk1>
      <a:lt1>
        <a:sysClr val="window" lastClr="FFFFFF"/>
      </a:lt1>
      <a:dk2>
        <a:srgbClr val="383838"/>
      </a:dk2>
      <a:lt2>
        <a:srgbClr val="ECEBEB"/>
      </a:lt2>
      <a:accent1>
        <a:srgbClr val="0091BD"/>
      </a:accent1>
      <a:accent2>
        <a:srgbClr val="002F6C"/>
      </a:accent2>
      <a:accent3>
        <a:srgbClr val="FFC600"/>
      </a:accent3>
      <a:accent4>
        <a:srgbClr val="78BE20"/>
      </a:accent4>
      <a:accent5>
        <a:srgbClr val="FF6900"/>
      </a:accent5>
      <a:accent6>
        <a:srgbClr val="898D8D"/>
      </a:accent6>
      <a:hlink>
        <a:srgbClr val="0091BD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M_PPT_Template_2017_public.potx" id="{DD5F9BEB-A94B-4514-9F94-D66F9DF7212A}" vid="{3EFC4AB9-915D-463D-9CD4-BC4CB1A44F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37940</TotalTime>
  <Words>2332</Words>
  <Application>Microsoft Office PowerPoint</Application>
  <PresentationFormat>Widescreen</PresentationFormat>
  <Paragraphs>386</Paragraphs>
  <Slides>35</Slides>
  <Notes>13</Notes>
  <HiddenSlides>4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Calibri (Body)</vt:lpstr>
      <vt:lpstr>Arial</vt:lpstr>
      <vt:lpstr>Calibri</vt:lpstr>
      <vt:lpstr>Gill Sans MT</vt:lpstr>
      <vt:lpstr>Times</vt:lpstr>
      <vt:lpstr>Wingdings</vt:lpstr>
      <vt:lpstr>1_ARM PPT template 2017_Confidential</vt:lpstr>
      <vt:lpstr>Visio</vt:lpstr>
      <vt:lpstr>LwM2M Tutorial</vt:lpstr>
      <vt:lpstr>Agenda</vt:lpstr>
      <vt:lpstr>What is IoT device management?</vt:lpstr>
      <vt:lpstr>LwM2M Architecture</vt:lpstr>
      <vt:lpstr>LwM2M v1.1.1</vt:lpstr>
      <vt:lpstr>Protocol Stack</vt:lpstr>
      <vt:lpstr>LwM2M v1.1.1</vt:lpstr>
      <vt:lpstr>Low Power WAN Support</vt:lpstr>
      <vt:lpstr>New in LwM2M v1.1: CoAP over TCP/TLS</vt:lpstr>
      <vt:lpstr>Agenda</vt:lpstr>
      <vt:lpstr>LwM2M Messaging Layer</vt:lpstr>
      <vt:lpstr>Example: Registration</vt:lpstr>
      <vt:lpstr>Device Management &amp; Service Enablement Interface</vt:lpstr>
      <vt:lpstr>Information Reporting Interface</vt:lpstr>
      <vt:lpstr>Agenda</vt:lpstr>
      <vt:lpstr>Data Model in LwM2M</vt:lpstr>
      <vt:lpstr>Objects Versions !?#$</vt:lpstr>
      <vt:lpstr>Data access in LwM2M v1.1</vt:lpstr>
      <vt:lpstr>Objects</vt:lpstr>
      <vt:lpstr>PowerPoint Presentation</vt:lpstr>
      <vt:lpstr>Example: IPSO Temperature object </vt:lpstr>
      <vt:lpstr>Weather Station Example Publish/Subscribe</vt:lpstr>
      <vt:lpstr>Weather Station Example Energy Efficiency</vt:lpstr>
      <vt:lpstr>Energy Efficiency - Queue Mode</vt:lpstr>
      <vt:lpstr>Agenda</vt:lpstr>
      <vt:lpstr>Securing LwM2M v1.0</vt:lpstr>
      <vt:lpstr>Securing LwM2M v1.1/v1.1.1</vt:lpstr>
      <vt:lpstr>Enhanced PKI Support</vt:lpstr>
      <vt:lpstr>Agenda</vt:lpstr>
      <vt:lpstr>Bootstrapping</vt:lpstr>
      <vt:lpstr>Bootstrapping</vt:lpstr>
      <vt:lpstr>Example: Server-Generated Certificate Bootstrapping</vt:lpstr>
      <vt:lpstr>Server-Initiated Bootstrapping (LwM2M v1.1)</vt:lpstr>
      <vt:lpstr>Agenda</vt:lpstr>
      <vt:lpstr>Summary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Keeley</dc:creator>
  <cp:lastModifiedBy>Hannes Tschofenig</cp:lastModifiedBy>
  <cp:revision>712</cp:revision>
  <dcterms:created xsi:type="dcterms:W3CDTF">2017-06-22T18:49:00Z</dcterms:created>
  <dcterms:modified xsi:type="dcterms:W3CDTF">2019-07-19T11:56:16Z</dcterms:modified>
</cp:coreProperties>
</file>