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8"/>
  </p:notesMasterIdLst>
  <p:handoutMasterIdLst>
    <p:handoutMasterId r:id="rId9"/>
  </p:handoutMasterIdLst>
  <p:sldIdLst>
    <p:sldId id="370" r:id="rId5"/>
    <p:sldId id="294" r:id="rId6"/>
    <p:sldId id="344" r:id="rId7"/>
  </p:sldIdLst>
  <p:sldSz cx="9363075" cy="7023100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5C3"/>
    <a:srgbClr val="99FFCC"/>
    <a:srgbClr val="FFCCCC"/>
    <a:srgbClr val="FEEDCE"/>
    <a:srgbClr val="330066"/>
    <a:srgbClr val="543800"/>
    <a:srgbClr val="EAEAEA"/>
    <a:srgbClr val="EAF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714" autoAdjust="0"/>
  </p:normalViewPr>
  <p:slideViewPr>
    <p:cSldViewPr>
      <p:cViewPr varScale="1">
        <p:scale>
          <a:sx n="63" d="100"/>
          <a:sy n="63" d="100"/>
        </p:scale>
        <p:origin x="41" y="514"/>
      </p:cViewPr>
      <p:guideLst>
        <p:guide orient="horz" pos="2212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2A1EEAD-FF8E-43D5-BF9C-8EF556ACA8B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79975"/>
            <a:ext cx="5207000" cy="4624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071" tIns="46210" rIns="94071" bIns="462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9D396A9-D172-45F3-BD89-B11D06279FE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890588"/>
            <a:ext cx="4778375" cy="3584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49EB9D56-D84F-43A2-A456-38E3B4B265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0B0DF72-0D43-4319-BC40-313751776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9725" cy="1506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623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207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790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8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4252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914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53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22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391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827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677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oma bg_v3_strong_2">
            <a:extLst>
              <a:ext uri="{FF2B5EF4-FFF2-40B4-BE49-F238E27FC236}">
                <a16:creationId xmlns:a16="http://schemas.microsoft.com/office/drawing/2014/main" id="{63A2DCD7-C391-44B8-A66B-ACB0559EA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1"/>
          <a:stretch>
            <a:fillRect/>
          </a:stretch>
        </p:blipFill>
        <p:spPr bwMode="auto">
          <a:xfrm>
            <a:off x="0" y="0"/>
            <a:ext cx="936307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6E9070BE-1196-4636-9028-010E703A3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en-US"/>
          </a:p>
        </p:txBody>
      </p:sp>
      <p:sp>
        <p:nvSpPr>
          <p:cNvPr id="1028" name="Line 9">
            <a:extLst>
              <a:ext uri="{FF2B5EF4-FFF2-40B4-BE49-F238E27FC236}">
                <a16:creationId xmlns:a16="http://schemas.microsoft.com/office/drawing/2014/main" id="{155F8045-8139-4E37-A6E5-79427371FD6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>
            <a:extLst>
              <a:ext uri="{FF2B5EF4-FFF2-40B4-BE49-F238E27FC236}">
                <a16:creationId xmlns:a16="http://schemas.microsoft.com/office/drawing/2014/main" id="{014C716A-1E68-4C8F-8231-57FD8879DA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en-US"/>
          </a:p>
        </p:txBody>
      </p:sp>
      <p:sp>
        <p:nvSpPr>
          <p:cNvPr id="1030" name="Rectangle 17">
            <a:extLst>
              <a:ext uri="{FF2B5EF4-FFF2-40B4-BE49-F238E27FC236}">
                <a16:creationId xmlns:a16="http://schemas.microsoft.com/office/drawing/2014/main" id="{7438A087-BDCE-4B4F-98B4-F78BCB51A0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GB" altLang="en-US" sz="1000" b="1" dirty="0">
                <a:cs typeface="Times New Roman" pitchFamily="18" charset="0"/>
              </a:rPr>
              <a:t>© 2020 Open Mobile Alliance.  All Rights Reserved.</a:t>
            </a:r>
            <a:endParaRPr lang="en-US" altLang="en-US" sz="1000" b="1" dirty="0"/>
          </a:p>
          <a:p>
            <a:pPr>
              <a:lnSpc>
                <a:spcPct val="90000"/>
              </a:lnSpc>
              <a:defRPr/>
            </a:pPr>
            <a:r>
              <a:rPr lang="en-US" altLang="en-US" sz="900" b="1" dirty="0">
                <a:latin typeface="Arial Narrow" pitchFamily="34" charset="0"/>
                <a:cs typeface="Times New Roman" pitchFamily="18" charset="0"/>
              </a:rPr>
              <a:t>Used with the permission of the Open Mobile Alliance.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itchFamily="34" charset="0"/>
            </a:endParaRPr>
          </a:p>
        </p:txBody>
      </p:sp>
      <p:sp>
        <p:nvSpPr>
          <p:cNvPr id="1031" name="Rectangle 18">
            <a:extLst>
              <a:ext uri="{FF2B5EF4-FFF2-40B4-BE49-F238E27FC236}">
                <a16:creationId xmlns:a16="http://schemas.microsoft.com/office/drawing/2014/main" id="{B4E6A17F-7B8D-4846-8171-4D294D691D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en-US" altLang="en-US" sz="1800" b="1" dirty="0">
                <a:latin typeface="Arial Narrow" pitchFamily="34" charset="0"/>
              </a:rPr>
              <a:t>OMA Meeting San Diego</a:t>
            </a:r>
          </a:p>
        </p:txBody>
      </p:sp>
      <p:sp>
        <p:nvSpPr>
          <p:cNvPr id="1032" name="Rectangle 19">
            <a:extLst>
              <a:ext uri="{FF2B5EF4-FFF2-40B4-BE49-F238E27FC236}">
                <a16:creationId xmlns:a16="http://schemas.microsoft.com/office/drawing/2014/main" id="{4C432BB0-9FBA-4755-A8B7-78C6E889634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77200" y="6629400"/>
            <a:ext cx="12858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 dirty="0">
                <a:latin typeface="Arial Narrow" panose="020B0606020202030204" pitchFamily="34" charset="0"/>
              </a:rPr>
              <a:t>Slide #</a:t>
            </a:r>
            <a:fld id="{6ECF88DA-8E00-48FE-8579-6362D63C5F9C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br>
              <a:rPr lang="en-US" altLang="en-US" sz="1800" b="1" dirty="0">
                <a:latin typeface="Arial Narrow" panose="020B0606020202030204" pitchFamily="34" charset="0"/>
              </a:rPr>
            </a:br>
            <a:r>
              <a:rPr lang="en-US" altLang="en-US" sz="500" dirty="0">
                <a:solidFill>
                  <a:srgbClr val="999999"/>
                </a:solidFill>
              </a:rPr>
              <a:t>[OMA-Template-SlideDeck-20190101]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3" name="Rectangle 2">
            <a:extLst>
              <a:ext uri="{FF2B5EF4-FFF2-40B4-BE49-F238E27FC236}">
                <a16:creationId xmlns:a16="http://schemas.microsoft.com/office/drawing/2014/main" id="{414A0A61-FF1E-431B-934F-C517B326FE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>
            <a:extLst>
              <a:ext uri="{FF2B5EF4-FFF2-40B4-BE49-F238E27FC236}">
                <a16:creationId xmlns:a16="http://schemas.microsoft.com/office/drawing/2014/main" id="{67C1B5FA-33D7-4114-A0EF-5B1631977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lnSpc>
          <a:spcPct val="120000"/>
        </a:lnSpc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lnSpc>
          <a:spcPct val="120000"/>
        </a:lnSpc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4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lnSpc>
          <a:spcPct val="120000"/>
        </a:lnSpc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lton.com/en/hotels/sancedt-doubletree-san-diego-del-mar/?SEO_id=GMB-DT-SANCEDT" TargetMode="External"/><Relationship Id="rId2" Type="http://schemas.openxmlformats.org/officeDocument/2006/relationships/hyperlink" Target="https://www.google.com/maps/place/12348+High+Bluff+Dr+%23210,+San+Diego,+CA+92130,+USA/@32.9424555,-117.2404259,17z/data=!3m1!4b1!4m5!3m4!1s0x80dc062152af6e7f:0x2ed692164bd6a638!8m2!3d32.9424555!4d-117.238237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rldefense.proofpoint.com/v2/url?u=https-3A__www.marriott.com_hotels_travel_sandm-2Dsan-2Ddiego-2Dmarriott-2Ddel-2Dmar_&amp;d=DwMFAg&amp;c=pqcuzKEN_84c78MOSc5_fw&amp;r=UdGshIy7O85QbjoqbIdb_K7GJN4Vxe8yisqNq0oQtS4&amp;m=99rKjnomnz_wRGb41qlFCExcg8YP7VLDWPpdV8M1UN4&amp;s=L3lV_T-xzZEx4mjz-hq0wHId2000Iia9-jgSLg84VqY&amp;e=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549829F-AB76-42A3-8602-1112D86A35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San Diego Meeting</a:t>
            </a:r>
            <a:endParaRPr lang="en-US" altLang="en-US" dirty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64CA824-54B7-4892-914D-BA978B9383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5738" y="4502150"/>
            <a:ext cx="8763000" cy="2057400"/>
          </a:xfrm>
        </p:spPr>
        <p:txBody>
          <a:bodyPr/>
          <a:lstStyle/>
          <a:p>
            <a:pPr algn="ctr">
              <a:buNone/>
            </a:pPr>
            <a:r>
              <a:rPr lang="en-US" altLang="en-US" dirty="0"/>
              <a:t>  </a:t>
            </a:r>
          </a:p>
          <a:p>
            <a:pPr algn="ctr">
              <a:buFontTx/>
              <a:buNone/>
            </a:pPr>
            <a:endParaRPr lang="en-US" altLang="en-US" sz="2000" dirty="0"/>
          </a:p>
          <a:p>
            <a:pPr algn="ctr">
              <a:buNone/>
            </a:pPr>
            <a:r>
              <a:rPr lang="en-US" altLang="en-US" sz="2000" dirty="0"/>
              <a:t>28 – 30 Jan 2020 – Hosted by </a:t>
            </a:r>
            <a:r>
              <a:rPr lang="en-US" altLang="en-US" sz="2000" dirty="0" err="1"/>
              <a:t>Itron</a:t>
            </a:r>
            <a:endParaRPr lang="en-US" altLang="en-US" sz="2000" dirty="0">
              <a:cs typeface="Arial"/>
            </a:endParaRPr>
          </a:p>
          <a:p>
            <a:pPr marL="340995" lvl="1" indent="-115570" algn="ctr">
              <a:buNone/>
            </a:pPr>
            <a:r>
              <a:rPr lang="en-US" altLang="en-US" b="1" dirty="0"/>
              <a:t>              </a:t>
            </a:r>
            <a:endParaRPr lang="en-US" altLang="en-US" dirty="0">
              <a:cs typeface="Arial"/>
            </a:endParaRPr>
          </a:p>
        </p:txBody>
      </p:sp>
      <p:pic>
        <p:nvPicPr>
          <p:cNvPr id="3076" name="Picture 1" descr="oma">
            <a:extLst>
              <a:ext uri="{FF2B5EF4-FFF2-40B4-BE49-F238E27FC236}">
                <a16:creationId xmlns:a16="http://schemas.microsoft.com/office/drawing/2014/main" id="{7B2200F4-47FB-4A59-9548-CC6626A06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2349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C30507-40C2-4DEC-9E49-51B3D8338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022" y="1720757"/>
            <a:ext cx="8007444" cy="27518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F8CDF8E-A884-41E7-BFE4-B2E47B7686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Meeting Details</a:t>
            </a:r>
            <a:endParaRPr lang="en-US" altLang="en-US" dirty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E4A39FA-BFA3-48AC-99DB-22CAB21E79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5738" y="1169988"/>
            <a:ext cx="8885237" cy="5383212"/>
          </a:xfrm>
        </p:spPr>
        <p:txBody>
          <a:bodyPr/>
          <a:lstStyle/>
          <a:p>
            <a:r>
              <a:rPr lang="en-US" altLang="en-US" sz="2400" dirty="0"/>
              <a:t>Date: 28 – 30 Jan 2020</a:t>
            </a:r>
          </a:p>
          <a:p>
            <a:r>
              <a:rPr lang="en-US" altLang="en-US" sz="2400" dirty="0"/>
              <a:t>Location: San Diego (CA) </a:t>
            </a:r>
          </a:p>
          <a:p>
            <a:r>
              <a:rPr lang="en-US" altLang="en-US" sz="2400" dirty="0"/>
              <a:t>Address: Itron Office, </a:t>
            </a:r>
            <a:r>
              <a:rPr lang="en-US" sz="2400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12348 High Bluff Dr #210, San Diego, CA 92130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altLang="en-US" sz="2400" dirty="0"/>
              <a:t>Meeting room access: Guest passes provided on arrival in the lobby.</a:t>
            </a:r>
          </a:p>
          <a:p>
            <a:r>
              <a:rPr lang="en-US" altLang="en-US" sz="2400" dirty="0"/>
              <a:t>Transport: Uber recommended</a:t>
            </a:r>
          </a:p>
          <a:p>
            <a:pPr>
              <a:spcAft>
                <a:spcPts val="0"/>
              </a:spcAft>
            </a:pPr>
            <a:r>
              <a:rPr lang="en-US" altLang="en-US" sz="2400" dirty="0"/>
              <a:t>Hotels (Recommended) </a:t>
            </a:r>
          </a:p>
          <a:p>
            <a:pPr lvl="1">
              <a:spcAft>
                <a:spcPts val="0"/>
              </a:spcAft>
            </a:pPr>
            <a:r>
              <a:rPr lang="en-US" sz="1400" dirty="0">
                <a:latin typeface="Roboto"/>
                <a:ea typeface="Calibri" panose="020F0502020204030204" pitchFamily="34" charset="0"/>
              </a:rPr>
              <a:t>Hilton DoubleTree </a:t>
            </a:r>
            <a:r>
              <a:rPr lang="en-US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https://www.hilton.com/en/hotels/sancedt-doubletree-san-diego-del-mar/?SEO_id=GMB-DT-SANCEDT</a:t>
            </a:r>
            <a:endParaRPr lang="en-US" sz="14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Aft>
                <a:spcPts val="0"/>
              </a:spcAft>
            </a:pPr>
            <a:r>
              <a:rPr lang="en-US" sz="1400" dirty="0">
                <a:latin typeface="Roboto"/>
                <a:ea typeface="Calibri" panose="020F0502020204030204" pitchFamily="34" charset="0"/>
              </a:rPr>
              <a:t>Marriot </a:t>
            </a:r>
            <a:r>
              <a:rPr lang="en-US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https://www.marriott.com/hotels/travel/sandm-san-diego-marriott-del-mar/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5E13934-EBFE-4EA3-B215-7263F58BF1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Logistics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2C5AA09B-3463-44F4-BB15-0AC8D87A8F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2100" y="1149350"/>
            <a:ext cx="8778875" cy="2667000"/>
          </a:xfrm>
        </p:spPr>
        <p:txBody>
          <a:bodyPr/>
          <a:lstStyle/>
          <a:p>
            <a:pPr lvl="1">
              <a:buClr>
                <a:srgbClr val="000000"/>
              </a:buClr>
              <a:defRPr/>
            </a:pPr>
            <a:endParaRPr lang="en-US" altLang="en-US" dirty="0"/>
          </a:p>
          <a:p>
            <a:pPr lvl="1">
              <a:buClr>
                <a:srgbClr val="000000"/>
              </a:buClr>
              <a:defRPr/>
            </a:pPr>
            <a:r>
              <a:rPr lang="en-US" altLang="en-US" dirty="0"/>
              <a:t>Breakfast: From 0800 on site</a:t>
            </a:r>
          </a:p>
          <a:p>
            <a:pPr lvl="1">
              <a:buClr>
                <a:srgbClr val="000000"/>
              </a:buClr>
              <a:defRPr/>
            </a:pPr>
            <a:r>
              <a:rPr lang="en-US" altLang="en-US" dirty="0"/>
              <a:t>Lunch: 1300 on site</a:t>
            </a:r>
          </a:p>
          <a:p>
            <a:pPr lvl="1">
              <a:buClr>
                <a:srgbClr val="000000"/>
              </a:buClr>
              <a:defRPr/>
            </a:pPr>
            <a:r>
              <a:rPr lang="en-US" altLang="en-US" dirty="0"/>
              <a:t>Tea, coffee, and water available all day</a:t>
            </a:r>
          </a:p>
          <a:p>
            <a:pPr lvl="0">
              <a:buClr>
                <a:srgbClr val="000000"/>
              </a:buClr>
            </a:pPr>
            <a:endParaRPr lang="en-US" altLang="en-US" sz="2400" dirty="0"/>
          </a:p>
          <a:p>
            <a:pPr marL="225425" lvl="1" indent="0">
              <a:buFontTx/>
              <a:buNone/>
              <a:defRPr/>
            </a:pPr>
            <a:endParaRPr lang="en-US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142BF77FBCD949AAB9A59C5A9DBC6D" ma:contentTypeVersion="8" ma:contentTypeDescription="Create a new document." ma:contentTypeScope="" ma:versionID="3e0af85c44df2f69a5ea83e7907b5e93">
  <xsd:schema xmlns:xsd="http://www.w3.org/2001/XMLSchema" xmlns:xs="http://www.w3.org/2001/XMLSchema" xmlns:p="http://schemas.microsoft.com/office/2006/metadata/properties" xmlns:ns2="0c98f31b-11bc-4497-8798-633766af6004" targetNamespace="http://schemas.microsoft.com/office/2006/metadata/properties" ma:root="true" ma:fieldsID="e88fb6fcfd0e97906131b44c8c5b160d" ns2:_="">
    <xsd:import namespace="0c98f31b-11bc-4497-8798-633766af60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98f31b-11bc-4497-8798-633766af60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07C365F-533F-4D56-AC93-296404B8B8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E6D2DE-41AE-42D7-B490-CACAE8C1C4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98f31b-11bc-4497-8798-633766af60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4F1132-C162-4D6E-87A8-DD1702406F3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3977</TotalTime>
  <Words>140</Words>
  <Application>Microsoft Office PowerPoint</Application>
  <PresentationFormat>Custom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Narrow</vt:lpstr>
      <vt:lpstr>Calibri</vt:lpstr>
      <vt:lpstr>Roboto</vt:lpstr>
      <vt:lpstr>Tahoma</vt:lpstr>
      <vt:lpstr>OMA Template</vt:lpstr>
      <vt:lpstr>San Diego Meeting</vt:lpstr>
      <vt:lpstr>Meeting Details</vt:lpstr>
      <vt:lpstr>Logistics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OMA TestFest Welcome Presentation   TestFest-17 – Montreal, Canada</dc:title>
  <dc:creator>Joaquin</dc:creator>
  <cp:lastModifiedBy>Sean McIlroy</cp:lastModifiedBy>
  <cp:revision>264</cp:revision>
  <dcterms:modified xsi:type="dcterms:W3CDTF">2019-12-19T08:34:56Z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0x01010052142BF77FBCD949AAB9A59C5A9DBC6D</vt:lpwstr>
  </property>
</Properties>
</file>