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3"/>
  </p:notesMasterIdLst>
  <p:handoutMasterIdLst>
    <p:handoutMasterId r:id="rId14"/>
  </p:handoutMasterIdLst>
  <p:sldIdLst>
    <p:sldId id="293" r:id="rId5"/>
    <p:sldId id="318" r:id="rId6"/>
    <p:sldId id="325" r:id="rId7"/>
    <p:sldId id="326" r:id="rId8"/>
    <p:sldId id="327" r:id="rId9"/>
    <p:sldId id="328" r:id="rId10"/>
    <p:sldId id="329" r:id="rId11"/>
    <p:sldId id="324"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53809F-4F1E-6B53-EF2A-96F803E9ACD6}" v="14" dt="2020-03-16T19:07:43.794"/>
    <p1510:client id="{57347B3E-AEC6-914E-B53A-98EE2487B0E4}" v="93" dt="2020-03-16T17:39:08.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212"/>
        <p:guide pos="2949"/>
      </p:guideLst>
    </p:cSldViewPr>
  </p:slideViewPr>
  <p:notesViewPr>
    <p:cSldViewPr snapToGrid="0">
      <p:cViewPr>
        <p:scale>
          <a:sx n="1" d="2"/>
          <a:sy n="1" d="2"/>
        </p:scale>
        <p:origin x="0" y="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McIlroy" userId="S::smcilroy@omaorg.org::511a5713-cc1e-4688-9bb8-29711bc08582" providerId="AD" clId="Web-{0253809F-4F1E-6B53-EF2A-96F803E9ACD6}"/>
    <pc:docChg chg="modSld">
      <pc:chgData name="Sean McIlroy" userId="S::smcilroy@omaorg.org::511a5713-cc1e-4688-9bb8-29711bc08582" providerId="AD" clId="Web-{0253809F-4F1E-6B53-EF2A-96F803E9ACD6}" dt="2020-03-16T19:07:43.794" v="13" actId="20577"/>
      <pc:docMkLst>
        <pc:docMk/>
      </pc:docMkLst>
      <pc:sldChg chg="modSp">
        <pc:chgData name="Sean McIlroy" userId="S::smcilroy@omaorg.org::511a5713-cc1e-4688-9bb8-29711bc08582" providerId="AD" clId="Web-{0253809F-4F1E-6B53-EF2A-96F803E9ACD6}" dt="2020-03-16T19:05:40.450" v="2" actId="14100"/>
        <pc:sldMkLst>
          <pc:docMk/>
          <pc:sldMk cId="0" sldId="318"/>
        </pc:sldMkLst>
        <pc:spChg chg="mod">
          <ac:chgData name="Sean McIlroy" userId="S::smcilroy@omaorg.org::511a5713-cc1e-4688-9bb8-29711bc08582" providerId="AD" clId="Web-{0253809F-4F1E-6B53-EF2A-96F803E9ACD6}" dt="2020-03-16T19:05:40.450" v="2" actId="14100"/>
          <ac:spMkLst>
            <pc:docMk/>
            <pc:sldMk cId="0" sldId="318"/>
            <ac:spMk id="3075" creationId="{00000000-0000-0000-0000-000000000000}"/>
          </ac:spMkLst>
        </pc:spChg>
      </pc:sldChg>
      <pc:sldChg chg="modSp">
        <pc:chgData name="Sean McIlroy" userId="S::smcilroy@omaorg.org::511a5713-cc1e-4688-9bb8-29711bc08582" providerId="AD" clId="Web-{0253809F-4F1E-6B53-EF2A-96F803E9ACD6}" dt="2020-03-16T19:07:42.904" v="11" actId="20577"/>
        <pc:sldMkLst>
          <pc:docMk/>
          <pc:sldMk cId="1414444671" sldId="325"/>
        </pc:sldMkLst>
        <pc:spChg chg="mod">
          <ac:chgData name="Sean McIlroy" userId="S::smcilroy@omaorg.org::511a5713-cc1e-4688-9bb8-29711bc08582" providerId="AD" clId="Web-{0253809F-4F1E-6B53-EF2A-96F803E9ACD6}" dt="2020-03-16T19:07:08.544" v="6" actId="1076"/>
          <ac:spMkLst>
            <pc:docMk/>
            <pc:sldMk cId="1414444671" sldId="325"/>
            <ac:spMk id="27" creationId="{87DCDEC0-AECA-B742-A4CC-834E5712E6CF}"/>
          </ac:spMkLst>
        </pc:spChg>
        <pc:spChg chg="mod">
          <ac:chgData name="Sean McIlroy" userId="S::smcilroy@omaorg.org::511a5713-cc1e-4688-9bb8-29711bc08582" providerId="AD" clId="Web-{0253809F-4F1E-6B53-EF2A-96F803E9ACD6}" dt="2020-03-16T19:07:42.904" v="11" actId="20577"/>
          <ac:spMkLst>
            <pc:docMk/>
            <pc:sldMk cId="1414444671" sldId="325"/>
            <ac:spMk id="28" creationId="{7BBE953D-FDC9-3E4B-AEEE-BADDB9FE5951}"/>
          </ac:spMkLst>
        </pc:spChg>
      </pc:sldChg>
    </pc:docChg>
  </pc:docChgLst>
  <pc:docChgLst>
    <pc:chgData name="Joaquin Prado" userId="9c5dd9ab-b55a-490a-aa95-fab5dced1389" providerId="ADAL" clId="{57347B3E-AEC6-914E-B53A-98EE2487B0E4}"/>
    <pc:docChg chg="modSld">
      <pc:chgData name="Joaquin Prado" userId="9c5dd9ab-b55a-490a-aa95-fab5dced1389" providerId="ADAL" clId="{57347B3E-AEC6-914E-B53A-98EE2487B0E4}" dt="2020-03-16T17:39:08.982" v="96" actId="207"/>
      <pc:docMkLst>
        <pc:docMk/>
      </pc:docMkLst>
      <pc:sldChg chg="addSp modSp">
        <pc:chgData name="Joaquin Prado" userId="9c5dd9ab-b55a-490a-aa95-fab5dced1389" providerId="ADAL" clId="{57347B3E-AEC6-914E-B53A-98EE2487B0E4}" dt="2020-03-16T17:39:08.982" v="96" actId="207"/>
        <pc:sldMkLst>
          <pc:docMk/>
          <pc:sldMk cId="1414444671" sldId="325"/>
        </pc:sldMkLst>
        <pc:spChg chg="mod">
          <ac:chgData name="Joaquin Prado" userId="9c5dd9ab-b55a-490a-aa95-fab5dced1389" providerId="ADAL" clId="{57347B3E-AEC6-914E-B53A-98EE2487B0E4}" dt="2020-03-16T17:39:08.982" v="96" actId="207"/>
          <ac:spMkLst>
            <pc:docMk/>
            <pc:sldMk cId="1414444671" sldId="325"/>
            <ac:spMk id="12" creationId="{38191333-AAA7-754A-9394-55E489104B7B}"/>
          </ac:spMkLst>
        </pc:spChg>
        <pc:spChg chg="add mod">
          <ac:chgData name="Joaquin Prado" userId="9c5dd9ab-b55a-490a-aa95-fab5dced1389" providerId="ADAL" clId="{57347B3E-AEC6-914E-B53A-98EE2487B0E4}" dt="2020-03-16T17:37:48.731" v="60" actId="14100"/>
          <ac:spMkLst>
            <pc:docMk/>
            <pc:sldMk cId="1414444671" sldId="325"/>
            <ac:spMk id="23" creationId="{907FF861-4C42-0D4F-985F-20D4CBB45082}"/>
          </ac:spMkLst>
        </pc:spChg>
        <pc:spChg chg="add mod">
          <ac:chgData name="Joaquin Prado" userId="9c5dd9ab-b55a-490a-aa95-fab5dced1389" providerId="ADAL" clId="{57347B3E-AEC6-914E-B53A-98EE2487B0E4}" dt="2020-03-16T17:39:03.820" v="95" actId="207"/>
          <ac:spMkLst>
            <pc:docMk/>
            <pc:sldMk cId="1414444671" sldId="325"/>
            <ac:spMk id="24" creationId="{38F2FC9D-8FC1-434A-9BBE-BA237C27C473}"/>
          </ac:spMkLst>
        </pc:spChg>
        <pc:spChg chg="mod">
          <ac:chgData name="Joaquin Prado" userId="9c5dd9ab-b55a-490a-aa95-fab5dced1389" providerId="ADAL" clId="{57347B3E-AEC6-914E-B53A-98EE2487B0E4}" dt="2020-03-16T17:37:10.773" v="19" actId="20577"/>
          <ac:spMkLst>
            <pc:docMk/>
            <pc:sldMk cId="1414444671" sldId="325"/>
            <ac:spMk id="27" creationId="{87DCDEC0-AECA-B742-A4CC-834E5712E6CF}"/>
          </ac:spMkLst>
        </pc:spChg>
        <pc:spChg chg="mod">
          <ac:chgData name="Joaquin Prado" userId="9c5dd9ab-b55a-490a-aa95-fab5dced1389" providerId="ADAL" clId="{57347B3E-AEC6-914E-B53A-98EE2487B0E4}" dt="2020-03-16T17:37:31.500" v="56" actId="20577"/>
          <ac:spMkLst>
            <pc:docMk/>
            <pc:sldMk cId="1414444671" sldId="325"/>
            <ac:spMk id="28" creationId="{7BBE953D-FDC9-3E4B-AEEE-BADDB9FE5951}"/>
          </ac:spMkLst>
        </pc:spChg>
        <pc:spChg chg="add mod">
          <ac:chgData name="Joaquin Prado" userId="9c5dd9ab-b55a-490a-aa95-fab5dced1389" providerId="ADAL" clId="{57347B3E-AEC6-914E-B53A-98EE2487B0E4}" dt="2020-03-16T17:38:55.277" v="94" actId="207"/>
          <ac:spMkLst>
            <pc:docMk/>
            <pc:sldMk cId="1414444671" sldId="325"/>
            <ac:spMk id="30" creationId="{CBE37FA7-BE9B-9445-9526-0ABB97EA5FD6}"/>
          </ac:spMkLst>
        </pc:spChg>
        <pc:spChg chg="add mod">
          <ac:chgData name="Joaquin Prado" userId="9c5dd9ab-b55a-490a-aa95-fab5dced1389" providerId="ADAL" clId="{57347B3E-AEC6-914E-B53A-98EE2487B0E4}" dt="2020-03-16T17:38:43.673" v="91" actId="207"/>
          <ac:spMkLst>
            <pc:docMk/>
            <pc:sldMk cId="1414444671" sldId="325"/>
            <ac:spMk id="36" creationId="{334BA9FF-FA4E-1649-B7E1-5C9CFD297CA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a:ea typeface="宋体" charset="-122"/>
                <a:cs typeface="Times New Roman" charset="0"/>
              </a:rPr>
              <a:t>© 2020 Open Mobile Alliance.</a:t>
            </a:r>
            <a:endParaRPr lang="en-US" altLang="zh-CN" sz="1000" b="1">
              <a:ea typeface="宋体" charset="-122"/>
            </a:endParaRPr>
          </a:p>
          <a:p>
            <a:r>
              <a:rPr lang="en-US" altLang="zh-CN" sz="900" b="1">
                <a:latin typeface="Arial Narrow" pitchFamily="34" charset="0"/>
                <a:ea typeface="宋体" charset="-122"/>
                <a:cs typeface="Times New Roman" charset="0"/>
              </a:rPr>
              <a:t>Used with the permission of the Open Mobile Alliance under the terms as stated in this document.</a:t>
            </a:r>
            <a:endParaRPr lang="en-US" altLang="zh-CN" sz="900" b="1">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a:latin typeface="Arial Narrow" pitchFamily="34" charset="0"/>
                <a:ea typeface="宋体" charset="-122"/>
              </a:rPr>
              <a:t>OMA-DMSE-2020-0012</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a:latin typeface="Arial Narrow" pitchFamily="34" charset="0"/>
                <a:ea typeface="宋体" charset="-122"/>
              </a:rPr>
            </a:br>
            <a:r>
              <a:rPr lang="en-US" altLang="zh-CN" sz="500">
                <a:solidFill>
                  <a:srgbClr val="999999"/>
                </a:solidFill>
                <a:ea typeface="宋体" charset="-122"/>
              </a:rPr>
              <a:t>[OMA-Template-SlideDeck-20190101-I]</a:t>
            </a:r>
            <a:endParaRPr lang="en-US" altLang="zh-CN" sz="1800" b="1">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s://www.omaspecworks.org/category/blog/" TargetMode="External"/><Relationship Id="rId3" Type="http://schemas.openxmlformats.org/officeDocument/2006/relationships/hyperlink" Target="https://www.linkedin.com/company/open-mobile-alliance?trk=tyah" TargetMode="External"/><Relationship Id="rId7" Type="http://schemas.openxmlformats.org/officeDocument/2006/relationships/hyperlink" Target="https://www.youtube.com/c/OMASpecWorks" TargetMode="External"/><Relationship Id="rId2" Type="http://schemas.openxmlformats.org/officeDocument/2006/relationships/hyperlink" Target="http://www.openmobilealliance.org/" TargetMode="External"/><Relationship Id="rId1" Type="http://schemas.openxmlformats.org/officeDocument/2006/relationships/slideLayout" Target="../slideLayouts/slideLayout2.xml"/><Relationship Id="rId6" Type="http://schemas.openxmlformats.org/officeDocument/2006/relationships/hyperlink" Target="https://www.slideshare.net/OpenMobileAlliance" TargetMode="External"/><Relationship Id="rId11" Type="http://schemas.openxmlformats.org/officeDocument/2006/relationships/hyperlink" Target="https://www.omaspecworks.org/category/whitepapers/" TargetMode="External"/><Relationship Id="rId5" Type="http://schemas.openxmlformats.org/officeDocument/2006/relationships/hyperlink" Target="https://twitter.com/OMASpecWorks" TargetMode="External"/><Relationship Id="rId10" Type="http://schemas.openxmlformats.org/officeDocument/2006/relationships/hyperlink" Target="https://www.omaspecworks.org/category/press-releases/" TargetMode="External"/><Relationship Id="rId4" Type="http://schemas.openxmlformats.org/officeDocument/2006/relationships/hyperlink" Target="https://www.facebook.com/OMASpecWorks" TargetMode="External"/><Relationship Id="rId9" Type="http://schemas.openxmlformats.org/officeDocument/2006/relationships/hyperlink" Target="https://www.omaspecworks.org/news/in-the-new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a:latin typeface="Tahoma" pitchFamily="34" charset="0"/>
                <a:ea typeface="宋体" charset="-122"/>
              </a:rPr>
              <a:t>	Submitted To:	DMSE</a:t>
            </a:r>
          </a:p>
          <a:p>
            <a:pPr>
              <a:lnSpc>
                <a:spcPct val="95000"/>
              </a:lnSpc>
              <a:spcAft>
                <a:spcPct val="35000"/>
              </a:spcAft>
            </a:pPr>
            <a:r>
              <a:rPr lang="en-US" altLang="zh-CN" b="1">
                <a:latin typeface="Tahoma" pitchFamily="34" charset="0"/>
                <a:ea typeface="宋体" charset="-122"/>
              </a:rPr>
              <a:t>	Date:	17 Mar 2020	</a:t>
            </a:r>
          </a:p>
          <a:p>
            <a:pPr>
              <a:lnSpc>
                <a:spcPct val="95000"/>
              </a:lnSpc>
              <a:spcAft>
                <a:spcPct val="35000"/>
              </a:spcAft>
            </a:pPr>
            <a:r>
              <a:rPr lang="en-US" altLang="zh-CN" b="1">
                <a:latin typeface="Tahoma" pitchFamily="34" charset="0"/>
                <a:ea typeface="宋体" charset="-122"/>
              </a:rPr>
              <a:t>	Availability:	      Public            OMA Confidential</a:t>
            </a:r>
          </a:p>
          <a:p>
            <a:pPr>
              <a:lnSpc>
                <a:spcPct val="95000"/>
              </a:lnSpc>
              <a:spcAft>
                <a:spcPct val="35000"/>
              </a:spcAft>
            </a:pPr>
            <a:r>
              <a:rPr lang="en-US" altLang="zh-CN" b="1">
                <a:latin typeface="Tahoma" pitchFamily="34" charset="0"/>
                <a:ea typeface="宋体" charset="-122"/>
              </a:rPr>
              <a:t>	Contact:	Joaquin Prado, </a:t>
            </a:r>
            <a:r>
              <a:rPr lang="en-US" altLang="zh-CN" b="1" err="1">
                <a:latin typeface="Tahoma" pitchFamily="34" charset="0"/>
                <a:ea typeface="宋体" charset="-122"/>
              </a:rPr>
              <a:t>jprado@omaorg.org</a:t>
            </a:r>
            <a:endParaRPr lang="en-US" altLang="zh-CN" b="1">
              <a:latin typeface="Tahoma" pitchFamily="34" charset="0"/>
              <a:ea typeface="宋体" charset="-122"/>
            </a:endParaRPr>
          </a:p>
          <a:p>
            <a:pPr>
              <a:lnSpc>
                <a:spcPct val="95000"/>
              </a:lnSpc>
              <a:spcAft>
                <a:spcPct val="35000"/>
              </a:spcAft>
            </a:pPr>
            <a:r>
              <a:rPr lang="en-US" altLang="zh-CN" b="1">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600" b="0"/>
              <a:t>OMA-DM&amp;SE-2020-0012-INP_WG_Communication_Posts_Guidelines</a:t>
            </a:r>
            <a:br>
              <a:rPr lang="en-US" altLang="zh-CN" sz="2000">
                <a:ea typeface="宋体" charset="-122"/>
              </a:rPr>
            </a:br>
            <a:br>
              <a:rPr lang="en-US" altLang="zh-CN" sz="1400">
                <a:ea typeface="宋体" charset="-122"/>
              </a:rPr>
            </a:br>
            <a:r>
              <a:rPr lang="en-US" altLang="zh-CN">
                <a:ea typeface="宋体" charset="-122"/>
              </a:rPr>
              <a:t>Working Groups Communication Posts</a:t>
            </a:r>
            <a:br>
              <a:rPr lang="en-US" altLang="zh-CN">
                <a:ea typeface="宋体" charset="-122"/>
              </a:rPr>
            </a:br>
            <a:endParaRPr lang="en-US" altLang="zh-CN" sz="180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a:p>
          <a:p>
            <a:r>
              <a:rPr lang="en-GB" altLang="zh-CN" sz="90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a:p>
          <a:p>
            <a:r>
              <a:rPr lang="en-GB" altLang="zh-CN" sz="900"/>
              <a:t>THIS DOCUMENT IS PROVIDED ON AN "AS IS" "AS AVAILABLE" AND "WITH ALL FAULTS" BASIS.</a:t>
            </a:r>
            <a:endParaRPr lang="en-US" altLang="zh-CN" sz="90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a:t>
            </a:r>
            <a:r>
              <a:rPr lang="en-US" altLang="zh-CN" sz="900" err="1">
                <a:ea typeface="宋体" charset="-122"/>
                <a:cs typeface="Times New Roman" charset="0"/>
              </a:rPr>
              <a:t>endeavours</a:t>
            </a:r>
            <a:r>
              <a:rPr lang="en-US" altLang="zh-CN" sz="90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a:ea typeface="宋体" charset="-122"/>
              </a:rPr>
              <a:t>Introduction</a:t>
            </a:r>
          </a:p>
        </p:txBody>
      </p:sp>
      <p:sp>
        <p:nvSpPr>
          <p:cNvPr id="3075" name="Rectangle 5"/>
          <p:cNvSpPr>
            <a:spLocks noGrp="1" noChangeArrowheads="1"/>
          </p:cNvSpPr>
          <p:nvPr>
            <p:ph type="body" idx="1"/>
          </p:nvPr>
        </p:nvSpPr>
        <p:spPr>
          <a:xfrm>
            <a:off x="297455" y="996950"/>
            <a:ext cx="8769223" cy="5479749"/>
          </a:xfrm>
        </p:spPr>
        <p:txBody>
          <a:bodyPr/>
          <a:lstStyle/>
          <a:p>
            <a:pPr>
              <a:buFontTx/>
              <a:buNone/>
            </a:pPr>
            <a:r>
              <a:rPr lang="en-GB" altLang="zh-CN" sz="1800">
                <a:ea typeface="宋体" charset="-122"/>
              </a:rPr>
              <a:t>Guidelines for WGs to create their own communication posts</a:t>
            </a:r>
          </a:p>
          <a:p>
            <a:pPr marL="340995" lvl="1" indent="-115570"/>
            <a:r>
              <a:rPr lang="en-GB" altLang="zh-CN" sz="1600">
                <a:ea typeface="宋体" charset="-122"/>
              </a:rPr>
              <a:t>DMSE WG asked OMA staff to </a:t>
            </a:r>
            <a:r>
              <a:rPr lang="en-US" altLang="zh-CN" sz="1600">
                <a:ea typeface="宋体" charset="-122"/>
              </a:rPr>
              <a:t>provide a suggestion</a:t>
            </a:r>
          </a:p>
          <a:p>
            <a:pPr marL="0" indent="-4445">
              <a:buNone/>
            </a:pPr>
            <a:endParaRPr lang="en-GB" sz="1800">
              <a:ea typeface="宋体"/>
              <a:cs typeface="+mn-lt"/>
            </a:endParaRPr>
          </a:p>
          <a:p>
            <a:pPr marL="0" indent="-4445">
              <a:buNone/>
            </a:pPr>
            <a:r>
              <a:rPr lang="en-GB" sz="1800">
                <a:ea typeface="宋体"/>
                <a:cs typeface="+mn-lt"/>
              </a:rPr>
              <a:t>Type of Communication Posts</a:t>
            </a:r>
            <a:endParaRPr lang="en-GB" altLang="zh-CN" sz="1600">
              <a:ea typeface="宋体" charset="-122"/>
            </a:endParaRPr>
          </a:p>
          <a:p>
            <a:pPr marL="340995" lvl="1" indent="-115570"/>
            <a:r>
              <a:rPr lang="en-US" sz="1400">
                <a:hlinkClick r:id="rId2"/>
              </a:rPr>
              <a:t>Home page posts</a:t>
            </a:r>
            <a:endParaRPr lang="en-US" sz="1400"/>
          </a:p>
          <a:p>
            <a:pPr marL="569595" lvl="2"/>
            <a:r>
              <a:rPr lang="en-US" sz="1200"/>
              <a:t>Latest news added to the Home Page </a:t>
            </a:r>
            <a:r>
              <a:rPr lang="en-US" sz="1100">
                <a:solidFill>
                  <a:schemeClr val="accent6"/>
                </a:solidFill>
              </a:rPr>
              <a:t>(under development)</a:t>
            </a:r>
          </a:p>
          <a:p>
            <a:pPr marL="340995" lvl="1" indent="-115570"/>
            <a:r>
              <a:rPr lang="en-US" altLang="zh-CN" sz="1400">
                <a:ea typeface="宋体" charset="-122"/>
              </a:rPr>
              <a:t>Social Media Channels:</a:t>
            </a:r>
          </a:p>
          <a:p>
            <a:pPr marL="569595" lvl="2"/>
            <a:r>
              <a:rPr lang="en-US" sz="1400">
                <a:hlinkClick r:id="rId3"/>
              </a:rPr>
              <a:t>LinkedIn</a:t>
            </a:r>
            <a:endParaRPr lang="en-US" sz="1400"/>
          </a:p>
          <a:p>
            <a:pPr marL="569595" lvl="2"/>
            <a:r>
              <a:rPr lang="en-US" sz="1400">
                <a:hlinkClick r:id="rId4"/>
              </a:rPr>
              <a:t>Facebook</a:t>
            </a:r>
            <a:endParaRPr lang="en-US" sz="1400"/>
          </a:p>
          <a:p>
            <a:pPr marL="569595" lvl="2"/>
            <a:r>
              <a:rPr lang="en-US" sz="1400">
                <a:hlinkClick r:id="rId5"/>
              </a:rPr>
              <a:t>Twitter</a:t>
            </a:r>
            <a:endParaRPr lang="en-US" sz="1400"/>
          </a:p>
          <a:p>
            <a:pPr marL="569595" lvl="2"/>
            <a:r>
              <a:rPr lang="en-US" sz="1400">
                <a:hlinkClick r:id="rId6"/>
              </a:rPr>
              <a:t>SlideShare</a:t>
            </a:r>
            <a:endParaRPr lang="en-US" sz="1400"/>
          </a:p>
          <a:p>
            <a:pPr marL="569595" lvl="2"/>
            <a:r>
              <a:rPr lang="en-US" sz="1400">
                <a:hlinkClick r:id="rId7"/>
              </a:rPr>
              <a:t>YouTube</a:t>
            </a:r>
            <a:endParaRPr lang="en-US" sz="1400"/>
          </a:p>
          <a:p>
            <a:pPr marL="340995" lvl="1" indent="-115570"/>
            <a:r>
              <a:rPr lang="en-US" sz="1400">
                <a:hlinkClick r:id="rId8"/>
              </a:rPr>
              <a:t>Blogs</a:t>
            </a:r>
            <a:endParaRPr lang="en-US" sz="1400"/>
          </a:p>
          <a:p>
            <a:pPr marL="569595" lvl="2"/>
            <a:r>
              <a:rPr lang="en-US" sz="1200"/>
              <a:t>It is used to inform users on how to safely adopt OMA protocols/services</a:t>
            </a:r>
          </a:p>
          <a:p>
            <a:pPr marL="340995" lvl="1" indent="-115570"/>
            <a:r>
              <a:rPr lang="en-US" sz="1400">
                <a:hlinkClick r:id="rId9"/>
              </a:rPr>
              <a:t>in the News</a:t>
            </a:r>
            <a:endParaRPr lang="en-US" sz="1400"/>
          </a:p>
          <a:p>
            <a:pPr marL="569595" lvl="2"/>
            <a:r>
              <a:rPr lang="en-US" sz="1200"/>
              <a:t>It is used to release news announcements by OMA members</a:t>
            </a:r>
          </a:p>
          <a:p>
            <a:pPr marL="340995" lvl="1" indent="-115570"/>
            <a:r>
              <a:rPr lang="en-US" sz="1400">
                <a:hlinkClick r:id="rId10"/>
              </a:rPr>
              <a:t>Press_release</a:t>
            </a:r>
            <a:endParaRPr lang="en-US" sz="1400"/>
          </a:p>
          <a:p>
            <a:pPr marL="569595" lvl="2"/>
            <a:r>
              <a:rPr lang="en-US" sz="1200"/>
              <a:t>Normally, it is an information channel for news release/approved by the OMA Board of Directors</a:t>
            </a:r>
          </a:p>
          <a:p>
            <a:pPr marL="340995" lvl="1" indent="-115570"/>
            <a:r>
              <a:rPr lang="en-US" sz="1400">
                <a:hlinkClick r:id="rId11"/>
              </a:rPr>
              <a:t>Whitepaper_release</a:t>
            </a:r>
            <a:endParaRPr lang="en-US" sz="1200"/>
          </a:p>
          <a:p>
            <a:pPr marL="569595" lvl="2"/>
            <a:r>
              <a:rPr lang="en-US" altLang="zh-CN" sz="1200">
                <a:ea typeface="宋体"/>
              </a:rPr>
              <a:t>It is used to communicate newly Approved Whitepapers created and approved by the Working Groups and ratify by the OMA Board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958FF-8BDF-0843-A939-9134F243D5E9}"/>
              </a:ext>
            </a:extLst>
          </p:cNvPr>
          <p:cNvSpPr>
            <a:spLocks noGrp="1"/>
          </p:cNvSpPr>
          <p:nvPr>
            <p:ph type="title"/>
          </p:nvPr>
        </p:nvSpPr>
        <p:spPr/>
        <p:txBody>
          <a:bodyPr/>
          <a:lstStyle/>
          <a:p>
            <a:r>
              <a:rPr lang="en-US"/>
              <a:t>The Proposal</a:t>
            </a:r>
          </a:p>
        </p:txBody>
      </p:sp>
      <p:sp>
        <p:nvSpPr>
          <p:cNvPr id="4" name="Rectangle 3">
            <a:extLst>
              <a:ext uri="{FF2B5EF4-FFF2-40B4-BE49-F238E27FC236}">
                <a16:creationId xmlns:a16="http://schemas.microsoft.com/office/drawing/2014/main" id="{B7B423ED-9C6E-604A-92E4-788D45B7DF96}"/>
              </a:ext>
            </a:extLst>
          </p:cNvPr>
          <p:cNvSpPr/>
          <p:nvPr/>
        </p:nvSpPr>
        <p:spPr bwMode="auto">
          <a:xfrm>
            <a:off x="3233737" y="1377950"/>
            <a:ext cx="1752600" cy="9144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rPr>
              <a:t>Member</a:t>
            </a:r>
            <a:r>
              <a:rPr lang="en-US" sz="1800"/>
              <a:t>’s Create</a:t>
            </a:r>
          </a:p>
          <a:p>
            <a:pPr marL="0" marR="0" indent="0" algn="ctr" defTabSz="914400" rtl="0" eaLnBrk="0" fontAlgn="base" latinLnBrk="0" hangingPunct="0">
              <a:lnSpc>
                <a:spcPct val="90000"/>
              </a:lnSpc>
              <a:spcBef>
                <a:spcPct val="0"/>
              </a:spcBef>
              <a:spcAft>
                <a:spcPct val="0"/>
              </a:spcAft>
              <a:buClrTx/>
              <a:buSzTx/>
              <a:buFontTx/>
              <a:buNone/>
              <a:tabLst/>
            </a:pPr>
            <a:r>
              <a:rPr lang="en-US" sz="1800"/>
              <a:t>Content</a:t>
            </a:r>
            <a:endParaRPr kumimoji="0" lang="en-US" sz="1800" b="0" i="0" u="none" strike="noStrike" cap="none" normalizeH="0" baseline="0">
              <a:ln>
                <a:noFill/>
              </a:ln>
              <a:solidFill>
                <a:schemeClr val="tx1"/>
              </a:solidFill>
              <a:effectLst/>
              <a:latin typeface="Arial" charset="0"/>
            </a:endParaRPr>
          </a:p>
        </p:txBody>
      </p:sp>
      <p:sp>
        <p:nvSpPr>
          <p:cNvPr id="5" name="Diamond 4">
            <a:extLst>
              <a:ext uri="{FF2B5EF4-FFF2-40B4-BE49-F238E27FC236}">
                <a16:creationId xmlns:a16="http://schemas.microsoft.com/office/drawing/2014/main" id="{23962775-D6E3-334F-BEB6-F43620B4A4AC}"/>
              </a:ext>
            </a:extLst>
          </p:cNvPr>
          <p:cNvSpPr/>
          <p:nvPr/>
        </p:nvSpPr>
        <p:spPr bwMode="auto">
          <a:xfrm>
            <a:off x="3690937" y="2673350"/>
            <a:ext cx="838200" cy="838200"/>
          </a:xfrm>
          <a:prstGeom prst="diamond">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a:t>
            </a:r>
          </a:p>
        </p:txBody>
      </p:sp>
      <p:cxnSp>
        <p:nvCxnSpPr>
          <p:cNvPr id="7" name="Elbow Connector 6">
            <a:extLst>
              <a:ext uri="{FF2B5EF4-FFF2-40B4-BE49-F238E27FC236}">
                <a16:creationId xmlns:a16="http://schemas.microsoft.com/office/drawing/2014/main" id="{8E41D1B4-F3C5-4B4F-84CE-A1DC9BECD3DA}"/>
              </a:ext>
            </a:extLst>
          </p:cNvPr>
          <p:cNvCxnSpPr>
            <a:cxnSpLocks/>
            <a:stCxn id="5" idx="1"/>
            <a:endCxn id="4" idx="1"/>
          </p:cNvCxnSpPr>
          <p:nvPr/>
        </p:nvCxnSpPr>
        <p:spPr bwMode="auto">
          <a:xfrm rot="10800000">
            <a:off x="3233737" y="1835150"/>
            <a:ext cx="457200" cy="1257300"/>
          </a:xfrm>
          <a:prstGeom prst="bentConnector3">
            <a:avLst>
              <a:gd name="adj1" fmla="val 248795"/>
            </a:avLst>
          </a:prstGeom>
          <a:ln w="25400">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54D65CE4-AF82-9247-B2F9-5095F764443C}"/>
              </a:ext>
            </a:extLst>
          </p:cNvPr>
          <p:cNvCxnSpPr>
            <a:stCxn id="4" idx="2"/>
            <a:endCxn id="5" idx="0"/>
          </p:cNvCxnSpPr>
          <p:nvPr/>
        </p:nvCxnSpPr>
        <p:spPr bwMode="auto">
          <a:xfrm>
            <a:off x="4110037" y="2292350"/>
            <a:ext cx="0" cy="381000"/>
          </a:xfrm>
          <a:prstGeom prst="straightConnector1">
            <a:avLst/>
          </a:prstGeom>
          <a:solidFill>
            <a:schemeClr val="accent1"/>
          </a:solidFill>
          <a:ln w="25400" cap="flat" cmpd="sng" algn="ctr">
            <a:solidFill>
              <a:schemeClr val="tx1"/>
            </a:solidFill>
            <a:prstDash val="solid"/>
            <a:round/>
            <a:headEnd type="none" w="med" len="med"/>
            <a:tailEnd type="triangle"/>
          </a:ln>
          <a:effectLst/>
        </p:spPr>
      </p:cxnSp>
      <p:sp>
        <p:nvSpPr>
          <p:cNvPr id="12" name="Rounded Rectangle 11">
            <a:extLst>
              <a:ext uri="{FF2B5EF4-FFF2-40B4-BE49-F238E27FC236}">
                <a16:creationId xmlns:a16="http://schemas.microsoft.com/office/drawing/2014/main" id="{38191333-AAA7-754A-9394-55E489104B7B}"/>
              </a:ext>
            </a:extLst>
          </p:cNvPr>
          <p:cNvSpPr/>
          <p:nvPr/>
        </p:nvSpPr>
        <p:spPr bwMode="auto">
          <a:xfrm>
            <a:off x="3100386" y="3968751"/>
            <a:ext cx="2019301" cy="457200"/>
          </a:xfrm>
          <a:prstGeom prst="roundRect">
            <a:avLst/>
          </a:prstGeom>
          <a:solidFill>
            <a:srgbClr val="7030A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WG Approval</a:t>
            </a:r>
          </a:p>
        </p:txBody>
      </p:sp>
      <p:cxnSp>
        <p:nvCxnSpPr>
          <p:cNvPr id="14" name="Straight Arrow Connector 13">
            <a:extLst>
              <a:ext uri="{FF2B5EF4-FFF2-40B4-BE49-F238E27FC236}">
                <a16:creationId xmlns:a16="http://schemas.microsoft.com/office/drawing/2014/main" id="{B054F212-A005-F54E-81DB-0AD59F8BB561}"/>
              </a:ext>
            </a:extLst>
          </p:cNvPr>
          <p:cNvCxnSpPr>
            <a:stCxn id="5" idx="2"/>
            <a:endCxn id="12" idx="0"/>
          </p:cNvCxnSpPr>
          <p:nvPr/>
        </p:nvCxnSpPr>
        <p:spPr bwMode="auto">
          <a:xfrm>
            <a:off x="4110037" y="3511550"/>
            <a:ext cx="0" cy="457201"/>
          </a:xfrm>
          <a:prstGeom prst="straightConnector1">
            <a:avLst/>
          </a:prstGeom>
          <a:solidFill>
            <a:schemeClr val="accent1"/>
          </a:solidFill>
          <a:ln w="25400" cap="flat" cmpd="sng" algn="ctr">
            <a:solidFill>
              <a:schemeClr val="tx1"/>
            </a:solidFill>
            <a:prstDash val="solid"/>
            <a:round/>
            <a:headEnd type="none" w="med" len="med"/>
            <a:tailEnd type="triangle"/>
          </a:ln>
          <a:effectLst/>
        </p:spPr>
      </p:cxnSp>
      <p:sp>
        <p:nvSpPr>
          <p:cNvPr id="15" name="Rounded Rectangle 14">
            <a:extLst>
              <a:ext uri="{FF2B5EF4-FFF2-40B4-BE49-F238E27FC236}">
                <a16:creationId xmlns:a16="http://schemas.microsoft.com/office/drawing/2014/main" id="{05AEB5CD-75CB-694F-8346-2E0FF5CACB27}"/>
              </a:ext>
            </a:extLst>
          </p:cNvPr>
          <p:cNvSpPr/>
          <p:nvPr/>
        </p:nvSpPr>
        <p:spPr bwMode="auto">
          <a:xfrm>
            <a:off x="2910602" y="4959351"/>
            <a:ext cx="2398867" cy="457200"/>
          </a:xfrm>
          <a:prstGeom prst="roundRect">
            <a:avLst/>
          </a:prstGeom>
          <a:solidFill>
            <a:schemeClr val="accent2">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err="1">
                <a:ln>
                  <a:noFill/>
                </a:ln>
                <a:solidFill>
                  <a:schemeClr val="tx1"/>
                </a:solidFill>
                <a:effectLst/>
                <a:latin typeface="Arial" charset="0"/>
              </a:rPr>
              <a:t>BoD</a:t>
            </a:r>
            <a:r>
              <a:rPr kumimoji="0" lang="en-US" sz="2000" b="0" i="0" u="none" strike="noStrike" cap="none" normalizeH="0" baseline="0">
                <a:ln>
                  <a:noFill/>
                </a:ln>
                <a:solidFill>
                  <a:schemeClr val="tx1"/>
                </a:solidFill>
                <a:effectLst/>
                <a:latin typeface="Arial" charset="0"/>
              </a:rPr>
              <a:t> Ratification</a:t>
            </a:r>
          </a:p>
        </p:txBody>
      </p:sp>
      <p:sp>
        <p:nvSpPr>
          <p:cNvPr id="17" name="Rectangle 16">
            <a:extLst>
              <a:ext uri="{FF2B5EF4-FFF2-40B4-BE49-F238E27FC236}">
                <a16:creationId xmlns:a16="http://schemas.microsoft.com/office/drawing/2014/main" id="{05DA741B-48EE-D64A-B9D7-E5485C502CBE}"/>
              </a:ext>
            </a:extLst>
          </p:cNvPr>
          <p:cNvSpPr/>
          <p:nvPr/>
        </p:nvSpPr>
        <p:spPr bwMode="auto">
          <a:xfrm>
            <a:off x="3233735" y="5873750"/>
            <a:ext cx="1752600" cy="4572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sz="1800"/>
              <a:t>Publication</a:t>
            </a:r>
          </a:p>
        </p:txBody>
      </p:sp>
      <p:cxnSp>
        <p:nvCxnSpPr>
          <p:cNvPr id="20" name="Straight Arrow Connector 19">
            <a:extLst>
              <a:ext uri="{FF2B5EF4-FFF2-40B4-BE49-F238E27FC236}">
                <a16:creationId xmlns:a16="http://schemas.microsoft.com/office/drawing/2014/main" id="{AA16E695-760F-AD41-8653-69896022DC19}"/>
              </a:ext>
            </a:extLst>
          </p:cNvPr>
          <p:cNvCxnSpPr>
            <a:stCxn id="12" idx="2"/>
            <a:endCxn id="15" idx="0"/>
          </p:cNvCxnSpPr>
          <p:nvPr/>
        </p:nvCxnSpPr>
        <p:spPr bwMode="auto">
          <a:xfrm flipH="1">
            <a:off x="4110036" y="4425951"/>
            <a:ext cx="1" cy="533400"/>
          </a:xfrm>
          <a:prstGeom prst="straightConnector1">
            <a:avLst/>
          </a:prstGeom>
          <a:solidFill>
            <a:schemeClr val="accent1"/>
          </a:solidFill>
          <a:ln w="25400" cap="flat" cmpd="sng" algn="ctr">
            <a:solidFill>
              <a:schemeClr val="tx1"/>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C2261C94-41C5-7943-B19B-96203E53608F}"/>
              </a:ext>
            </a:extLst>
          </p:cNvPr>
          <p:cNvCxnSpPr>
            <a:stCxn id="15" idx="2"/>
            <a:endCxn id="17" idx="0"/>
          </p:cNvCxnSpPr>
          <p:nvPr/>
        </p:nvCxnSpPr>
        <p:spPr bwMode="auto">
          <a:xfrm flipH="1">
            <a:off x="4110035" y="5416551"/>
            <a:ext cx="1" cy="457199"/>
          </a:xfrm>
          <a:prstGeom prst="straightConnector1">
            <a:avLst/>
          </a:prstGeom>
          <a:solidFill>
            <a:schemeClr val="accent1"/>
          </a:solidFill>
          <a:ln w="25400" cap="flat" cmpd="sng" algn="ctr">
            <a:solidFill>
              <a:schemeClr val="tx1"/>
            </a:solidFill>
            <a:prstDash val="solid"/>
            <a:round/>
            <a:headEnd type="none" w="med" len="med"/>
            <a:tailEnd type="triangle"/>
          </a:ln>
          <a:effectLst/>
        </p:spPr>
      </p:cxnSp>
      <p:sp>
        <p:nvSpPr>
          <p:cNvPr id="25" name="TextBox 24">
            <a:extLst>
              <a:ext uri="{FF2B5EF4-FFF2-40B4-BE49-F238E27FC236}">
                <a16:creationId xmlns:a16="http://schemas.microsoft.com/office/drawing/2014/main" id="{F7E1D248-FB6D-0B43-AA63-82313098BFFE}"/>
              </a:ext>
            </a:extLst>
          </p:cNvPr>
          <p:cNvSpPr txBox="1"/>
          <p:nvPr/>
        </p:nvSpPr>
        <p:spPr>
          <a:xfrm>
            <a:off x="5786434" y="1678184"/>
            <a:ext cx="2819397" cy="313932"/>
          </a:xfrm>
          <a:prstGeom prst="rect">
            <a:avLst/>
          </a:prstGeom>
          <a:noFill/>
        </p:spPr>
        <p:txBody>
          <a:bodyPr wrap="square" rtlCol="0">
            <a:spAutoFit/>
          </a:bodyPr>
          <a:lstStyle/>
          <a:p>
            <a:r>
              <a:rPr lang="en-US" sz="1600"/>
              <a:t>“</a:t>
            </a:r>
            <a:r>
              <a:rPr lang="en-US" sz="1600" i="1"/>
              <a:t>feature-branch</a:t>
            </a:r>
            <a:r>
              <a:rPr lang="en-US" sz="1600"/>
              <a:t>”  | template</a:t>
            </a:r>
          </a:p>
        </p:txBody>
      </p:sp>
      <p:sp>
        <p:nvSpPr>
          <p:cNvPr id="26" name="TextBox 25">
            <a:extLst>
              <a:ext uri="{FF2B5EF4-FFF2-40B4-BE49-F238E27FC236}">
                <a16:creationId xmlns:a16="http://schemas.microsoft.com/office/drawing/2014/main" id="{1B1C2371-8BAF-D34B-BE7F-D96044587DC3}"/>
              </a:ext>
            </a:extLst>
          </p:cNvPr>
          <p:cNvSpPr txBox="1"/>
          <p:nvPr/>
        </p:nvSpPr>
        <p:spPr>
          <a:xfrm>
            <a:off x="6357937" y="2748356"/>
            <a:ext cx="1637355" cy="313932"/>
          </a:xfrm>
          <a:prstGeom prst="rect">
            <a:avLst/>
          </a:prstGeom>
          <a:noFill/>
        </p:spPr>
        <p:txBody>
          <a:bodyPr wrap="square" rtlCol="0">
            <a:spAutoFit/>
          </a:bodyPr>
          <a:lstStyle/>
          <a:p>
            <a:pPr algn="ctr"/>
            <a:r>
              <a:rPr lang="en-US" sz="1600"/>
              <a:t>Pull Request</a:t>
            </a:r>
          </a:p>
        </p:txBody>
      </p:sp>
      <p:sp>
        <p:nvSpPr>
          <p:cNvPr id="27" name="TextBox 26">
            <a:extLst>
              <a:ext uri="{FF2B5EF4-FFF2-40B4-BE49-F238E27FC236}">
                <a16:creationId xmlns:a16="http://schemas.microsoft.com/office/drawing/2014/main" id="{87DCDEC0-AECA-B742-A4CC-834E5712E6CF}"/>
              </a:ext>
            </a:extLst>
          </p:cNvPr>
          <p:cNvSpPr txBox="1"/>
          <p:nvPr/>
        </p:nvSpPr>
        <p:spPr>
          <a:xfrm>
            <a:off x="5634036" y="3766630"/>
            <a:ext cx="3124194" cy="535531"/>
          </a:xfrm>
          <a:prstGeom prst="rect">
            <a:avLst/>
          </a:prstGeom>
          <a:noFill/>
        </p:spPr>
        <p:txBody>
          <a:bodyPr wrap="square" rtlCol="0" anchor="t">
            <a:spAutoFit/>
          </a:bodyPr>
          <a:lstStyle/>
          <a:p>
            <a:pPr algn="ctr"/>
            <a:r>
              <a:rPr lang="en-US" sz="1600"/>
              <a:t>WG Chair </a:t>
            </a:r>
            <a:endParaRPr lang="en-US"/>
          </a:p>
          <a:p>
            <a:pPr algn="ctr"/>
            <a:r>
              <a:rPr lang="en-US" sz="1600"/>
              <a:t>Merge  PR into “</a:t>
            </a:r>
            <a:r>
              <a:rPr lang="en-US" sz="1600" i="1"/>
              <a:t>feature-branch</a:t>
            </a:r>
            <a:r>
              <a:rPr lang="en-US" sz="1600"/>
              <a:t>”</a:t>
            </a:r>
            <a:endParaRPr lang="en-US" sz="1600">
              <a:cs typeface="Arial" charset="0"/>
            </a:endParaRPr>
          </a:p>
        </p:txBody>
      </p:sp>
      <p:sp>
        <p:nvSpPr>
          <p:cNvPr id="28" name="TextBox 27">
            <a:extLst>
              <a:ext uri="{FF2B5EF4-FFF2-40B4-BE49-F238E27FC236}">
                <a16:creationId xmlns:a16="http://schemas.microsoft.com/office/drawing/2014/main" id="{7BBE953D-FDC9-3E4B-AEEE-BADDB9FE5951}"/>
              </a:ext>
            </a:extLst>
          </p:cNvPr>
          <p:cNvSpPr txBox="1"/>
          <p:nvPr/>
        </p:nvSpPr>
        <p:spPr>
          <a:xfrm>
            <a:off x="5780815" y="4881951"/>
            <a:ext cx="3240871" cy="535531"/>
          </a:xfrm>
          <a:prstGeom prst="rect">
            <a:avLst/>
          </a:prstGeom>
          <a:noFill/>
        </p:spPr>
        <p:txBody>
          <a:bodyPr wrap="square" rtlCol="0" anchor="t">
            <a:spAutoFit/>
          </a:bodyPr>
          <a:lstStyle/>
          <a:p>
            <a:pPr algn="ctr"/>
            <a:r>
              <a:rPr lang="en-US" sz="1600"/>
              <a:t>Maintainer upon </a:t>
            </a:r>
            <a:r>
              <a:rPr lang="en-US" sz="1600" err="1"/>
              <a:t>BoD</a:t>
            </a:r>
            <a:r>
              <a:rPr lang="en-US" sz="1600"/>
              <a:t> Ratification</a:t>
            </a:r>
            <a:endParaRPr lang="en-US"/>
          </a:p>
          <a:p>
            <a:pPr algn="ctr"/>
            <a:r>
              <a:rPr lang="en-US" sz="1600"/>
              <a:t>Merge into “</a:t>
            </a:r>
            <a:r>
              <a:rPr lang="en-US" sz="1600" i="1"/>
              <a:t>master</a:t>
            </a:r>
            <a:r>
              <a:rPr lang="en-US" sz="1600"/>
              <a:t>”</a:t>
            </a:r>
            <a:endParaRPr lang="en-US" sz="1600">
              <a:cs typeface="Arial" charset="0"/>
            </a:endParaRPr>
          </a:p>
        </p:txBody>
      </p:sp>
      <p:sp>
        <p:nvSpPr>
          <p:cNvPr id="29" name="TextBox 28">
            <a:extLst>
              <a:ext uri="{FF2B5EF4-FFF2-40B4-BE49-F238E27FC236}">
                <a16:creationId xmlns:a16="http://schemas.microsoft.com/office/drawing/2014/main" id="{7C4C0508-EE43-C349-991C-8015AA741AB1}"/>
              </a:ext>
            </a:extLst>
          </p:cNvPr>
          <p:cNvSpPr txBox="1"/>
          <p:nvPr/>
        </p:nvSpPr>
        <p:spPr>
          <a:xfrm>
            <a:off x="6738937" y="6017018"/>
            <a:ext cx="1981200" cy="313932"/>
          </a:xfrm>
          <a:prstGeom prst="rect">
            <a:avLst/>
          </a:prstGeom>
          <a:noFill/>
        </p:spPr>
        <p:txBody>
          <a:bodyPr wrap="square" rtlCol="0">
            <a:spAutoFit/>
          </a:bodyPr>
          <a:lstStyle/>
          <a:p>
            <a:r>
              <a:rPr lang="en-US" sz="1600"/>
              <a:t>Published</a:t>
            </a:r>
          </a:p>
        </p:txBody>
      </p:sp>
      <p:cxnSp>
        <p:nvCxnSpPr>
          <p:cNvPr id="31" name="Straight Arrow Connector 30">
            <a:extLst>
              <a:ext uri="{FF2B5EF4-FFF2-40B4-BE49-F238E27FC236}">
                <a16:creationId xmlns:a16="http://schemas.microsoft.com/office/drawing/2014/main" id="{252E5461-005D-0148-B78E-7CDEB2F0C9D0}"/>
              </a:ext>
            </a:extLst>
          </p:cNvPr>
          <p:cNvCxnSpPr/>
          <p:nvPr/>
        </p:nvCxnSpPr>
        <p:spPr bwMode="auto">
          <a:xfrm>
            <a:off x="7196132" y="2063750"/>
            <a:ext cx="0" cy="609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2" name="Straight Arrow Connector 31">
            <a:extLst>
              <a:ext uri="{FF2B5EF4-FFF2-40B4-BE49-F238E27FC236}">
                <a16:creationId xmlns:a16="http://schemas.microsoft.com/office/drawing/2014/main" id="{8482342A-F6CC-8343-89D1-F33146ABF40B}"/>
              </a:ext>
            </a:extLst>
          </p:cNvPr>
          <p:cNvCxnSpPr/>
          <p:nvPr/>
        </p:nvCxnSpPr>
        <p:spPr bwMode="auto">
          <a:xfrm>
            <a:off x="7196137" y="3130550"/>
            <a:ext cx="0" cy="609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3" name="Straight Arrow Connector 32">
            <a:extLst>
              <a:ext uri="{FF2B5EF4-FFF2-40B4-BE49-F238E27FC236}">
                <a16:creationId xmlns:a16="http://schemas.microsoft.com/office/drawing/2014/main" id="{36ED0D3A-2694-F247-B2B9-3333D2D090AF}"/>
              </a:ext>
            </a:extLst>
          </p:cNvPr>
          <p:cNvCxnSpPr/>
          <p:nvPr/>
        </p:nvCxnSpPr>
        <p:spPr bwMode="auto">
          <a:xfrm>
            <a:off x="7196137" y="4273550"/>
            <a:ext cx="0" cy="609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4" name="Straight Arrow Connector 33">
            <a:extLst>
              <a:ext uri="{FF2B5EF4-FFF2-40B4-BE49-F238E27FC236}">
                <a16:creationId xmlns:a16="http://schemas.microsoft.com/office/drawing/2014/main" id="{1ED05C96-69B5-ED49-A626-01168B0561A8}"/>
              </a:ext>
            </a:extLst>
          </p:cNvPr>
          <p:cNvCxnSpPr/>
          <p:nvPr/>
        </p:nvCxnSpPr>
        <p:spPr bwMode="auto">
          <a:xfrm>
            <a:off x="7196137" y="5340350"/>
            <a:ext cx="0" cy="609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5" name="TextBox 34">
            <a:extLst>
              <a:ext uri="{FF2B5EF4-FFF2-40B4-BE49-F238E27FC236}">
                <a16:creationId xmlns:a16="http://schemas.microsoft.com/office/drawing/2014/main" id="{72DF5556-C0CC-A74A-9D2B-0FA49D6D8FF6}"/>
              </a:ext>
            </a:extLst>
          </p:cNvPr>
          <p:cNvSpPr txBox="1"/>
          <p:nvPr/>
        </p:nvSpPr>
        <p:spPr>
          <a:xfrm>
            <a:off x="6434140" y="1140218"/>
            <a:ext cx="2819397" cy="313932"/>
          </a:xfrm>
          <a:prstGeom prst="rect">
            <a:avLst/>
          </a:prstGeom>
          <a:noFill/>
        </p:spPr>
        <p:txBody>
          <a:bodyPr wrap="square" rtlCol="0">
            <a:spAutoFit/>
          </a:bodyPr>
          <a:lstStyle/>
          <a:p>
            <a:r>
              <a:rPr lang="en-US" sz="1600" b="1">
                <a:solidFill>
                  <a:schemeClr val="accent1">
                    <a:lumMod val="50000"/>
                  </a:schemeClr>
                </a:solidFill>
              </a:rPr>
              <a:t>GitHub Repo</a:t>
            </a:r>
          </a:p>
        </p:txBody>
      </p:sp>
      <p:sp>
        <p:nvSpPr>
          <p:cNvPr id="23" name="Rectangle 22">
            <a:extLst>
              <a:ext uri="{FF2B5EF4-FFF2-40B4-BE49-F238E27FC236}">
                <a16:creationId xmlns:a16="http://schemas.microsoft.com/office/drawing/2014/main" id="{907FF861-4C42-0D4F-985F-20D4CBB45082}"/>
              </a:ext>
            </a:extLst>
          </p:cNvPr>
          <p:cNvSpPr/>
          <p:nvPr/>
        </p:nvSpPr>
        <p:spPr bwMode="auto">
          <a:xfrm>
            <a:off x="185736" y="1911350"/>
            <a:ext cx="1752600" cy="304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rPr>
              <a:t>Member</a:t>
            </a:r>
            <a:r>
              <a:rPr lang="en-US" sz="1800"/>
              <a:t>’s</a:t>
            </a:r>
            <a:endParaRPr kumimoji="0" lang="en-US" sz="1800" b="0" i="0" u="none" strike="noStrike" cap="none" normalizeH="0" baseline="0">
              <a:ln>
                <a:noFill/>
              </a:ln>
              <a:solidFill>
                <a:schemeClr val="tx1"/>
              </a:solidFill>
              <a:effectLst/>
              <a:latin typeface="Arial" charset="0"/>
            </a:endParaRPr>
          </a:p>
        </p:txBody>
      </p:sp>
      <p:sp>
        <p:nvSpPr>
          <p:cNvPr id="24" name="Rectangle 23">
            <a:extLst>
              <a:ext uri="{FF2B5EF4-FFF2-40B4-BE49-F238E27FC236}">
                <a16:creationId xmlns:a16="http://schemas.microsoft.com/office/drawing/2014/main" id="{38F2FC9D-8FC1-434A-9BBE-BA237C27C473}"/>
              </a:ext>
            </a:extLst>
          </p:cNvPr>
          <p:cNvSpPr/>
          <p:nvPr/>
        </p:nvSpPr>
        <p:spPr bwMode="auto">
          <a:xfrm>
            <a:off x="185206" y="2463800"/>
            <a:ext cx="1752600" cy="304800"/>
          </a:xfrm>
          <a:prstGeom prst="rect">
            <a:avLst/>
          </a:prstGeom>
          <a:solidFill>
            <a:srgbClr val="7030A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rPr>
              <a:t>WG Chair</a:t>
            </a:r>
          </a:p>
        </p:txBody>
      </p:sp>
      <p:sp>
        <p:nvSpPr>
          <p:cNvPr id="30" name="Rectangle 29">
            <a:extLst>
              <a:ext uri="{FF2B5EF4-FFF2-40B4-BE49-F238E27FC236}">
                <a16:creationId xmlns:a16="http://schemas.microsoft.com/office/drawing/2014/main" id="{CBE37FA7-BE9B-9445-9526-0ABB97EA5FD6}"/>
              </a:ext>
            </a:extLst>
          </p:cNvPr>
          <p:cNvSpPr/>
          <p:nvPr/>
        </p:nvSpPr>
        <p:spPr bwMode="auto">
          <a:xfrm>
            <a:off x="185206" y="3038475"/>
            <a:ext cx="1752600" cy="304800"/>
          </a:xfrm>
          <a:prstGeom prst="rect">
            <a:avLst/>
          </a:prstGeom>
          <a:solidFill>
            <a:schemeClr val="accent2">
              <a:lumMod val="20000"/>
              <a:lumOff val="80000"/>
            </a:schemeClr>
          </a:solid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800" b="0" i="0" u="none" strike="noStrike" cap="none" normalizeH="0" baseline="0" err="1">
                <a:ln>
                  <a:noFill/>
                </a:ln>
                <a:solidFill>
                  <a:schemeClr val="tx1"/>
                </a:solidFill>
                <a:effectLst/>
                <a:latin typeface="Arial" charset="0"/>
              </a:rPr>
              <a:t>BoD</a:t>
            </a:r>
            <a:endParaRPr kumimoji="0" lang="en-US" sz="1800" b="0" i="0" u="none" strike="noStrike" cap="none" normalizeH="0" baseline="0">
              <a:ln>
                <a:noFill/>
              </a:ln>
              <a:solidFill>
                <a:schemeClr val="tx1"/>
              </a:solidFill>
              <a:effectLst/>
              <a:latin typeface="Arial" charset="0"/>
            </a:endParaRPr>
          </a:p>
        </p:txBody>
      </p:sp>
      <p:sp>
        <p:nvSpPr>
          <p:cNvPr id="36" name="Rectangle 35">
            <a:extLst>
              <a:ext uri="{FF2B5EF4-FFF2-40B4-BE49-F238E27FC236}">
                <a16:creationId xmlns:a16="http://schemas.microsoft.com/office/drawing/2014/main" id="{334BA9FF-FA4E-1649-B7E1-5C9CFD297CA3}"/>
              </a:ext>
            </a:extLst>
          </p:cNvPr>
          <p:cNvSpPr/>
          <p:nvPr/>
        </p:nvSpPr>
        <p:spPr bwMode="auto">
          <a:xfrm>
            <a:off x="185206" y="3613150"/>
            <a:ext cx="1752600" cy="304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rPr>
              <a:t>Maintainer</a:t>
            </a:r>
          </a:p>
        </p:txBody>
      </p:sp>
    </p:spTree>
    <p:extLst>
      <p:ext uri="{BB962C8B-B14F-4D97-AF65-F5344CB8AC3E}">
        <p14:creationId xmlns:p14="http://schemas.microsoft.com/office/powerpoint/2010/main" val="1414444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BBD0F-DAE2-244F-8D3A-67B74F4C9E62}"/>
              </a:ext>
            </a:extLst>
          </p:cNvPr>
          <p:cNvSpPr>
            <a:spLocks noGrp="1"/>
          </p:cNvSpPr>
          <p:nvPr>
            <p:ph type="title"/>
          </p:nvPr>
        </p:nvSpPr>
        <p:spPr/>
        <p:txBody>
          <a:bodyPr/>
          <a:lstStyle/>
          <a:p>
            <a:r>
              <a:rPr lang="en-US"/>
              <a:t>GitHub Repository</a:t>
            </a:r>
          </a:p>
        </p:txBody>
      </p:sp>
      <p:pic>
        <p:nvPicPr>
          <p:cNvPr id="4" name="Picture 3">
            <a:extLst>
              <a:ext uri="{FF2B5EF4-FFF2-40B4-BE49-F238E27FC236}">
                <a16:creationId xmlns:a16="http://schemas.microsoft.com/office/drawing/2014/main" id="{F10EAC0C-6574-A14F-889C-A128073E94B0}"/>
              </a:ext>
            </a:extLst>
          </p:cNvPr>
          <p:cNvPicPr>
            <a:picLocks noChangeAspect="1"/>
          </p:cNvPicPr>
          <p:nvPr/>
        </p:nvPicPr>
        <p:blipFill>
          <a:blip r:embed="rId2"/>
          <a:stretch>
            <a:fillRect/>
          </a:stretch>
        </p:blipFill>
        <p:spPr>
          <a:xfrm>
            <a:off x="-1" y="1650998"/>
            <a:ext cx="9363075" cy="3721103"/>
          </a:xfrm>
          <a:prstGeom prst="rect">
            <a:avLst/>
          </a:prstGeom>
        </p:spPr>
      </p:pic>
      <p:sp>
        <p:nvSpPr>
          <p:cNvPr id="5" name="Rectangle 4">
            <a:extLst>
              <a:ext uri="{FF2B5EF4-FFF2-40B4-BE49-F238E27FC236}">
                <a16:creationId xmlns:a16="http://schemas.microsoft.com/office/drawing/2014/main" id="{B964F9ED-0F9B-7D44-B17A-DDE9C1BF3881}"/>
              </a:ext>
            </a:extLst>
          </p:cNvPr>
          <p:cNvSpPr/>
          <p:nvPr/>
        </p:nvSpPr>
        <p:spPr bwMode="auto">
          <a:xfrm>
            <a:off x="109537" y="1682750"/>
            <a:ext cx="1295400" cy="381000"/>
          </a:xfrm>
          <a:prstGeom prst="rect">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 name="TextBox 5">
            <a:extLst>
              <a:ext uri="{FF2B5EF4-FFF2-40B4-BE49-F238E27FC236}">
                <a16:creationId xmlns:a16="http://schemas.microsoft.com/office/drawing/2014/main" id="{86C4BB09-E428-1B46-B2EF-69D2D242E5D1}"/>
              </a:ext>
            </a:extLst>
          </p:cNvPr>
          <p:cNvSpPr txBox="1"/>
          <p:nvPr/>
        </p:nvSpPr>
        <p:spPr>
          <a:xfrm>
            <a:off x="2090737" y="1682750"/>
            <a:ext cx="2560316" cy="313932"/>
          </a:xfrm>
          <a:prstGeom prst="rect">
            <a:avLst/>
          </a:prstGeom>
          <a:solidFill>
            <a:schemeClr val="bg1"/>
          </a:solidFill>
        </p:spPr>
        <p:txBody>
          <a:bodyPr wrap="none" rtlCol="0">
            <a:spAutoFit/>
          </a:bodyPr>
          <a:lstStyle/>
          <a:p>
            <a:r>
              <a:rPr lang="en-US" sz="1600">
                <a:solidFill>
                  <a:srgbClr val="FF0000"/>
                </a:solidFill>
              </a:rPr>
              <a:t>1. Create “feature-branch”</a:t>
            </a:r>
          </a:p>
        </p:txBody>
      </p:sp>
      <p:sp>
        <p:nvSpPr>
          <p:cNvPr id="7" name="Rectangle 6">
            <a:extLst>
              <a:ext uri="{FF2B5EF4-FFF2-40B4-BE49-F238E27FC236}">
                <a16:creationId xmlns:a16="http://schemas.microsoft.com/office/drawing/2014/main" id="{6040CDA4-9A9B-394B-823E-73F6ED47E576}"/>
              </a:ext>
            </a:extLst>
          </p:cNvPr>
          <p:cNvSpPr/>
          <p:nvPr/>
        </p:nvSpPr>
        <p:spPr bwMode="auto">
          <a:xfrm>
            <a:off x="109537" y="4883150"/>
            <a:ext cx="1600200" cy="381000"/>
          </a:xfrm>
          <a:prstGeom prst="rect">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8" name="TextBox 7">
            <a:extLst>
              <a:ext uri="{FF2B5EF4-FFF2-40B4-BE49-F238E27FC236}">
                <a16:creationId xmlns:a16="http://schemas.microsoft.com/office/drawing/2014/main" id="{0D0C8240-9F5D-C347-9870-9672E52464DF}"/>
              </a:ext>
            </a:extLst>
          </p:cNvPr>
          <p:cNvSpPr txBox="1"/>
          <p:nvPr/>
        </p:nvSpPr>
        <p:spPr>
          <a:xfrm>
            <a:off x="2243137" y="5372101"/>
            <a:ext cx="3038011" cy="313932"/>
          </a:xfrm>
          <a:prstGeom prst="rect">
            <a:avLst/>
          </a:prstGeom>
          <a:noFill/>
        </p:spPr>
        <p:txBody>
          <a:bodyPr wrap="none" rtlCol="0">
            <a:spAutoFit/>
          </a:bodyPr>
          <a:lstStyle/>
          <a:p>
            <a:r>
              <a:rPr lang="en-US" sz="1600">
                <a:solidFill>
                  <a:srgbClr val="FF0000"/>
                </a:solidFill>
              </a:rPr>
              <a:t>2. Create post using a template</a:t>
            </a:r>
          </a:p>
        </p:txBody>
      </p:sp>
      <p:sp>
        <p:nvSpPr>
          <p:cNvPr id="9" name="Rectangle 8">
            <a:extLst>
              <a:ext uri="{FF2B5EF4-FFF2-40B4-BE49-F238E27FC236}">
                <a16:creationId xmlns:a16="http://schemas.microsoft.com/office/drawing/2014/main" id="{15CF0638-B542-A242-B865-606FBF460D52}"/>
              </a:ext>
            </a:extLst>
          </p:cNvPr>
          <p:cNvSpPr/>
          <p:nvPr/>
        </p:nvSpPr>
        <p:spPr bwMode="auto">
          <a:xfrm>
            <a:off x="109537" y="2839098"/>
            <a:ext cx="1634455" cy="1730120"/>
          </a:xfrm>
          <a:prstGeom prst="rect">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10" name="TextBox 9">
            <a:extLst>
              <a:ext uri="{FF2B5EF4-FFF2-40B4-BE49-F238E27FC236}">
                <a16:creationId xmlns:a16="http://schemas.microsoft.com/office/drawing/2014/main" id="{C8B12471-11BA-E841-B1AC-4F81B0DC13AB}"/>
              </a:ext>
            </a:extLst>
          </p:cNvPr>
          <p:cNvSpPr txBox="1"/>
          <p:nvPr/>
        </p:nvSpPr>
        <p:spPr>
          <a:xfrm>
            <a:off x="2243137" y="3511549"/>
            <a:ext cx="3687228" cy="313932"/>
          </a:xfrm>
          <a:prstGeom prst="rect">
            <a:avLst/>
          </a:prstGeom>
          <a:solidFill>
            <a:schemeClr val="bg1"/>
          </a:solidFill>
        </p:spPr>
        <p:txBody>
          <a:bodyPr wrap="none" rtlCol="0">
            <a:spAutoFit/>
          </a:bodyPr>
          <a:lstStyle/>
          <a:p>
            <a:r>
              <a:rPr lang="en-US" sz="1600">
                <a:solidFill>
                  <a:srgbClr val="FF0000"/>
                </a:solidFill>
              </a:rPr>
              <a:t>3. Create a new file inside of the folder</a:t>
            </a:r>
          </a:p>
        </p:txBody>
      </p:sp>
      <p:sp>
        <p:nvSpPr>
          <p:cNvPr id="11" name="TextBox 10">
            <a:extLst>
              <a:ext uri="{FF2B5EF4-FFF2-40B4-BE49-F238E27FC236}">
                <a16:creationId xmlns:a16="http://schemas.microsoft.com/office/drawing/2014/main" id="{952268EA-5CAB-1545-BCA0-3B9FF5A1976F}"/>
              </a:ext>
            </a:extLst>
          </p:cNvPr>
          <p:cNvSpPr txBox="1"/>
          <p:nvPr/>
        </p:nvSpPr>
        <p:spPr>
          <a:xfrm>
            <a:off x="2471737" y="4569218"/>
            <a:ext cx="1151277" cy="313932"/>
          </a:xfrm>
          <a:prstGeom prst="rect">
            <a:avLst/>
          </a:prstGeom>
          <a:solidFill>
            <a:schemeClr val="bg1"/>
          </a:solidFill>
        </p:spPr>
        <p:txBody>
          <a:bodyPr wrap="none" rtlCol="0">
            <a:spAutoFit/>
          </a:bodyPr>
          <a:lstStyle/>
          <a:p>
            <a:r>
              <a:rPr lang="en-US" sz="1600">
                <a:solidFill>
                  <a:srgbClr val="FF0000"/>
                </a:solidFill>
              </a:rPr>
              <a:t>Guidelines</a:t>
            </a:r>
          </a:p>
        </p:txBody>
      </p:sp>
      <p:cxnSp>
        <p:nvCxnSpPr>
          <p:cNvPr id="15" name="Straight Arrow Connector 14">
            <a:extLst>
              <a:ext uri="{FF2B5EF4-FFF2-40B4-BE49-F238E27FC236}">
                <a16:creationId xmlns:a16="http://schemas.microsoft.com/office/drawing/2014/main" id="{0782761F-E488-8545-8082-84550A3A1F6D}"/>
              </a:ext>
            </a:extLst>
          </p:cNvPr>
          <p:cNvCxnSpPr>
            <a:endCxn id="11" idx="1"/>
          </p:cNvCxnSpPr>
          <p:nvPr/>
        </p:nvCxnSpPr>
        <p:spPr bwMode="auto">
          <a:xfrm>
            <a:off x="1404937" y="4726184"/>
            <a:ext cx="1066800" cy="0"/>
          </a:xfrm>
          <a:prstGeom prst="straightConnector1">
            <a:avLst/>
          </a:prstGeom>
          <a:solidFill>
            <a:schemeClr val="accent1"/>
          </a:solidFill>
          <a:ln w="12700" cap="flat" cmpd="sng" algn="ctr">
            <a:solidFill>
              <a:schemeClr val="tx1"/>
            </a:solidFill>
            <a:prstDash val="sysDot"/>
            <a:round/>
            <a:headEnd type="none" w="med" len="med"/>
            <a:tailEnd type="triangle"/>
          </a:ln>
          <a:effectLst/>
        </p:spPr>
      </p:cxnSp>
    </p:spTree>
    <p:extLst>
      <p:ext uri="{BB962C8B-B14F-4D97-AF65-F5344CB8AC3E}">
        <p14:creationId xmlns:p14="http://schemas.microsoft.com/office/powerpoint/2010/main" val="2022794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9FA8A-F86D-B74E-87D1-F57C291071C1}"/>
              </a:ext>
            </a:extLst>
          </p:cNvPr>
          <p:cNvSpPr>
            <a:spLocks noGrp="1"/>
          </p:cNvSpPr>
          <p:nvPr>
            <p:ph type="title"/>
          </p:nvPr>
        </p:nvSpPr>
        <p:spPr/>
        <p:txBody>
          <a:bodyPr/>
          <a:lstStyle/>
          <a:p>
            <a:r>
              <a:rPr lang="en-US"/>
              <a:t>Template 1/3</a:t>
            </a:r>
          </a:p>
        </p:txBody>
      </p:sp>
      <p:pic>
        <p:nvPicPr>
          <p:cNvPr id="4" name="Picture 3">
            <a:extLst>
              <a:ext uri="{FF2B5EF4-FFF2-40B4-BE49-F238E27FC236}">
                <a16:creationId xmlns:a16="http://schemas.microsoft.com/office/drawing/2014/main" id="{A5DC7F68-3133-2B44-B8DD-1B44E9C54EEE}"/>
              </a:ext>
            </a:extLst>
          </p:cNvPr>
          <p:cNvPicPr>
            <a:picLocks noChangeAspect="1"/>
          </p:cNvPicPr>
          <p:nvPr/>
        </p:nvPicPr>
        <p:blipFill>
          <a:blip r:embed="rId2"/>
          <a:stretch>
            <a:fillRect/>
          </a:stretch>
        </p:blipFill>
        <p:spPr>
          <a:xfrm>
            <a:off x="2166937" y="1073150"/>
            <a:ext cx="5374850" cy="5492750"/>
          </a:xfrm>
          <a:prstGeom prst="rect">
            <a:avLst/>
          </a:prstGeom>
        </p:spPr>
      </p:pic>
    </p:spTree>
    <p:extLst>
      <p:ext uri="{BB962C8B-B14F-4D97-AF65-F5344CB8AC3E}">
        <p14:creationId xmlns:p14="http://schemas.microsoft.com/office/powerpoint/2010/main" val="2178595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7DAE2-9FD3-D546-89AE-F89E5E3BD181}"/>
              </a:ext>
            </a:extLst>
          </p:cNvPr>
          <p:cNvSpPr>
            <a:spLocks noGrp="1"/>
          </p:cNvSpPr>
          <p:nvPr>
            <p:ph type="title"/>
          </p:nvPr>
        </p:nvSpPr>
        <p:spPr/>
        <p:txBody>
          <a:bodyPr/>
          <a:lstStyle/>
          <a:p>
            <a:r>
              <a:rPr lang="en-US"/>
              <a:t>Template 2/3</a:t>
            </a:r>
          </a:p>
        </p:txBody>
      </p:sp>
      <p:pic>
        <p:nvPicPr>
          <p:cNvPr id="4" name="Picture 3">
            <a:extLst>
              <a:ext uri="{FF2B5EF4-FFF2-40B4-BE49-F238E27FC236}">
                <a16:creationId xmlns:a16="http://schemas.microsoft.com/office/drawing/2014/main" id="{A16FF591-0D2E-904B-A3B4-586293E4178A}"/>
              </a:ext>
            </a:extLst>
          </p:cNvPr>
          <p:cNvPicPr>
            <a:picLocks noChangeAspect="1"/>
          </p:cNvPicPr>
          <p:nvPr/>
        </p:nvPicPr>
        <p:blipFill>
          <a:blip r:embed="rId2"/>
          <a:stretch>
            <a:fillRect/>
          </a:stretch>
        </p:blipFill>
        <p:spPr>
          <a:xfrm>
            <a:off x="2129070" y="1073150"/>
            <a:ext cx="5104933" cy="5492750"/>
          </a:xfrm>
          <a:prstGeom prst="rect">
            <a:avLst/>
          </a:prstGeom>
        </p:spPr>
      </p:pic>
    </p:spTree>
    <p:extLst>
      <p:ext uri="{BB962C8B-B14F-4D97-AF65-F5344CB8AC3E}">
        <p14:creationId xmlns:p14="http://schemas.microsoft.com/office/powerpoint/2010/main" val="3566423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11075-DC89-A947-A8F2-C38C3C5956A0}"/>
              </a:ext>
            </a:extLst>
          </p:cNvPr>
          <p:cNvSpPr>
            <a:spLocks noGrp="1"/>
          </p:cNvSpPr>
          <p:nvPr>
            <p:ph type="title"/>
          </p:nvPr>
        </p:nvSpPr>
        <p:spPr/>
        <p:txBody>
          <a:bodyPr/>
          <a:lstStyle/>
          <a:p>
            <a:r>
              <a:rPr lang="en-US"/>
              <a:t>Template 3/3</a:t>
            </a:r>
          </a:p>
        </p:txBody>
      </p:sp>
      <p:pic>
        <p:nvPicPr>
          <p:cNvPr id="4" name="Picture 3">
            <a:extLst>
              <a:ext uri="{FF2B5EF4-FFF2-40B4-BE49-F238E27FC236}">
                <a16:creationId xmlns:a16="http://schemas.microsoft.com/office/drawing/2014/main" id="{8FA154EC-65DF-5841-A352-4FE621BAF44E}"/>
              </a:ext>
            </a:extLst>
          </p:cNvPr>
          <p:cNvPicPr>
            <a:picLocks noChangeAspect="1"/>
          </p:cNvPicPr>
          <p:nvPr/>
        </p:nvPicPr>
        <p:blipFill>
          <a:blip r:embed="rId2"/>
          <a:stretch>
            <a:fillRect/>
          </a:stretch>
        </p:blipFill>
        <p:spPr>
          <a:xfrm>
            <a:off x="1557337" y="1073150"/>
            <a:ext cx="5962486" cy="5361615"/>
          </a:xfrm>
          <a:prstGeom prst="rect">
            <a:avLst/>
          </a:prstGeom>
        </p:spPr>
      </p:pic>
    </p:spTree>
    <p:extLst>
      <p:ext uri="{BB962C8B-B14F-4D97-AF65-F5344CB8AC3E}">
        <p14:creationId xmlns:p14="http://schemas.microsoft.com/office/powerpoint/2010/main" val="2571092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C9ED6-CB5D-4A4E-B557-79731F95F903}"/>
              </a:ext>
            </a:extLst>
          </p:cNvPr>
          <p:cNvSpPr>
            <a:spLocks noGrp="1"/>
          </p:cNvSpPr>
          <p:nvPr>
            <p:ph type="title"/>
          </p:nvPr>
        </p:nvSpPr>
        <p:spPr>
          <a:xfrm>
            <a:off x="-8651" y="3159919"/>
            <a:ext cx="8748712" cy="703262"/>
          </a:xfrm>
        </p:spPr>
        <p:txBody>
          <a:bodyPr/>
          <a:lstStyle/>
          <a:p>
            <a:r>
              <a:rPr lang="en-US"/>
              <a:t>Comments?</a:t>
            </a:r>
          </a:p>
        </p:txBody>
      </p:sp>
    </p:spTree>
    <p:extLst>
      <p:ext uri="{BB962C8B-B14F-4D97-AF65-F5344CB8AC3E}">
        <p14:creationId xmlns:p14="http://schemas.microsoft.com/office/powerpoint/2010/main" val="274482046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10" ma:contentTypeDescription="Create a new document." ma:contentTypeScope="" ma:versionID="556a0fc66f68ee0c406bf1ecab7572f6">
  <xsd:schema xmlns:xsd="http://www.w3.org/2001/XMLSchema" xmlns:xs="http://www.w3.org/2001/XMLSchema" xmlns:p="http://schemas.microsoft.com/office/2006/metadata/properties" xmlns:ns2="0c98f31b-11bc-4497-8798-633766af6004" targetNamespace="http://schemas.microsoft.com/office/2006/metadata/properties" ma:root="true" ma:fieldsID="7e1297bdec2ece3414d2d7c0a5238890"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7D8F4B-8F5E-447F-99F3-D3B37DB8C60F}">
  <ds:schemaRefs>
    <ds:schemaRef ds:uri="0c98f31b-11bc-4497-8798-633766af600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6EBB180-7E6F-4AEF-ADEF-98C22D41DCA8}">
  <ds:schemaRefs>
    <ds:schemaRef ds:uri="0c98f31b-11bc-4497-8798-633766af600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765E674-26D4-49B9-8363-287362DE9C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D:\Data\OMA\OMA Template.pot</Template>
  <Application>Microsoft Office PowerPoint</Application>
  <PresentationFormat>Custom</PresentationFormat>
  <Slides>8</Slides>
  <Notes>0</Notes>
  <HiddenSlides>0</HiddenSlide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OMA Template</vt:lpstr>
      <vt:lpstr>OMA-DM&amp;SE-2020-0012-INP_WG_Communication_Posts_Guidelines  Working Groups Communication Posts </vt:lpstr>
      <vt:lpstr>Introduction</vt:lpstr>
      <vt:lpstr>The Proposal</vt:lpstr>
      <vt:lpstr>GitHub Repository</vt:lpstr>
      <vt:lpstr>Template 1/3</vt:lpstr>
      <vt:lpstr>Template 2/3</vt:lpstr>
      <vt:lpstr>Template 3/3</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revision>1</cp:revision>
  <cp:lastPrinted>1999-04-27T06:51:51Z</cp:lastPrinted>
  <dcterms:created xsi:type="dcterms:W3CDTF">2002-03-19T14:05:12Z</dcterms:created>
  <dcterms:modified xsi:type="dcterms:W3CDTF">2020-03-16T19:08:12Z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