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Lst>
  <p:notesMasterIdLst>
    <p:notesMasterId r:id="rId9"/>
  </p:notesMasterIdLst>
  <p:handoutMasterIdLst>
    <p:handoutMasterId r:id="rId10"/>
  </p:handoutMasterIdLst>
  <p:sldIdLst>
    <p:sldId id="293" r:id="rId5"/>
    <p:sldId id="318" r:id="rId6"/>
    <p:sldId id="321" r:id="rId7"/>
    <p:sldId id="320" r:id="rId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54"/>
    <p:restoredTop sz="94731"/>
  </p:normalViewPr>
  <p:slideViewPr>
    <p:cSldViewPr snapToGrid="0">
      <p:cViewPr varScale="1">
        <p:scale>
          <a:sx n="81" d="100"/>
          <a:sy n="81" d="100"/>
        </p:scale>
        <p:origin x="1562" y="14"/>
      </p:cViewPr>
      <p:guideLst>
        <p:guide orient="horz" pos="2212"/>
        <p:guide pos="2949"/>
      </p:guideLst>
    </p:cSldViewPr>
  </p:slideViewPr>
  <p:notesTextViewPr>
    <p:cViewPr>
      <p:scale>
        <a:sx n="1" d="1"/>
        <a:sy n="1" d="1"/>
      </p:scale>
      <p:origin x="0" y="0"/>
    </p:cViewPr>
  </p:notesTextViewPr>
  <p:notesViewPr>
    <p:cSldViewPr snapToGrid="0">
      <p:cViewPr>
        <p:scale>
          <a:sx n="1" d="2"/>
          <a:sy n="1" d="2"/>
        </p:scale>
        <p:origin x="0" y="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a:ea typeface="宋体" charset="-122"/>
                <a:cs typeface="Times New Roman" charset="0"/>
              </a:rPr>
              <a:t>© 2020 Open Mobile Alliance.</a:t>
            </a:r>
            <a:endParaRPr lang="en-US" altLang="zh-CN" sz="1000" b="1">
              <a:ea typeface="宋体" charset="-122"/>
            </a:endParaRPr>
          </a:p>
          <a:p>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OMA-DMSE-2020-0021</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a:latin typeface="Arial Narrow" pitchFamily="34" charset="0"/>
                <a:ea typeface="宋体" charset="-122"/>
              </a:rPr>
            </a:br>
            <a:r>
              <a:rPr lang="en-US" altLang="zh-CN" sz="500">
                <a:solidFill>
                  <a:srgbClr val="999999"/>
                </a:solidFill>
                <a:ea typeface="宋体" charset="-122"/>
              </a:rPr>
              <a:t>[OMA-Template-SlideDeck-20190101-I]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github.com/OpenMobileAlliance/lwm2m-registry/pull/473" TargetMode="External"/><Relationship Id="rId2" Type="http://schemas.openxmlformats.org/officeDocument/2006/relationships/hyperlink" Target="https://github.com/OpenMobileAlliance/lwm2m-registry"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DMSE</a:t>
            </a:r>
          </a:p>
          <a:p>
            <a:pPr>
              <a:lnSpc>
                <a:spcPct val="95000"/>
              </a:lnSpc>
              <a:spcAft>
                <a:spcPct val="35000"/>
              </a:spcAft>
            </a:pPr>
            <a:r>
              <a:rPr lang="en-US" altLang="zh-CN" b="1" dirty="0">
                <a:latin typeface="Tahoma" pitchFamily="34" charset="0"/>
                <a:ea typeface="宋体" charset="-122"/>
              </a:rPr>
              <a:t>	Date:	16 Jun 2020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Sean Mcilroy, smcilroy@omaorg.org</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OMA-DM&amp;SE-2020-0021-INP_Submissions_for_Working_Group_Approval </a:t>
            </a:r>
            <a:br>
              <a:rPr lang="en-US" altLang="zh-CN" sz="2000" dirty="0">
                <a:ea typeface="宋体" charset="-122"/>
              </a:rPr>
            </a:br>
            <a:br>
              <a:rPr lang="en-US" altLang="zh-CN" sz="1400" dirty="0">
                <a:ea typeface="宋体" charset="-122"/>
              </a:rPr>
            </a:br>
            <a:r>
              <a:rPr lang="en-US" altLang="zh-CN" dirty="0">
                <a:ea typeface="宋体" charset="-122"/>
              </a:rPr>
              <a:t>Submissions For WG Approval</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a:p>
          <a:p>
            <a:r>
              <a:rPr lang="en-GB" altLang="zh-CN" sz="90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a:p>
          <a:p>
            <a:r>
              <a:rPr lang="en-GB" altLang="zh-CN" sz="900"/>
              <a:t>THIS DOCUMENT IS PROVIDED ON AN "AS IS" "AS AVAILABLE" AND "WITH ALL FAULTS" BASIS.</a:t>
            </a:r>
            <a:endParaRPr lang="en-US" altLang="zh-CN" sz="90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a:t>
            </a:r>
            <a:r>
              <a:rPr lang="en-US" altLang="zh-CN" sz="900" err="1">
                <a:ea typeface="宋体" charset="-122"/>
                <a:cs typeface="Times New Roman" charset="0"/>
              </a:rPr>
              <a:t>endeavours</a:t>
            </a:r>
            <a:r>
              <a:rPr lang="en-US" altLang="zh-CN" sz="90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Final Approval </a:t>
            </a:r>
          </a:p>
        </p:txBody>
      </p:sp>
      <p:graphicFrame>
        <p:nvGraphicFramePr>
          <p:cNvPr id="2" name="Table 2">
            <a:extLst>
              <a:ext uri="{FF2B5EF4-FFF2-40B4-BE49-F238E27FC236}">
                <a16:creationId xmlns:a16="http://schemas.microsoft.com/office/drawing/2014/main" id="{66CE9F09-B6F6-4186-AD8F-3B15DE784578}"/>
              </a:ext>
            </a:extLst>
          </p:cNvPr>
          <p:cNvGraphicFramePr>
            <a:graphicFrameLocks noGrp="1"/>
          </p:cNvGraphicFramePr>
          <p:nvPr>
            <p:extLst>
              <p:ext uri="{D42A27DB-BD31-4B8C-83A1-F6EECF244321}">
                <p14:modId xmlns:p14="http://schemas.microsoft.com/office/powerpoint/2010/main" val="4236838818"/>
              </p:ext>
            </p:extLst>
          </p:nvPr>
        </p:nvGraphicFramePr>
        <p:xfrm>
          <a:off x="359843" y="1637745"/>
          <a:ext cx="8611638" cy="4092972"/>
        </p:xfrm>
        <a:graphic>
          <a:graphicData uri="http://schemas.openxmlformats.org/drawingml/2006/table">
            <a:tbl>
              <a:tblPr firstRow="1" bandRow="1">
                <a:tableStyleId>{5C22544A-7EE6-4342-B048-85BDC9FD1C3A}</a:tableStyleId>
              </a:tblPr>
              <a:tblGrid>
                <a:gridCol w="1416203">
                  <a:extLst>
                    <a:ext uri="{9D8B030D-6E8A-4147-A177-3AD203B41FA5}">
                      <a16:colId xmlns:a16="http://schemas.microsoft.com/office/drawing/2014/main" val="358492525"/>
                    </a:ext>
                  </a:extLst>
                </a:gridCol>
                <a:gridCol w="5164261">
                  <a:extLst>
                    <a:ext uri="{9D8B030D-6E8A-4147-A177-3AD203B41FA5}">
                      <a16:colId xmlns:a16="http://schemas.microsoft.com/office/drawing/2014/main" val="3200521732"/>
                    </a:ext>
                  </a:extLst>
                </a:gridCol>
                <a:gridCol w="2031174">
                  <a:extLst>
                    <a:ext uri="{9D8B030D-6E8A-4147-A177-3AD203B41FA5}">
                      <a16:colId xmlns:a16="http://schemas.microsoft.com/office/drawing/2014/main" val="1832101978"/>
                    </a:ext>
                  </a:extLst>
                </a:gridCol>
              </a:tblGrid>
              <a:tr h="637082">
                <a:tc>
                  <a:txBody>
                    <a:bodyPr/>
                    <a:lstStyle/>
                    <a:p>
                      <a:r>
                        <a:rPr lang="en-GB" dirty="0"/>
                        <a:t>Enabler (</a:t>
                      </a:r>
                      <a:r>
                        <a:rPr lang="en-GB" dirty="0" err="1"/>
                        <a:t>Obj</a:t>
                      </a:r>
                      <a:r>
                        <a:rPr lang="en-GB" dirty="0"/>
                        <a:t>)</a:t>
                      </a:r>
                      <a:endParaRPr lang="en-US" dirty="0"/>
                    </a:p>
                  </a:txBody>
                  <a:tcPr/>
                </a:tc>
                <a:tc>
                  <a:txBody>
                    <a:bodyPr/>
                    <a:lstStyle/>
                    <a:p>
                      <a:r>
                        <a:rPr lang="en-GB" dirty="0"/>
                        <a:t>Final Approval</a:t>
                      </a:r>
                      <a:endParaRPr lang="en-US" dirty="0"/>
                    </a:p>
                  </a:txBody>
                  <a:tcPr/>
                </a:tc>
                <a:tc>
                  <a:txBody>
                    <a:bodyPr/>
                    <a:lstStyle/>
                    <a:p>
                      <a:r>
                        <a:rPr lang="en-GB" dirty="0"/>
                        <a:t>Comments</a:t>
                      </a:r>
                      <a:endParaRPr lang="en-US" dirty="0"/>
                    </a:p>
                  </a:txBody>
                  <a:tcPr/>
                </a:tc>
                <a:extLst>
                  <a:ext uri="{0D108BD9-81ED-4DB2-BD59-A6C34878D82A}">
                    <a16:rowId xmlns:a16="http://schemas.microsoft.com/office/drawing/2014/main" val="3924622677"/>
                  </a:ext>
                </a:extLst>
              </a:tr>
              <a:tr h="475142">
                <a:tc>
                  <a:txBody>
                    <a:bodyPr/>
                    <a:lstStyle/>
                    <a:p>
                      <a:r>
                        <a:rPr lang="en-GB" sz="1200" b="0" i="0" kern="1200" dirty="0">
                          <a:solidFill>
                            <a:schemeClr val="dk1"/>
                          </a:solidFill>
                          <a:effectLst/>
                          <a:latin typeface="+mn-lt"/>
                          <a:ea typeface="+mn-ea"/>
                          <a:cs typeface="+mn-cs"/>
                        </a:rPr>
                        <a:t>LOCKWIPE           (8)</a:t>
                      </a:r>
                      <a:endParaRPr lang="en-US" sz="1200" b="0" i="0" kern="1200" dirty="0">
                        <a:solidFill>
                          <a:schemeClr val="dk1"/>
                        </a:solidFill>
                        <a:effectLst/>
                        <a:latin typeface="+mn-lt"/>
                        <a:ea typeface="+mn-ea"/>
                        <a:cs typeface="+mn-cs"/>
                      </a:endParaRPr>
                    </a:p>
                  </a:txBody>
                  <a:tcPr/>
                </a:tc>
                <a:tc>
                  <a:txBody>
                    <a:bodyPr/>
                    <a:lstStyle/>
                    <a:p>
                      <a:r>
                        <a:rPr lang="en-US" sz="1200" b="0" i="0" kern="1200" dirty="0">
                          <a:solidFill>
                            <a:schemeClr val="dk1"/>
                          </a:solidFill>
                          <a:effectLst/>
                          <a:latin typeface="+mn-lt"/>
                          <a:ea typeface="+mn-ea"/>
                          <a:cs typeface="+mn-cs"/>
                        </a:rPr>
                        <a:t>OMA-DM&amp;SE-2020-0016-INP_LwM2M_LOCKWIPE_V1_0_2_RRP_for_Final_Approval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3799632778"/>
                  </a:ext>
                </a:extLst>
              </a:tr>
              <a:tr h="475142">
                <a:tc>
                  <a:txBody>
                    <a:bodyPr/>
                    <a:lstStyle/>
                    <a:p>
                      <a:r>
                        <a:rPr lang="en-GB" sz="1200" b="0" i="0" kern="1200" dirty="0">
                          <a:solidFill>
                            <a:schemeClr val="dk1"/>
                          </a:solidFill>
                          <a:effectLst/>
                          <a:latin typeface="+mn-lt"/>
                          <a:ea typeface="+mn-ea"/>
                          <a:cs typeface="+mn-cs"/>
                        </a:rPr>
                        <a:t>*SWMGMT      (9)(14)</a:t>
                      </a:r>
                      <a:endParaRPr lang="en-US" sz="1200" b="0" i="0" kern="1200" dirty="0">
                        <a:solidFill>
                          <a:schemeClr val="dk1"/>
                        </a:solidFill>
                        <a:effectLst/>
                        <a:latin typeface="+mn-lt"/>
                        <a:ea typeface="+mn-ea"/>
                        <a:cs typeface="+mn-cs"/>
                      </a:endParaRPr>
                    </a:p>
                  </a:txBody>
                  <a:tcPr/>
                </a:tc>
                <a:tc>
                  <a:txBody>
                    <a:bodyPr/>
                    <a:lstStyle/>
                    <a:p>
                      <a:r>
                        <a:rPr lang="en-US" sz="1200" b="0" i="0" kern="1200" dirty="0">
                          <a:solidFill>
                            <a:schemeClr val="dk1"/>
                          </a:solidFill>
                          <a:effectLst/>
                          <a:latin typeface="+mn-lt"/>
                          <a:ea typeface="+mn-ea"/>
                          <a:cs typeface="+mn-cs"/>
                        </a:rPr>
                        <a:t>OMA-DM&amp;SE-2020-0022-INP_LWM2M_SWMGMT_V1_0_1_RRP_for_Final_Approval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solidFill>
                            <a:srgbClr val="FF0000"/>
                          </a:solidFill>
                        </a:rPr>
                        <a:t>(9) - Xml file updated with 3 missing resources</a:t>
                      </a:r>
                      <a:endParaRPr lang="en-US" sz="1100" dirty="0">
                        <a:solidFill>
                          <a:srgbClr val="FF0000"/>
                        </a:solidFill>
                      </a:endParaRPr>
                    </a:p>
                  </a:txBody>
                  <a:tcPr/>
                </a:tc>
                <a:extLst>
                  <a:ext uri="{0D108BD9-81ED-4DB2-BD59-A6C34878D82A}">
                    <a16:rowId xmlns:a16="http://schemas.microsoft.com/office/drawing/2014/main" val="255772501"/>
                  </a:ext>
                </a:extLst>
              </a:tr>
              <a:tr h="475142">
                <a:tc>
                  <a:txBody>
                    <a:bodyPr/>
                    <a:lstStyle/>
                    <a:p>
                      <a:r>
                        <a:rPr lang="en-GB" sz="1200" b="0" i="0" kern="1200" dirty="0">
                          <a:solidFill>
                            <a:schemeClr val="dk1"/>
                          </a:solidFill>
                          <a:effectLst/>
                          <a:latin typeface="+mn-lt"/>
                          <a:ea typeface="+mn-ea"/>
                          <a:cs typeface="+mn-cs"/>
                        </a:rPr>
                        <a:t>WLAN                  (12)</a:t>
                      </a:r>
                      <a:endParaRPr lang="en-US" sz="1200" b="0" i="0" kern="1200" dirty="0">
                        <a:solidFill>
                          <a:schemeClr val="dk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OMA-DM&amp;SE-2020-0024INP_LwM2M_WLAN_connectivity4_V1_0_1_for_Final_Approval</a:t>
                      </a:r>
                      <a:endParaRPr 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description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1103931505"/>
                  </a:ext>
                </a:extLst>
              </a:tr>
              <a:tr h="637082">
                <a:tc>
                  <a:txBody>
                    <a:bodyPr/>
                    <a:lstStyle/>
                    <a:p>
                      <a:r>
                        <a:rPr lang="en-US" sz="1200" b="0" i="0" kern="1200" dirty="0" err="1">
                          <a:solidFill>
                            <a:schemeClr val="dk1"/>
                          </a:solidFill>
                          <a:effectLst/>
                          <a:latin typeface="+mn-lt"/>
                          <a:ea typeface="+mn-ea"/>
                          <a:cs typeface="+mn-cs"/>
                        </a:rPr>
                        <a:t>DevCapMgmt</a:t>
                      </a:r>
                      <a:r>
                        <a:rPr lang="en-US" sz="1200" b="0" i="0" kern="1200" dirty="0">
                          <a:solidFill>
                            <a:schemeClr val="dk1"/>
                          </a:solidFill>
                          <a:effectLst/>
                          <a:latin typeface="+mn-lt"/>
                          <a:ea typeface="+mn-ea"/>
                          <a:cs typeface="+mn-cs"/>
                        </a:rPr>
                        <a:t>      (15)</a:t>
                      </a:r>
                    </a:p>
                  </a:txBody>
                  <a:tcPr/>
                </a:tc>
                <a:tc>
                  <a:txBody>
                    <a:bodyPr/>
                    <a:lstStyle/>
                    <a:p>
                      <a:r>
                        <a:rPr lang="en-US" sz="1200" dirty="0"/>
                        <a:t>OMA-DM&amp;SE-2020-0018-INP_LwM2M_DevCapMgmt_V1_0_3_RRP_for_Final_Approal</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1728525181"/>
                  </a:ext>
                </a:extLst>
              </a:tr>
              <a:tr h="637082">
                <a:tc>
                  <a:txBody>
                    <a:bodyPr/>
                    <a:lstStyle/>
                    <a:p>
                      <a:r>
                        <a:rPr lang="en-US" sz="1200" b="0" i="0" kern="1200" dirty="0">
                          <a:solidFill>
                            <a:schemeClr val="dk1"/>
                          </a:solidFill>
                          <a:effectLst/>
                          <a:latin typeface="+mn-lt"/>
                          <a:ea typeface="+mn-ea"/>
                          <a:cs typeface="+mn-cs"/>
                        </a:rPr>
                        <a:t>Portfolio              (16)</a:t>
                      </a:r>
                    </a:p>
                  </a:txBody>
                  <a:tcPr/>
                </a:tc>
                <a:tc>
                  <a:txBody>
                    <a:bodyPr/>
                    <a:lstStyle/>
                    <a:p>
                      <a:r>
                        <a:rPr lang="en-US" sz="1200" b="0" i="0" kern="1200" dirty="0">
                          <a:solidFill>
                            <a:schemeClr val="dk1"/>
                          </a:solidFill>
                          <a:effectLst/>
                          <a:latin typeface="+mn-lt"/>
                          <a:ea typeface="+mn-ea"/>
                          <a:cs typeface="+mn-cs"/>
                        </a:rPr>
                        <a:t>OMA-DM&amp;SE-2020-0019-INP_LwM2M_Portfolio_V1_0_1_RRP_for_Final_Approval</a:t>
                      </a:r>
                      <a:endParaRPr 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 to `..`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3466580101"/>
                  </a:ext>
                </a:extLst>
              </a:tr>
              <a:tr h="637082">
                <a:tc>
                  <a:txBody>
                    <a:bodyPr/>
                    <a:lstStyle/>
                    <a:p>
                      <a:r>
                        <a:rPr lang="en-US" sz="1200" b="0" i="0" kern="1200" dirty="0" err="1">
                          <a:solidFill>
                            <a:schemeClr val="dk1"/>
                          </a:solidFill>
                          <a:effectLst/>
                          <a:latin typeface="+mn-lt"/>
                          <a:ea typeface="+mn-ea"/>
                          <a:cs typeface="+mn-cs"/>
                        </a:rPr>
                        <a:t>EventLog</a:t>
                      </a:r>
                      <a:r>
                        <a:rPr lang="en-US" sz="1200" b="0" i="0" kern="1200" dirty="0">
                          <a:solidFill>
                            <a:schemeClr val="dk1"/>
                          </a:solidFill>
                          <a:effectLst/>
                          <a:latin typeface="+mn-lt"/>
                          <a:ea typeface="+mn-ea"/>
                          <a:cs typeface="+mn-cs"/>
                        </a:rPr>
                        <a:t>            (20)</a:t>
                      </a:r>
                    </a:p>
                  </a:txBody>
                  <a:tcPr/>
                </a:tc>
                <a:tc>
                  <a:txBody>
                    <a:bodyPr/>
                    <a:lstStyle/>
                    <a:p>
                      <a:r>
                        <a:rPr lang="en-US" sz="1200" b="0" i="0" kern="1200" dirty="0">
                          <a:solidFill>
                            <a:schemeClr val="dk1"/>
                          </a:solidFill>
                          <a:effectLst/>
                          <a:latin typeface="+mn-lt"/>
                          <a:ea typeface="+mn-ea"/>
                          <a:cs typeface="+mn-cs"/>
                        </a:rPr>
                        <a:t>OMA-DM&amp;SE-2020-0020-INP_LwM2M_EventLog_V1_0_1_ERP_for_Final_Approval</a:t>
                      </a:r>
                      <a:endParaRPr 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Resolves validation errors description and Missing ending LF</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val="4176547440"/>
                  </a:ext>
                </a:extLst>
              </a:tr>
            </a:tbl>
          </a:graphicData>
        </a:graphic>
      </p:graphicFrame>
      <p:sp>
        <p:nvSpPr>
          <p:cNvPr id="5" name="Content Placeholder 4">
            <a:extLst>
              <a:ext uri="{FF2B5EF4-FFF2-40B4-BE49-F238E27FC236}">
                <a16:creationId xmlns:a16="http://schemas.microsoft.com/office/drawing/2014/main" id="{CAF6AB5C-50EF-4781-A4F7-1F937C0E79D0}"/>
              </a:ext>
            </a:extLst>
          </p:cNvPr>
          <p:cNvSpPr>
            <a:spLocks noGrp="1"/>
          </p:cNvSpPr>
          <p:nvPr>
            <p:ph idx="1"/>
          </p:nvPr>
        </p:nvSpPr>
        <p:spPr>
          <a:xfrm>
            <a:off x="276225" y="1146421"/>
            <a:ext cx="8778875" cy="621105"/>
          </a:xfrm>
        </p:spPr>
        <p:txBody>
          <a:bodyPr/>
          <a:lstStyle/>
          <a:p>
            <a:r>
              <a:rPr lang="en-GB" dirty="0"/>
              <a:t>Members Portal</a:t>
            </a:r>
          </a:p>
          <a:p>
            <a:pPr marL="225425" lvl="1" indent="0">
              <a:buNone/>
            </a:pPr>
            <a:endParaRPr lang="en-US" dirty="0"/>
          </a:p>
        </p:txBody>
      </p:sp>
      <p:sp>
        <p:nvSpPr>
          <p:cNvPr id="6" name="Content Placeholder 4">
            <a:extLst>
              <a:ext uri="{FF2B5EF4-FFF2-40B4-BE49-F238E27FC236}">
                <a16:creationId xmlns:a16="http://schemas.microsoft.com/office/drawing/2014/main" id="{CFC2C23C-C4E3-4B47-AB5C-F154C83D0213}"/>
              </a:ext>
            </a:extLst>
          </p:cNvPr>
          <p:cNvSpPr txBox="1">
            <a:spLocks/>
          </p:cNvSpPr>
          <p:nvPr/>
        </p:nvSpPr>
        <p:spPr bwMode="auto">
          <a:xfrm>
            <a:off x="118606" y="5658898"/>
            <a:ext cx="9094112" cy="69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0" indent="0">
              <a:lnSpc>
                <a:spcPct val="100000"/>
              </a:lnSpc>
              <a:buNone/>
            </a:pPr>
            <a:r>
              <a:rPr lang="en-GB" kern="0" dirty="0">
                <a:solidFill>
                  <a:srgbClr val="FF0000"/>
                </a:solidFill>
              </a:rPr>
              <a:t>*</a:t>
            </a:r>
            <a:r>
              <a:rPr lang="en-GB" sz="1400" kern="0" dirty="0">
                <a:solidFill>
                  <a:srgbClr val="FF0000"/>
                </a:solidFill>
              </a:rPr>
              <a:t>Note - </a:t>
            </a:r>
            <a:r>
              <a:rPr lang="en-US" sz="1400" kern="0" dirty="0">
                <a:solidFill>
                  <a:srgbClr val="FF0000"/>
                </a:solidFill>
              </a:rPr>
              <a:t>Object 9 [Software Management] xml file is not aligned with the TS OMA-TS-LWM2M_SwMgmt-V1_0-20180301-A. Resources 16, 17 and 18 have been added to the xml file to correspond with the Published TS. The addition of new Resources implies the creation of a new revision of the object.</a:t>
            </a:r>
            <a:endParaRPr lang="en-GB" sz="1400" kern="0" dirty="0">
              <a:solidFill>
                <a:srgbClr val="FF0000"/>
              </a:solidFill>
            </a:endParaRPr>
          </a:p>
          <a:p>
            <a:pPr marL="225425" lvl="1" indent="0">
              <a:lnSpc>
                <a:spcPct val="100000"/>
              </a:lnSpc>
              <a:buFontTx/>
              <a:buNone/>
            </a:pPr>
            <a:endParaRPr lang="en-US" kern="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CR’s for Ratification/Approval </a:t>
            </a:r>
          </a:p>
        </p:txBody>
      </p:sp>
      <p:graphicFrame>
        <p:nvGraphicFramePr>
          <p:cNvPr id="2" name="Table 2">
            <a:extLst>
              <a:ext uri="{FF2B5EF4-FFF2-40B4-BE49-F238E27FC236}">
                <a16:creationId xmlns:a16="http://schemas.microsoft.com/office/drawing/2014/main" id="{66CE9F09-B6F6-4186-AD8F-3B15DE784578}"/>
              </a:ext>
            </a:extLst>
          </p:cNvPr>
          <p:cNvGraphicFramePr>
            <a:graphicFrameLocks noGrp="1"/>
          </p:cNvGraphicFramePr>
          <p:nvPr>
            <p:extLst>
              <p:ext uri="{D42A27DB-BD31-4B8C-83A1-F6EECF244321}">
                <p14:modId xmlns:p14="http://schemas.microsoft.com/office/powerpoint/2010/main" val="4247002982"/>
              </p:ext>
            </p:extLst>
          </p:nvPr>
        </p:nvGraphicFramePr>
        <p:xfrm>
          <a:off x="276225" y="1708446"/>
          <a:ext cx="8656895" cy="4241862"/>
        </p:xfrm>
        <a:graphic>
          <a:graphicData uri="http://schemas.openxmlformats.org/drawingml/2006/table">
            <a:tbl>
              <a:tblPr firstRow="1" bandRow="1">
                <a:tableStyleId>{5C22544A-7EE6-4342-B048-85BDC9FD1C3A}</a:tableStyleId>
              </a:tblPr>
              <a:tblGrid>
                <a:gridCol w="8656895">
                  <a:extLst>
                    <a:ext uri="{9D8B030D-6E8A-4147-A177-3AD203B41FA5}">
                      <a16:colId xmlns:a16="http://schemas.microsoft.com/office/drawing/2014/main" val="358492525"/>
                    </a:ext>
                  </a:extLst>
                </a:gridCol>
              </a:tblGrid>
              <a:tr h="431016">
                <a:tc>
                  <a:txBody>
                    <a:bodyPr/>
                    <a:lstStyle/>
                    <a:p>
                      <a:r>
                        <a:rPr lang="en-GB" dirty="0"/>
                        <a:t>CR’s for Ratification/Approval</a:t>
                      </a:r>
                      <a:endParaRPr lang="en-US" dirty="0"/>
                    </a:p>
                  </a:txBody>
                  <a:tcPr/>
                </a:tc>
                <a:extLst>
                  <a:ext uri="{0D108BD9-81ED-4DB2-BD59-A6C34878D82A}">
                    <a16:rowId xmlns:a16="http://schemas.microsoft.com/office/drawing/2014/main" val="3924622677"/>
                  </a:ext>
                </a:extLst>
              </a:tr>
              <a:tr h="374226">
                <a:tc>
                  <a:txBody>
                    <a:bodyPr/>
                    <a:lstStyle/>
                    <a:p>
                      <a:pPr>
                        <a:lnSpc>
                          <a:spcPct val="100000"/>
                        </a:lnSpc>
                      </a:pPr>
                      <a:r>
                        <a:rPr lang="en-US" sz="1800" b="0" i="0" kern="1200" dirty="0">
                          <a:solidFill>
                            <a:schemeClr val="dk1"/>
                          </a:solidFill>
                          <a:effectLst/>
                          <a:latin typeface="+mn-lt"/>
                          <a:ea typeface="+mn-ea"/>
                          <a:cs typeface="+mn-cs"/>
                        </a:rPr>
                        <a:t>OMA-DM-LightweightM2M-2020-0001-CR_LOCKWIPE_TS_Object_table_updated</a:t>
                      </a:r>
                    </a:p>
                  </a:txBody>
                  <a:tcPr/>
                </a:tc>
                <a:extLst>
                  <a:ext uri="{0D108BD9-81ED-4DB2-BD59-A6C34878D82A}">
                    <a16:rowId xmlns:a16="http://schemas.microsoft.com/office/drawing/2014/main" val="3799632778"/>
                  </a:ext>
                </a:extLst>
              </a:tr>
              <a:tr h="173832">
                <a:tc>
                  <a:txBody>
                    <a:bodyPr/>
                    <a:lstStyle/>
                    <a:p>
                      <a:pPr>
                        <a:lnSpc>
                          <a:spcPct val="100000"/>
                        </a:lnSpc>
                      </a:pPr>
                      <a:r>
                        <a:rPr lang="en-US" sz="1800" b="0" i="0" kern="1200" dirty="0">
                          <a:solidFill>
                            <a:schemeClr val="dk1"/>
                          </a:solidFill>
                          <a:effectLst/>
                          <a:latin typeface="+mn-lt"/>
                          <a:ea typeface="+mn-ea"/>
                          <a:cs typeface="+mn-cs"/>
                        </a:rPr>
                        <a:t>OMA-DM-LightweightM2M-2020-0002-CR_SwMgmt_TS_Object_table_updated</a:t>
                      </a:r>
                    </a:p>
                  </a:txBody>
                  <a:tcPr/>
                </a:tc>
                <a:extLst>
                  <a:ext uri="{0D108BD9-81ED-4DB2-BD59-A6C34878D82A}">
                    <a16:rowId xmlns:a16="http://schemas.microsoft.com/office/drawing/2014/main" val="255772501"/>
                  </a:ext>
                </a:extLst>
              </a:tr>
              <a:tr h="291597">
                <a:tc>
                  <a:txBody>
                    <a:bodyPr/>
                    <a:lstStyle/>
                    <a:p>
                      <a:pPr>
                        <a:lnSpc>
                          <a:spcPct val="100000"/>
                        </a:lnSpc>
                      </a:pPr>
                      <a:r>
                        <a:rPr lang="en-US" sz="1800" b="0" i="0" kern="1200" dirty="0">
                          <a:solidFill>
                            <a:schemeClr val="dk1"/>
                          </a:solidFill>
                          <a:effectLst/>
                          <a:latin typeface="+mn-lt"/>
                          <a:ea typeface="+mn-ea"/>
                          <a:cs typeface="+mn-cs"/>
                        </a:rPr>
                        <a:t>OMA-DM-LightweightM2M-2020-0003-CR_Update_LWM2M_DevCapMgmt_SUP_range_symbol</a:t>
                      </a:r>
                    </a:p>
                  </a:txBody>
                  <a:tcPr/>
                </a:tc>
                <a:extLst>
                  <a:ext uri="{0D108BD9-81ED-4DB2-BD59-A6C34878D82A}">
                    <a16:rowId xmlns:a16="http://schemas.microsoft.com/office/drawing/2014/main" val="1103931505"/>
                  </a:ext>
                </a:extLst>
              </a:tr>
              <a:tr h="329616">
                <a:tc>
                  <a:txBody>
                    <a:bodyPr/>
                    <a:lstStyle/>
                    <a:p>
                      <a:pPr>
                        <a:lnSpc>
                          <a:spcPct val="100000"/>
                        </a:lnSpc>
                      </a:pPr>
                      <a:r>
                        <a:rPr lang="en-US" sz="1800" b="0" i="0" kern="1200" dirty="0">
                          <a:solidFill>
                            <a:schemeClr val="dk1"/>
                          </a:solidFill>
                          <a:effectLst/>
                          <a:latin typeface="+mn-lt"/>
                          <a:ea typeface="+mn-ea"/>
                          <a:cs typeface="+mn-cs"/>
                        </a:rPr>
                        <a:t>OMA-DM-LightweightM2M-2020-0004-CR_Update_LWM2M_DevCapMgmt_TS_resource_definitions</a:t>
                      </a:r>
                    </a:p>
                  </a:txBody>
                  <a:tcPr/>
                </a:tc>
                <a:extLst>
                  <a:ext uri="{0D108BD9-81ED-4DB2-BD59-A6C34878D82A}">
                    <a16:rowId xmlns:a16="http://schemas.microsoft.com/office/drawing/2014/main" val="1728525181"/>
                  </a:ext>
                </a:extLst>
              </a:tr>
              <a:tr h="249647">
                <a:tc>
                  <a:txBody>
                    <a:bodyPr/>
                    <a:lstStyle/>
                    <a:p>
                      <a:pPr>
                        <a:lnSpc>
                          <a:spcPct val="100000"/>
                        </a:lnSpc>
                      </a:pPr>
                      <a:r>
                        <a:rPr lang="en-US" sz="1800" b="0" i="0" kern="1200" dirty="0">
                          <a:solidFill>
                            <a:schemeClr val="dk1"/>
                          </a:solidFill>
                          <a:effectLst/>
                          <a:latin typeface="+mn-lt"/>
                          <a:ea typeface="+mn-ea"/>
                          <a:cs typeface="+mn-cs"/>
                        </a:rPr>
                        <a:t>OMA-DM-LightweightM2M-2020-0005R01-CR_Update_LWM2M_Portfolio_SUP_range_symbol</a:t>
                      </a:r>
                    </a:p>
                  </a:txBody>
                  <a:tcPr/>
                </a:tc>
                <a:extLst>
                  <a:ext uri="{0D108BD9-81ED-4DB2-BD59-A6C34878D82A}">
                    <a16:rowId xmlns:a16="http://schemas.microsoft.com/office/drawing/2014/main" val="3466580101"/>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OMA-DM-LightweightM2M-2020-0006R01-CR_Update_LWM2M_Portfolio_TS_resource_definitions</a:t>
                      </a:r>
                    </a:p>
                  </a:txBody>
                  <a:tcPr marL="3810" marR="3810" marT="3810" marB="3810" anchor="ctr"/>
                </a:tc>
                <a:extLst>
                  <a:ext uri="{0D108BD9-81ED-4DB2-BD59-A6C34878D82A}">
                    <a16:rowId xmlns:a16="http://schemas.microsoft.com/office/drawing/2014/main" val="4176547440"/>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OMA-DM-LightweightM2M-2020-0007-CR_Update_LwM2M_EventLog_SUP_quote_symbo</a:t>
                      </a:r>
                    </a:p>
                  </a:txBody>
                  <a:tcPr marL="3810" marR="3810" marT="3810" marB="3810" anchor="ctr"/>
                </a:tc>
                <a:extLst>
                  <a:ext uri="{0D108BD9-81ED-4DB2-BD59-A6C34878D82A}">
                    <a16:rowId xmlns:a16="http://schemas.microsoft.com/office/drawing/2014/main" val="2034897254"/>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OMA-DM-LightweightM2M-2020-0008-CR_Update_LwM2M_EventLog_TS_resource_definitions</a:t>
                      </a:r>
                    </a:p>
                  </a:txBody>
                  <a:tcPr marL="3810" marR="3810" marT="3810" marB="3810" anchor="ctr"/>
                </a:tc>
                <a:extLst>
                  <a:ext uri="{0D108BD9-81ED-4DB2-BD59-A6C34878D82A}">
                    <a16:rowId xmlns:a16="http://schemas.microsoft.com/office/drawing/2014/main" val="2728736259"/>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OMA-DM-LightweightM2M-2020-0009-CR_LWM2M_LOCKWIPE_SUP_update</a:t>
                      </a:r>
                    </a:p>
                  </a:txBody>
                  <a:tcPr marL="3810" marR="3810" marT="3810" marB="3810" anchor="ctr"/>
                </a:tc>
                <a:extLst>
                  <a:ext uri="{0D108BD9-81ED-4DB2-BD59-A6C34878D82A}">
                    <a16:rowId xmlns:a16="http://schemas.microsoft.com/office/drawing/2014/main" val="829568162"/>
                  </a:ext>
                </a:extLst>
              </a:tr>
              <a:tr h="220817">
                <a:tc>
                  <a:txBody>
                    <a:bodyPr/>
                    <a:lstStyle/>
                    <a:p>
                      <a:pPr>
                        <a:lnSpc>
                          <a:spcPct val="100000"/>
                        </a:lnSpc>
                      </a:pPr>
                      <a:r>
                        <a:rPr lang="en-US" sz="1800" b="0" i="0" kern="1200" dirty="0">
                          <a:solidFill>
                            <a:schemeClr val="dk1"/>
                          </a:solidFill>
                          <a:effectLst/>
                          <a:latin typeface="+mn-lt"/>
                          <a:ea typeface="+mn-ea"/>
                          <a:cs typeface="+mn-cs"/>
                        </a:rPr>
                        <a:t>OMA-DM-LightweightM2M-2020-0010-CR_LWM2M_Software_Component_SUP_update</a:t>
                      </a:r>
                    </a:p>
                  </a:txBody>
                  <a:tcPr marL="3810" marR="3810" marT="3810" marB="3810" anchor="ctr"/>
                </a:tc>
                <a:extLst>
                  <a:ext uri="{0D108BD9-81ED-4DB2-BD59-A6C34878D82A}">
                    <a16:rowId xmlns:a16="http://schemas.microsoft.com/office/drawing/2014/main" val="601094610"/>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OMA-DM-LightweightM2M-2020-0011-CR_LWM2M_Software_Management_SUP_update</a:t>
                      </a:r>
                    </a:p>
                  </a:txBody>
                  <a:tcPr marL="3810" marR="3810" marT="3810" marB="3810" anchor="ctr"/>
                </a:tc>
                <a:extLst>
                  <a:ext uri="{0D108BD9-81ED-4DB2-BD59-A6C34878D82A}">
                    <a16:rowId xmlns:a16="http://schemas.microsoft.com/office/drawing/2014/main" val="2650190615"/>
                  </a:ext>
                </a:extLst>
              </a:tr>
              <a:tr h="0">
                <a:tc>
                  <a:txBody>
                    <a:bodyPr/>
                    <a:lstStyle/>
                    <a:p>
                      <a:pPr>
                        <a:lnSpc>
                          <a:spcPct val="100000"/>
                        </a:lnSpc>
                      </a:pPr>
                      <a:r>
                        <a:rPr lang="en-US" sz="1800" b="0" i="0" kern="1200" dirty="0">
                          <a:solidFill>
                            <a:schemeClr val="dk1"/>
                          </a:solidFill>
                          <a:effectLst/>
                          <a:latin typeface="+mn-lt"/>
                          <a:ea typeface="+mn-ea"/>
                          <a:cs typeface="+mn-cs"/>
                        </a:rPr>
                        <a:t>OMA-DM-LightweightM2M-2020-0012-CR_LWM2M_WLAN_SUP_update</a:t>
                      </a:r>
                    </a:p>
                  </a:txBody>
                  <a:tcPr marL="3810" marR="3810" marT="3810" marB="3810" anchor="ctr"/>
                </a:tc>
                <a:extLst>
                  <a:ext uri="{0D108BD9-81ED-4DB2-BD59-A6C34878D82A}">
                    <a16:rowId xmlns:a16="http://schemas.microsoft.com/office/drawing/2014/main" val="3796480343"/>
                  </a:ext>
                </a:extLst>
              </a:tr>
            </a:tbl>
          </a:graphicData>
        </a:graphic>
      </p:graphicFrame>
      <p:sp>
        <p:nvSpPr>
          <p:cNvPr id="5" name="Content Placeholder 4">
            <a:extLst>
              <a:ext uri="{FF2B5EF4-FFF2-40B4-BE49-F238E27FC236}">
                <a16:creationId xmlns:a16="http://schemas.microsoft.com/office/drawing/2014/main" id="{CAF6AB5C-50EF-4781-A4F7-1F937C0E79D0}"/>
              </a:ext>
            </a:extLst>
          </p:cNvPr>
          <p:cNvSpPr>
            <a:spLocks noGrp="1"/>
          </p:cNvSpPr>
          <p:nvPr>
            <p:ph idx="1"/>
          </p:nvPr>
        </p:nvSpPr>
        <p:spPr>
          <a:xfrm>
            <a:off x="276225" y="1146421"/>
            <a:ext cx="8778875" cy="424471"/>
          </a:xfrm>
        </p:spPr>
        <p:txBody>
          <a:bodyPr/>
          <a:lstStyle/>
          <a:p>
            <a:r>
              <a:rPr lang="en-GB" dirty="0"/>
              <a:t>Members Portal</a:t>
            </a:r>
          </a:p>
        </p:txBody>
      </p:sp>
    </p:spTree>
    <p:extLst>
      <p:ext uri="{BB962C8B-B14F-4D97-AF65-F5344CB8AC3E}">
        <p14:creationId xmlns:p14="http://schemas.microsoft.com/office/powerpoint/2010/main" val="3681047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a:xfrm>
            <a:off x="301690" y="1089025"/>
            <a:ext cx="6309558" cy="703262"/>
          </a:xfrm>
        </p:spPr>
        <p:txBody>
          <a:bodyPr/>
          <a:lstStyle/>
          <a:p>
            <a:r>
              <a:rPr lang="en-GB" altLang="zh-CN" sz="1600" dirty="0">
                <a:ea typeface="宋体" charset="-122"/>
              </a:rPr>
              <a:t>Object Validation Errors aligned with WG Approved updates </a:t>
            </a:r>
          </a:p>
        </p:txBody>
      </p:sp>
      <p:graphicFrame>
        <p:nvGraphicFramePr>
          <p:cNvPr id="6" name="Table 2">
            <a:extLst>
              <a:ext uri="{FF2B5EF4-FFF2-40B4-BE49-F238E27FC236}">
                <a16:creationId xmlns:a16="http://schemas.microsoft.com/office/drawing/2014/main" id="{B9656B03-6971-4ABA-8103-2BB4A6AC7BC6}"/>
              </a:ext>
            </a:extLst>
          </p:cNvPr>
          <p:cNvGraphicFramePr>
            <a:graphicFrameLocks noGrp="1"/>
          </p:cNvGraphicFramePr>
          <p:nvPr>
            <p:extLst>
              <p:ext uri="{D42A27DB-BD31-4B8C-83A1-F6EECF244321}">
                <p14:modId xmlns:p14="http://schemas.microsoft.com/office/powerpoint/2010/main" val="1789067882"/>
              </p:ext>
            </p:extLst>
          </p:nvPr>
        </p:nvGraphicFramePr>
        <p:xfrm>
          <a:off x="301690" y="1677699"/>
          <a:ext cx="8407277" cy="1079392"/>
        </p:xfrm>
        <a:graphic>
          <a:graphicData uri="http://schemas.openxmlformats.org/drawingml/2006/table">
            <a:tbl>
              <a:tblPr firstRow="1" bandRow="1">
                <a:tableStyleId>{5C22544A-7EE6-4342-B048-85BDC9FD1C3A}</a:tableStyleId>
              </a:tblPr>
              <a:tblGrid>
                <a:gridCol w="2060941">
                  <a:extLst>
                    <a:ext uri="{9D8B030D-6E8A-4147-A177-3AD203B41FA5}">
                      <a16:colId xmlns:a16="http://schemas.microsoft.com/office/drawing/2014/main" val="358492525"/>
                    </a:ext>
                  </a:extLst>
                </a:gridCol>
                <a:gridCol w="4772502">
                  <a:extLst>
                    <a:ext uri="{9D8B030D-6E8A-4147-A177-3AD203B41FA5}">
                      <a16:colId xmlns:a16="http://schemas.microsoft.com/office/drawing/2014/main" val="3200521732"/>
                    </a:ext>
                  </a:extLst>
                </a:gridCol>
                <a:gridCol w="1573834">
                  <a:extLst>
                    <a:ext uri="{9D8B030D-6E8A-4147-A177-3AD203B41FA5}">
                      <a16:colId xmlns:a16="http://schemas.microsoft.com/office/drawing/2014/main" val="1832101978"/>
                    </a:ext>
                  </a:extLst>
                </a:gridCol>
              </a:tblGrid>
              <a:tr h="439312">
                <a:tc>
                  <a:txBody>
                    <a:bodyPr/>
                    <a:lstStyle/>
                    <a:p>
                      <a:r>
                        <a:rPr lang="en-GB" dirty="0"/>
                        <a:t>Repo</a:t>
                      </a:r>
                      <a:endParaRPr lang="en-US" dirty="0"/>
                    </a:p>
                  </a:txBody>
                  <a:tcPr/>
                </a:tc>
                <a:tc>
                  <a:txBody>
                    <a:bodyPr/>
                    <a:lstStyle/>
                    <a:p>
                      <a:r>
                        <a:rPr lang="en-GB" dirty="0"/>
                        <a:t>Pull Request</a:t>
                      </a:r>
                      <a:endParaRPr lang="en-US" dirty="0"/>
                    </a:p>
                  </a:txBody>
                  <a:tcPr/>
                </a:tc>
                <a:tc>
                  <a:txBody>
                    <a:bodyPr/>
                    <a:lstStyle/>
                    <a:p>
                      <a:r>
                        <a:rPr lang="en-GB" dirty="0"/>
                        <a:t>Comments</a:t>
                      </a:r>
                      <a:endParaRPr lang="en-US" dirty="0"/>
                    </a:p>
                  </a:txBody>
                  <a:tcPr/>
                </a:tc>
                <a:extLst>
                  <a:ext uri="{0D108BD9-81ED-4DB2-BD59-A6C34878D82A}">
                    <a16:rowId xmlns:a16="http://schemas.microsoft.com/office/drawing/2014/main" val="3924622677"/>
                  </a:ext>
                </a:extLst>
              </a:tr>
              <a:tr h="475142">
                <a:tc>
                  <a:txBody>
                    <a:bodyPr/>
                    <a:lstStyle/>
                    <a:p>
                      <a:r>
                        <a:rPr lang="en-GB" sz="1800" b="1" kern="1200" dirty="0">
                          <a:solidFill>
                            <a:schemeClr val="accent1">
                              <a:lumMod val="75000"/>
                            </a:schemeClr>
                          </a:solidFill>
                          <a:latin typeface="+mn-lt"/>
                          <a:ea typeface="+mn-ea"/>
                          <a:cs typeface="+mn-cs"/>
                          <a:hlinkClick r:id="rId2">
                            <a:extLst>
                              <a:ext uri="{A12FA001-AC4F-418D-AE19-62706E023703}">
                                <ahyp:hlinkClr xmlns:ahyp="http://schemas.microsoft.com/office/drawing/2018/hyperlinkcolor" val="tx"/>
                              </a:ext>
                            </a:extLst>
                          </a:hlinkClick>
                        </a:rPr>
                        <a:t>Lwm2m-registry</a:t>
                      </a:r>
                      <a:endParaRPr lang="en-US" sz="1800" b="1" kern="1200" dirty="0">
                        <a:solidFill>
                          <a:schemeClr val="accent1">
                            <a:lumMod val="75000"/>
                          </a:schemeClr>
                        </a:solidFill>
                        <a:latin typeface="+mn-lt"/>
                        <a:ea typeface="+mn-ea"/>
                        <a:cs typeface="+mn-cs"/>
                      </a:endParaRPr>
                    </a:p>
                  </a:txBody>
                  <a:tcPr/>
                </a:tc>
                <a:tc>
                  <a:txBody>
                    <a:bodyPr/>
                    <a:lstStyle/>
                    <a:p>
                      <a:r>
                        <a:rPr lang="en-US" sz="1800" b="0" i="0" kern="1200" dirty="0">
                          <a:solidFill>
                            <a:schemeClr val="accent1">
                              <a:lumMod val="75000"/>
                            </a:schemeClr>
                          </a:solidFill>
                          <a:effectLst/>
                          <a:latin typeface="+mn-lt"/>
                          <a:ea typeface="+mn-ea"/>
                          <a:cs typeface="+mn-cs"/>
                          <a:hlinkClick r:id="rId3">
                            <a:extLst>
                              <a:ext uri="{A12FA001-AC4F-418D-AE19-62706E023703}">
                                <ahyp:hlinkClr xmlns:ahyp="http://schemas.microsoft.com/office/drawing/2018/hyperlinkcolor" val="tx"/>
                              </a:ext>
                            </a:extLst>
                          </a:hlinkClick>
                        </a:rPr>
                        <a:t>https://github.com/OpenMobileAlliance/lwm2m-registry/pull/473</a:t>
                      </a:r>
                      <a:endParaRPr lang="en-US" sz="1100" dirty="0">
                        <a:solidFill>
                          <a:schemeClr val="accent1">
                            <a:lumMod val="75000"/>
                          </a:schemeClr>
                        </a:solidFill>
                      </a:endParaRPr>
                    </a:p>
                  </a:txBody>
                  <a:tcPr/>
                </a:tc>
                <a:tc>
                  <a:txBody>
                    <a:bodyPr/>
                    <a:lstStyle/>
                    <a:p>
                      <a:r>
                        <a:rPr lang="en-US" sz="1100" dirty="0"/>
                        <a:t>Bug fixes for DMSE objects ready for BoD ratification      (BoD-22-Jun branch)</a:t>
                      </a:r>
                    </a:p>
                  </a:txBody>
                  <a:tcPr/>
                </a:tc>
                <a:extLst>
                  <a:ext uri="{0D108BD9-81ED-4DB2-BD59-A6C34878D82A}">
                    <a16:rowId xmlns:a16="http://schemas.microsoft.com/office/drawing/2014/main" val="3799632778"/>
                  </a:ext>
                </a:extLst>
              </a:tr>
            </a:tbl>
          </a:graphicData>
        </a:graphic>
      </p:graphicFrame>
      <p:sp>
        <p:nvSpPr>
          <p:cNvPr id="8" name="Rectangle 4">
            <a:extLst>
              <a:ext uri="{FF2B5EF4-FFF2-40B4-BE49-F238E27FC236}">
                <a16:creationId xmlns:a16="http://schemas.microsoft.com/office/drawing/2014/main" id="{E8AED686-E3C9-47E9-937A-335A281E2814}"/>
              </a:ext>
            </a:extLst>
          </p:cNvPr>
          <p:cNvSpPr txBox="1">
            <a:spLocks noChangeArrowheads="1"/>
          </p:cNvSpPr>
          <p:nvPr/>
        </p:nvSpPr>
        <p:spPr bwMode="auto">
          <a:xfrm>
            <a:off x="458788" y="3857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en-GB" altLang="zh-CN" kern="0" dirty="0">
                <a:ea typeface="宋体" charset="-122"/>
              </a:rPr>
              <a:t>GitHub PRs </a:t>
            </a:r>
          </a:p>
        </p:txBody>
      </p:sp>
    </p:spTree>
    <p:extLst>
      <p:ext uri="{BB962C8B-B14F-4D97-AF65-F5344CB8AC3E}">
        <p14:creationId xmlns:p14="http://schemas.microsoft.com/office/powerpoint/2010/main" val="367787409"/>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2142BF77FBCD949AAB9A59C5A9DBC6D" ma:contentTypeVersion="10" ma:contentTypeDescription="Create a new document." ma:contentTypeScope="" ma:versionID="556a0fc66f68ee0c406bf1ecab7572f6">
  <xsd:schema xmlns:xsd="http://www.w3.org/2001/XMLSchema" xmlns:xs="http://www.w3.org/2001/XMLSchema" xmlns:p="http://schemas.microsoft.com/office/2006/metadata/properties" xmlns:ns2="0c98f31b-11bc-4497-8798-633766af6004" targetNamespace="http://schemas.microsoft.com/office/2006/metadata/properties" ma:root="true" ma:fieldsID="7e1297bdec2ece3414d2d7c0a5238890" ns2:_="">
    <xsd:import namespace="0c98f31b-11bc-4497-8798-633766af600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98f31b-11bc-4497-8798-633766af60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765E674-26D4-49B9-8363-287362DE9CAB}">
  <ds:schemaRefs>
    <ds:schemaRef ds:uri="http://schemas.microsoft.com/sharepoint/v3/contenttype/forms"/>
  </ds:schemaRefs>
</ds:datastoreItem>
</file>

<file path=customXml/itemProps2.xml><?xml version="1.0" encoding="utf-8"?>
<ds:datastoreItem xmlns:ds="http://schemas.openxmlformats.org/officeDocument/2006/customXml" ds:itemID="{D6EBB180-7E6F-4AEF-ADEF-98C22D41DCA8}">
  <ds:schemaRefs>
    <ds:schemaRef ds:uri="http://schemas.openxmlformats.org/package/2006/metadata/core-properties"/>
    <ds:schemaRef ds:uri="http://purl.org/dc/elements/1.1/"/>
    <ds:schemaRef ds:uri="http://purl.org/dc/terms/"/>
    <ds:schemaRef ds:uri="http://www.w3.org/XML/1998/namespace"/>
    <ds:schemaRef ds:uri="http://schemas.microsoft.com/office/infopath/2007/PartnerControls"/>
    <ds:schemaRef ds:uri="http://schemas.microsoft.com/office/2006/documentManagement/types"/>
    <ds:schemaRef ds:uri="0c98f31b-11bc-4497-8798-633766af6004"/>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F27D8F4B-8F5E-447F-99F3-D3B37DB8C6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98f31b-11bc-4497-8798-633766af6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D:\Data\OMA\OMA Template.pot</Template>
  <TotalTime>1864</TotalTime>
  <Words>771</Words>
  <Application>Microsoft Office PowerPoint</Application>
  <PresentationFormat>Custom</PresentationFormat>
  <Paragraphs>60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Arial Narrow</vt:lpstr>
      <vt:lpstr>Tahoma</vt:lpstr>
      <vt:lpstr>OMA Template</vt:lpstr>
      <vt:lpstr>OMA-DM&amp;SE-2020-0021-INP_Submissions_for_Working_Group_Approval   Submissions For WG Approval </vt:lpstr>
      <vt:lpstr>Final Approval </vt:lpstr>
      <vt:lpstr>CR’s for Ratification/Approval </vt:lpstr>
      <vt:lpstr>Object Validation Errors aligned with WG Approved updates </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19</cp:revision>
  <cp:lastPrinted>1999-04-27T06:51:51Z</cp:lastPrinted>
  <dcterms:created xsi:type="dcterms:W3CDTF">2002-03-19T14:05:12Z</dcterms:created>
  <dcterms:modified xsi:type="dcterms:W3CDTF">2020-06-15T17:07:11Z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0x01010052142BF77FBCD949AAB9A59C5A9DBC6D</vt:lpwstr>
  </property>
</Properties>
</file>