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0"/>
  </p:notesMasterIdLst>
  <p:handoutMasterIdLst>
    <p:handoutMasterId r:id="rId11"/>
  </p:handoutMasterIdLst>
  <p:sldIdLst>
    <p:sldId id="324" r:id="rId2"/>
    <p:sldId id="322" r:id="rId3"/>
    <p:sldId id="331" r:id="rId4"/>
    <p:sldId id="332" r:id="rId5"/>
    <p:sldId id="333" r:id="rId6"/>
    <p:sldId id="334" r:id="rId7"/>
    <p:sldId id="336" r:id="rId8"/>
    <p:sldId id="337" r:id="rId9"/>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66"/>
    <a:srgbClr val="CC3300"/>
    <a:srgbClr val="FFFF00"/>
    <a:srgbClr val="FDB5C3"/>
    <a:srgbClr val="99FFCC"/>
    <a:srgbClr val="FFCCCC"/>
    <a:srgbClr val="FEEDCE"/>
    <a:srgbClr val="330066"/>
    <a:srgbClr val="543800"/>
    <a:srgbClr val="EAEAE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p:scale>
          <a:sx n="70" d="100"/>
          <a:sy n="70" d="100"/>
        </p:scale>
        <p:origin x="-402" y="-34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6200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altLang="ko-KR" noProof="0" smtClean="0"/>
              <a:t>Body Text</a:t>
            </a:r>
          </a:p>
          <a:p>
            <a:pPr lvl="1"/>
            <a:r>
              <a:rPr lang="en-US" altLang="ko-KR" noProof="0" smtClean="0"/>
              <a:t>Second Level</a:t>
            </a:r>
          </a:p>
          <a:p>
            <a:pPr lvl="2"/>
            <a:r>
              <a:rPr lang="en-US" altLang="ko-KR" noProof="0" smtClean="0"/>
              <a:t>Third Level</a:t>
            </a:r>
          </a:p>
          <a:p>
            <a:pPr lvl="3"/>
            <a:r>
              <a:rPr lang="en-US" altLang="ko-KR" noProof="0" smtClean="0"/>
              <a:t>Fourth Level</a:t>
            </a:r>
          </a:p>
          <a:p>
            <a:pPr lvl="4"/>
            <a:r>
              <a:rPr lang="en-US" altLang="ko-KR" noProof="0" smtClean="0"/>
              <a:t>Fifth Level</a:t>
            </a:r>
          </a:p>
        </p:txBody>
      </p:sp>
      <p:sp>
        <p:nvSpPr>
          <p:cNvPr id="717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xmlns="" val="235080425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eaLnBrk="0" hangingPunct="0">
              <a:lnSpc>
                <a:spcPct val="90000"/>
              </a:lnSpc>
              <a:defRPr/>
            </a:pPr>
            <a:endParaRPr lang="en-GB" altLang="zh-CN" dirty="0">
              <a:ea typeface="宋体" charset="-122"/>
            </a:endParaRPr>
          </a:p>
        </p:txBody>
      </p:sp>
      <p:sp>
        <p:nvSpPr>
          <p:cNvPr id="186377" name="Line 9"/>
          <p:cNvSpPr>
            <a:spLocks noChangeShapeType="1"/>
          </p:cNvSpPr>
          <p:nvPr/>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ltLang="zh-CN" dirty="0">
              <a:ea typeface="宋体" charset="-122"/>
            </a:endParaRPr>
          </a:p>
        </p:txBody>
      </p:sp>
      <p:sp>
        <p:nvSpPr>
          <p:cNvPr id="186385" name="Rectangle 17"/>
          <p:cNvSpPr>
            <a:spLocks noChangeArrowheads="1"/>
          </p:cNvSpPr>
          <p:nvPr/>
        </p:nvSpPr>
        <p:spPr bwMode="auto">
          <a:xfrm>
            <a:off x="0" y="6629400"/>
            <a:ext cx="4800600" cy="352917"/>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2011 </a:t>
            </a:r>
            <a:r>
              <a:rPr lang="en-GB" altLang="zh-CN" sz="1000" b="1" dirty="0">
                <a:ea typeface="宋体" charset="-122"/>
                <a:cs typeface="Times New Roman" pitchFamily="18" charset="0"/>
              </a:rPr>
              <a:t>Open Mobile Alliance Ltd.  All Rights Reserved.</a:t>
            </a:r>
            <a:endParaRPr lang="en-US" altLang="ko-KR" sz="1000" b="1" dirty="0">
              <a:ea typeface="굴림" charset="-127"/>
            </a:endParaRPr>
          </a:p>
          <a:p>
            <a:pPr defTabSz="403225" eaLnBrk="0" hangingPunct="0">
              <a:lnSpc>
                <a:spcPct val="90000"/>
              </a:lnSpc>
              <a:tabLst>
                <a:tab pos="5372100" algn="ctr"/>
                <a:tab pos="9182100" algn="r"/>
              </a:tabLst>
              <a:defRPr/>
            </a:pPr>
            <a:r>
              <a:rPr lang="en-US" altLang="ko-KR" sz="900" b="1" dirty="0">
                <a:latin typeface="Arial Narrow" pitchFamily="34" charset="0"/>
                <a:ea typeface="굴림" charset="-127"/>
              </a:rPr>
              <a:t>Used with the permission of the Open Mobile Alliance Ltd. under the terms as stated in this document.</a:t>
            </a:r>
            <a:endParaRPr lang="en-US" altLang="ko-KR" sz="900" b="1" dirty="0">
              <a:solidFill>
                <a:srgbClr val="999999"/>
              </a:solidFill>
              <a:latin typeface="Arial Narrow" pitchFamily="34" charset="0"/>
              <a:ea typeface="굴림" charset="-127"/>
            </a:endParaRPr>
          </a:p>
        </p:txBody>
      </p:sp>
      <p:sp>
        <p:nvSpPr>
          <p:cNvPr id="186386" name="Rectangle 18"/>
          <p:cNvSpPr>
            <a:spLocks noChangeArrowheads="1"/>
          </p:cNvSpPr>
          <p:nvPr/>
        </p:nvSpPr>
        <p:spPr bwMode="auto">
          <a:xfrm>
            <a:off x="4724399" y="6629400"/>
            <a:ext cx="3767137" cy="366767"/>
          </a:xfrm>
          <a:prstGeom prst="rect">
            <a:avLst/>
          </a:prstGeom>
          <a:noFill/>
          <a:ln w="12700">
            <a:noFill/>
            <a:miter lim="800000"/>
            <a:headEnd/>
            <a:tailEnd/>
          </a:ln>
          <a:effectLst/>
        </p:spPr>
        <p:txBody>
          <a:bodyPr wrap="square" lIns="90488" tIns="44450" rIns="90488" bIns="44450">
            <a:spAutoFit/>
          </a:bodyPr>
          <a:lstStyle/>
          <a:p>
            <a:pPr algn="ctr" defTabSz="403225" eaLnBrk="0" hangingPunct="0">
              <a:lnSpc>
                <a:spcPct val="90000"/>
              </a:lnSpc>
              <a:tabLst>
                <a:tab pos="5372100" algn="ctr"/>
                <a:tab pos="9182100" algn="r"/>
              </a:tabLst>
              <a:defRPr/>
            </a:pPr>
            <a:r>
              <a:rPr lang="en-US" sz="1000" baseline="0" dirty="0" smtClean="0"/>
              <a:t>OMA-DM-DM13-2011-0035-INP_BS_Server_Dscvr_and_DNS_Service_Registration</a:t>
            </a:r>
            <a:endParaRPr lang="en-US" altLang="ko-KR" sz="1000" b="1" baseline="0" dirty="0">
              <a:latin typeface="Arial Narrow" pitchFamily="34" charset="0"/>
              <a:ea typeface="굴림" charset="-127"/>
            </a:endParaRPr>
          </a:p>
        </p:txBody>
      </p:sp>
      <p:sp>
        <p:nvSpPr>
          <p:cNvPr id="186387" name="Rectangle 19"/>
          <p:cNvSpPr>
            <a:spLocks noChangeArrowheads="1"/>
          </p:cNvSpPr>
          <p:nvPr/>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ko-KR" sz="1800" b="1" dirty="0">
                <a:latin typeface="Arial Narrow" pitchFamily="34" charset="0"/>
                <a:ea typeface="굴림" charset="-127"/>
              </a:rPr>
              <a:t>Slide </a:t>
            </a:r>
            <a:fld id="{E575B20E-BA6B-49FD-A82C-5AD506E016B5}" type="slidenum">
              <a:rPr lang="en-US" altLang="ko-KR" sz="1800" b="1" smtClean="0">
                <a:latin typeface="Arial Narrow" pitchFamily="34" charset="0"/>
                <a:ea typeface="굴림" charset="-127"/>
              </a:rPr>
              <a:pPr algn="r" defTabSz="403225" eaLnBrk="0" hangingPunct="0">
                <a:lnSpc>
                  <a:spcPct val="90000"/>
                </a:lnSpc>
                <a:tabLst>
                  <a:tab pos="5372100" algn="ctr"/>
                  <a:tab pos="9182100" algn="r"/>
                </a:tabLst>
                <a:defRPr/>
              </a:pPr>
              <a:t>‹#›</a:t>
            </a:fld>
            <a:r>
              <a:rPr lang="en-US" altLang="ko-KR" sz="1800" b="1" dirty="0">
                <a:latin typeface="Arial Narrow" pitchFamily="34" charset="0"/>
                <a:ea typeface="굴림" charset="-127"/>
              </a:rPr>
              <a:t/>
            </a:r>
            <a:br>
              <a:rPr lang="en-US" altLang="ko-KR" sz="1800" b="1" dirty="0">
                <a:latin typeface="Arial Narrow" pitchFamily="34" charset="0"/>
                <a:ea typeface="굴림" charset="-127"/>
              </a:rPr>
            </a:br>
            <a:r>
              <a:rPr lang="en-US" altLang="ko-KR" sz="500" dirty="0">
                <a:solidFill>
                  <a:srgbClr val="999999"/>
                </a:solidFill>
                <a:ea typeface="굴림" charset="-127"/>
              </a:rPr>
              <a:t>[</a:t>
            </a:r>
            <a:r>
              <a:rPr lang="en-US" altLang="ko-KR" sz="500" dirty="0" smtClean="0">
                <a:solidFill>
                  <a:srgbClr val="999999"/>
                </a:solidFill>
                <a:ea typeface="굴림" charset="-127"/>
              </a:rPr>
              <a:t>OMA-Template-SlideDeck-20110101-I</a:t>
            </a:r>
            <a:r>
              <a:rPr lang="en-US" altLang="ko-KR" sz="500" dirty="0">
                <a:solidFill>
                  <a:srgbClr val="999999"/>
                </a:solidFill>
                <a:ea typeface="굴림" charset="-127"/>
              </a:rPr>
              <a:t>]</a:t>
            </a:r>
            <a:endParaRPr lang="en-US" altLang="ko-KR" sz="1800" b="1" dirty="0">
              <a:latin typeface="Arial Narrow" pitchFamily="34" charset="0"/>
              <a:ea typeface="굴림" charset="-127"/>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ko-KR" dirty="0" smtClean="0"/>
              <a:t>1st Level Bullet</a:t>
            </a:r>
          </a:p>
          <a:p>
            <a:pPr lvl="1"/>
            <a:r>
              <a:rPr lang="en-US" altLang="ko-KR" dirty="0" smtClean="0"/>
              <a:t>2nd Level Bullet</a:t>
            </a:r>
          </a:p>
          <a:p>
            <a:pPr lvl="2"/>
            <a:r>
              <a:rPr lang="en-US" altLang="ko-KR" dirty="0" smtClean="0"/>
              <a:t>3rd Level Bullet</a:t>
            </a:r>
          </a:p>
          <a:p>
            <a:pPr lvl="3"/>
            <a:r>
              <a:rPr lang="en-US" altLang="ko-KR" dirty="0" smtClean="0"/>
              <a:t>4th Level Bullet</a:t>
            </a:r>
          </a:p>
          <a:p>
            <a:pPr lvl="4"/>
            <a:r>
              <a:rPr lang="en-US" altLang="ko-KR"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kpbhat@sta.samsung.com" TargetMode="External"/><Relationship Id="rId4" Type="http://schemas.openxmlformats.org/officeDocument/2006/relationships/hyperlink" Target="mailto:bipin.patel@interoptechnologies.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dns-sd.org/ServiceTypes.htm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tools.ietf.org/html/draft-ietf-tsvwg-iana-port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IANA@IANA.ORG"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tools.ietf.org/html/rfc5226"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7" y="1981200"/>
            <a:ext cx="8458200" cy="281940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ko-KR" altLang="en-US" b="1" dirty="0">
                <a:latin typeface="Tahoma" pitchFamily="34" charset="0"/>
                <a:ea typeface="굴림" charset="-127"/>
              </a:rPr>
              <a:t>	</a:t>
            </a:r>
            <a:r>
              <a:rPr lang="en-US" altLang="ko-KR" b="1" dirty="0">
                <a:latin typeface="Tahoma" pitchFamily="34" charset="0"/>
                <a:ea typeface="굴림" charset="-127"/>
              </a:rPr>
              <a:t>Submitted To:	TP</a:t>
            </a: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charset="-127"/>
              </a:rPr>
              <a:t>	Date:	</a:t>
            </a:r>
            <a:r>
              <a:rPr lang="en-US" altLang="ko-KR" b="1" dirty="0" smtClean="0">
                <a:latin typeface="Tahoma" pitchFamily="34" charset="0"/>
                <a:ea typeface="굴림" charset="-127"/>
              </a:rPr>
              <a:t>08</a:t>
            </a:r>
            <a:r>
              <a:rPr lang="ko-KR" altLang="en-US" b="1" dirty="0" smtClean="0">
                <a:latin typeface="Tahoma" pitchFamily="34" charset="0"/>
                <a:ea typeface="굴림" charset="-127"/>
              </a:rPr>
              <a:t> </a:t>
            </a:r>
            <a:r>
              <a:rPr lang="en-US" altLang="ko-KR" b="1" dirty="0" smtClean="0">
                <a:latin typeface="Tahoma" pitchFamily="34" charset="0"/>
                <a:ea typeface="굴림" charset="-127"/>
              </a:rPr>
              <a:t>April 2011 </a:t>
            </a:r>
            <a:r>
              <a:rPr lang="en-US" altLang="ko-KR" b="1" dirty="0">
                <a:latin typeface="Tahoma" pitchFamily="34" charset="0"/>
                <a:ea typeface="굴림" charset="-127"/>
              </a:rPr>
              <a:t>	</a:t>
            </a: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charset="-127"/>
              </a:rPr>
              <a:t>	Availability:	      Public            OMA Confidential</a:t>
            </a: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charset="-127"/>
              </a:rPr>
              <a:t>	Contact:	</a:t>
            </a:r>
            <a:r>
              <a:rPr lang="en-US" altLang="ko-KR" b="1" dirty="0" smtClean="0">
                <a:latin typeface="Tahoma" pitchFamily="34" charset="0"/>
                <a:ea typeface="굴림" charset="-127"/>
              </a:rPr>
              <a:t>Bipin Patel, </a:t>
            </a:r>
            <a:r>
              <a:rPr lang="en-US" altLang="ko-KR" b="1" dirty="0" smtClean="0">
                <a:latin typeface="Tahoma" pitchFamily="34" charset="0"/>
                <a:ea typeface="굴림" charset="-127"/>
                <a:hlinkClick r:id="rId4"/>
              </a:rPr>
              <a:t>bipin.patel@interoptechnologies.com</a:t>
            </a:r>
            <a:r>
              <a:rPr lang="en-US" altLang="ko-KR" b="1" dirty="0" smtClean="0">
                <a:latin typeface="Tahoma" pitchFamily="34" charset="0"/>
                <a:ea typeface="굴림" charset="-127"/>
              </a:rPr>
              <a:t> </a:t>
            </a:r>
            <a:br>
              <a:rPr lang="en-US" altLang="ko-KR" b="1" dirty="0" smtClean="0">
                <a:latin typeface="Tahoma" pitchFamily="34" charset="0"/>
                <a:ea typeface="굴림" charset="-127"/>
              </a:rPr>
            </a:br>
            <a:r>
              <a:rPr lang="en-US" altLang="ko-KR" b="1" dirty="0" smtClean="0">
                <a:latin typeface="Tahoma" pitchFamily="34" charset="0"/>
                <a:ea typeface="굴림" charset="-127"/>
              </a:rPr>
              <a:t>                          Kong Posh Bhat, </a:t>
            </a:r>
            <a:r>
              <a:rPr lang="en-US" b="1" dirty="0" smtClean="0">
                <a:latin typeface="Tahoma" pitchFamily="34" charset="0"/>
                <a:hlinkClick r:id="rId5"/>
              </a:rPr>
              <a:t>kpbhat@sta.samsung.com</a:t>
            </a:r>
            <a:endParaRPr lang="en-US" b="1" dirty="0" smtClean="0">
              <a:latin typeface="Tahoma" pitchFamily="34" charset="0"/>
            </a:endParaRPr>
          </a:p>
          <a:p>
            <a:pPr defTabSz="762000" eaLnBrk="0" hangingPunct="0">
              <a:lnSpc>
                <a:spcPct val="95000"/>
              </a:lnSpc>
              <a:spcAft>
                <a:spcPct val="35000"/>
              </a:spcAft>
              <a:tabLst>
                <a:tab pos="1827213" algn="r"/>
                <a:tab pos="1939925" algn="l"/>
              </a:tabLst>
            </a:pPr>
            <a:r>
              <a:rPr lang="en-US" altLang="ko-KR" b="1" dirty="0" smtClean="0">
                <a:latin typeface="Tahoma" pitchFamily="34" charset="0"/>
                <a:ea typeface="굴림" charset="-127"/>
              </a:rPr>
              <a:t>	Source:	DM</a:t>
            </a:r>
            <a:endParaRPr lang="en-US" altLang="ko-KR" b="1" dirty="0">
              <a:latin typeface="Tahoma" pitchFamily="34" charset="0"/>
              <a:ea typeface="굴림" charset="-127"/>
            </a:endParaRPr>
          </a:p>
        </p:txBody>
      </p:sp>
      <p:sp>
        <p:nvSpPr>
          <p:cNvPr id="2052" name="Rectangle 26"/>
          <p:cNvSpPr>
            <a:spLocks noGrp="1" noChangeArrowheads="1"/>
          </p:cNvSpPr>
          <p:nvPr>
            <p:ph type="ctrTitle"/>
          </p:nvPr>
        </p:nvSpPr>
        <p:spPr>
          <a:xfrm>
            <a:off x="684213" y="228600"/>
            <a:ext cx="7996237" cy="1652588"/>
          </a:xfrm>
        </p:spPr>
        <p:txBody>
          <a:bodyPr anchor="t"/>
          <a:lstStyle/>
          <a:p>
            <a:r>
              <a:rPr lang="en-US" sz="2000" dirty="0" smtClean="0"/>
              <a:t>OMA-DM-DM13-2011-0035-INP_BS_Server_Dscvr_and_DNS_Service_Registration </a:t>
            </a:r>
            <a:r>
              <a:rPr lang="en-GB" altLang="zh-CN" sz="2000" dirty="0" smtClean="0">
                <a:ea typeface="宋体" charset="-122"/>
              </a:rPr>
              <a:t> </a:t>
            </a:r>
            <a:r>
              <a:rPr lang="en-US" altLang="ko-KR" sz="2400" dirty="0" smtClean="0">
                <a:ea typeface="굴림" charset="-127"/>
              </a:rPr>
              <a:t/>
            </a:r>
            <a:br>
              <a:rPr lang="en-US" altLang="ko-KR" sz="2400" dirty="0" smtClean="0">
                <a:ea typeface="굴림" charset="-127"/>
              </a:rPr>
            </a:br>
            <a:r>
              <a:rPr lang="en-US" altLang="ko-KR" sz="1600" dirty="0" smtClean="0">
                <a:ea typeface="굴림" charset="-127"/>
              </a:rPr>
              <a:t/>
            </a:r>
            <a:br>
              <a:rPr lang="en-US" altLang="ko-KR" sz="1600" dirty="0" smtClean="0">
                <a:ea typeface="굴림" charset="-127"/>
              </a:rPr>
            </a:br>
            <a:r>
              <a:rPr lang="en-US" altLang="ko-KR" dirty="0" smtClean="0">
                <a:ea typeface="굴림" charset="-127"/>
              </a:rPr>
              <a:t>DM Bootstrap Discovery and DNS Service Type Registration</a:t>
            </a:r>
            <a:r>
              <a:rPr lang="en-US" altLang="ko-KR" sz="3600" dirty="0" smtClean="0">
                <a:ea typeface="굴림" charset="-127"/>
              </a:rPr>
              <a:t/>
            </a:r>
            <a:br>
              <a:rPr lang="en-US" altLang="ko-KR" sz="3600" dirty="0" smtClean="0">
                <a:ea typeface="굴림" charset="-127"/>
              </a:rPr>
            </a:br>
            <a:endParaRPr lang="en-US" altLang="ko-KR" sz="3600" dirty="0" smtClean="0">
              <a:ea typeface="굴림" charset="-127"/>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US" altLang="ko-KR" sz="1800" b="1" dirty="0">
                <a:solidFill>
                  <a:srgbClr val="800000"/>
                </a:solidFill>
                <a:latin typeface="Tahoma" pitchFamily="34" charset="0"/>
                <a:ea typeface="굴림" charset="-127"/>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zh-CN" sz="1800" b="1" dirty="0">
              <a:solidFill>
                <a:srgbClr val="800000"/>
              </a:solidFill>
              <a:latin typeface="Tahoma" pitchFamily="34" charset="0"/>
              <a:ea typeface="宋体"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altLang="ko-KR" sz="900" dirty="0">
                <a:ea typeface="굴림" charset="-127"/>
                <a:cs typeface="Times New Roman" pitchFamily="18" charset="0"/>
              </a:rPr>
              <a:t>USE OF THIS DOCUMENT BY NON-OMA MEMBERS IS SUBJECT TO ALL OF THE TERMS AND CONDITIONS OF THE USE AGREEMENT (located at </a:t>
            </a:r>
            <a:r>
              <a:rPr lang="en-US" altLang="ko-KR" sz="900" dirty="0">
                <a:ea typeface="굴림" charset="-127"/>
                <a:cs typeface="Times New Roman" pitchFamily="18" charset="0"/>
                <a:hlinkClick r:id="rId6"/>
              </a:rPr>
              <a:t>http://www.openmobilealliance.org/UseAgreement.html</a:t>
            </a:r>
            <a:r>
              <a:rPr lang="en-US" altLang="ko-KR" sz="900" dirty="0">
                <a:ea typeface="굴림" charset="-127"/>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altLang="ko-KR" sz="900" dirty="0">
                <a:ea typeface="굴림" charset="-127"/>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altLang="ko-KR" sz="900" b="1" dirty="0">
                <a:ea typeface="굴림" charset="-127"/>
                <a:cs typeface="Times New Roman" pitchFamily="18" charset="0"/>
              </a:rPr>
              <a:t>Intellectual Property Rights</a:t>
            </a:r>
          </a:p>
          <a:p>
            <a:pPr defTabSz="762000" eaLnBrk="0" hangingPunct="0">
              <a:lnSpc>
                <a:spcPct val="90000"/>
              </a:lnSpc>
              <a:spcBef>
                <a:spcPct val="35000"/>
              </a:spcBef>
            </a:pPr>
            <a:r>
              <a:rPr lang="en-US" altLang="ko-KR" sz="900" dirty="0">
                <a:ea typeface="굴림"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261938" y="1100138"/>
            <a:ext cx="8809037" cy="5459412"/>
          </a:xfrm>
        </p:spPr>
        <p:txBody>
          <a:bodyPr/>
          <a:lstStyle/>
          <a:p>
            <a:pPr marL="0" indent="0">
              <a:buNone/>
            </a:pPr>
            <a:r>
              <a:rPr lang="en-US" sz="2200" dirty="0" smtClean="0"/>
              <a:t>Various options for DM Bootstrap Discovery are discussed in the “</a:t>
            </a:r>
            <a:r>
              <a:rPr lang="en-GB" sz="2200" dirty="0" smtClean="0"/>
              <a:t>DM13-2011-0029R02-CR_Client_Initiated_Bootstrap_and_DM_Bootstrap_Discovery”.</a:t>
            </a:r>
            <a:r>
              <a:rPr lang="en-US" sz="2200" dirty="0" smtClean="0"/>
              <a:t> </a:t>
            </a:r>
          </a:p>
          <a:p>
            <a:pPr marL="344488" lvl="1" indent="-177800">
              <a:spcBef>
                <a:spcPts val="700"/>
              </a:spcBef>
            </a:pPr>
            <a:r>
              <a:rPr lang="en-US" sz="1600" dirty="0" smtClean="0">
                <a:solidFill>
                  <a:srgbClr val="000066"/>
                </a:solidFill>
              </a:rPr>
              <a:t> </a:t>
            </a:r>
            <a:r>
              <a:rPr lang="en-US" dirty="0" smtClean="0">
                <a:solidFill>
                  <a:srgbClr val="000066"/>
                </a:solidFill>
              </a:rPr>
              <a:t>Two of three options (in the CR) use RFC 2782 as mechanism for discovery</a:t>
            </a:r>
          </a:p>
          <a:p>
            <a:pPr marL="628650" lvl="2" indent="-161925">
              <a:spcBef>
                <a:spcPts val="700"/>
              </a:spcBef>
            </a:pPr>
            <a:r>
              <a:rPr lang="en-US" sz="1800" dirty="0" smtClean="0">
                <a:solidFill>
                  <a:srgbClr val="000066"/>
                </a:solidFill>
              </a:rPr>
              <a:t>RFC 2782: A DNS RR (Resource Record) for specifying the location of services (DNS SRV) </a:t>
            </a:r>
          </a:p>
          <a:p>
            <a:pPr marL="628650" lvl="2" indent="-161925">
              <a:spcBef>
                <a:spcPts val="700"/>
              </a:spcBef>
            </a:pPr>
            <a:r>
              <a:rPr lang="en-US" sz="1800" u="sng" dirty="0" smtClean="0">
                <a:solidFill>
                  <a:srgbClr val="000066"/>
                </a:solidFill>
              </a:rPr>
              <a:t>Abstract:</a:t>
            </a:r>
            <a:r>
              <a:rPr lang="en-US" sz="1800" dirty="0" smtClean="0">
                <a:solidFill>
                  <a:srgbClr val="000066"/>
                </a:solidFill>
              </a:rPr>
              <a:t> RFC 2782 defines the service resource record (SRV RR) that allows an operator to use several servers for a single domain, to move services from host to host, and to designate some hosts as primary servers for a service and others as backups. Clients ask for a specific service/protocol for a specific domain and get back the names of any available servers.</a:t>
            </a:r>
            <a:br>
              <a:rPr lang="en-US" sz="1800" dirty="0" smtClean="0">
                <a:solidFill>
                  <a:srgbClr val="000066"/>
                </a:solidFill>
              </a:rPr>
            </a:br>
            <a:endParaRPr lang="en-US" sz="1800" dirty="0" smtClean="0">
              <a:solidFill>
                <a:srgbClr val="000066"/>
              </a:solidFill>
            </a:endParaRPr>
          </a:p>
          <a:p>
            <a:pPr marL="628650" lvl="2" indent="-161925">
              <a:spcBef>
                <a:spcPts val="700"/>
              </a:spcBef>
            </a:pPr>
            <a:r>
              <a:rPr lang="en-US" sz="1600" u="sng" dirty="0" smtClean="0">
                <a:solidFill>
                  <a:srgbClr val="000066"/>
                </a:solidFill>
              </a:rPr>
              <a:t>The format of the SRV RR:</a:t>
            </a:r>
            <a:br>
              <a:rPr lang="en-US" sz="1600" u="sng" dirty="0" smtClean="0">
                <a:solidFill>
                  <a:srgbClr val="000066"/>
                </a:solidFill>
              </a:rPr>
            </a:br>
            <a:r>
              <a:rPr lang="en-US" sz="1600" u="sng" dirty="0" smtClean="0">
                <a:solidFill>
                  <a:srgbClr val="000066"/>
                </a:solidFill>
              </a:rPr>
              <a:t/>
            </a:r>
            <a:br>
              <a:rPr lang="en-US" sz="1600" u="sng" dirty="0" smtClean="0">
                <a:solidFill>
                  <a:srgbClr val="000066"/>
                </a:solidFill>
              </a:rPr>
            </a:br>
            <a:r>
              <a:rPr lang="en-US" sz="1600" i="1" dirty="0" smtClean="0">
                <a:solidFill>
                  <a:srgbClr val="000066"/>
                </a:solidFill>
              </a:rPr>
              <a:t>Here is the format of the SRV RR:</a:t>
            </a:r>
            <a:br>
              <a:rPr lang="en-US" sz="1600" i="1" dirty="0" smtClean="0">
                <a:solidFill>
                  <a:srgbClr val="000066"/>
                </a:solidFill>
              </a:rPr>
            </a:br>
            <a:r>
              <a:rPr lang="en-US" sz="1600" i="1" dirty="0" smtClean="0">
                <a:solidFill>
                  <a:srgbClr val="000066"/>
                </a:solidFill>
              </a:rPr>
              <a:t/>
            </a:r>
            <a:br>
              <a:rPr lang="en-US" sz="1600" i="1" dirty="0" smtClean="0">
                <a:solidFill>
                  <a:srgbClr val="000066"/>
                </a:solidFill>
              </a:rPr>
            </a:br>
            <a:r>
              <a:rPr lang="en-US" sz="1600" i="1" dirty="0" smtClean="0">
                <a:solidFill>
                  <a:srgbClr val="000066"/>
                </a:solidFill>
              </a:rPr>
              <a:t> _Service._Proto.Name TTL Class SRV Priority Weight Port Target &lt;...&gt;</a:t>
            </a:r>
            <a:br>
              <a:rPr lang="en-US" sz="1600" i="1" dirty="0" smtClean="0">
                <a:solidFill>
                  <a:srgbClr val="000066"/>
                </a:solidFill>
              </a:rPr>
            </a:br>
            <a:r>
              <a:rPr lang="en-US" sz="1600" i="1" dirty="0" smtClean="0">
                <a:solidFill>
                  <a:srgbClr val="000066"/>
                </a:solidFill>
              </a:rPr>
              <a:t/>
            </a:r>
            <a:br>
              <a:rPr lang="en-US" sz="1600" i="1" dirty="0" smtClean="0">
                <a:solidFill>
                  <a:srgbClr val="000066"/>
                </a:solidFill>
              </a:rPr>
            </a:br>
            <a:r>
              <a:rPr lang="en-US" sz="1600" i="1" dirty="0" smtClean="0">
                <a:solidFill>
                  <a:srgbClr val="000066"/>
                </a:solidFill>
              </a:rPr>
              <a:t>Name:   The domain this RR refers to &lt;...&gt;</a:t>
            </a:r>
            <a:endParaRPr lang="en-US" sz="1600" dirty="0" smtClean="0">
              <a:solidFill>
                <a:srgbClr val="000066"/>
              </a:solidFill>
            </a:endParaRPr>
          </a:p>
          <a:p>
            <a:pPr marL="0" indent="0" algn="just">
              <a:lnSpc>
                <a:spcPct val="80000"/>
              </a:lnSpc>
              <a:buFontTx/>
              <a:buNone/>
            </a:pPr>
            <a:endParaRPr lang="en-US" altLang="ko-KR" sz="2000" dirty="0" smtClean="0">
              <a:ea typeface="굴림" charset="-127"/>
            </a:endParaRPr>
          </a:p>
        </p:txBody>
      </p:sp>
      <p:sp>
        <p:nvSpPr>
          <p:cNvPr id="3075" name="Rectangle 3"/>
          <p:cNvSpPr>
            <a:spLocks noGrp="1" noChangeArrowheads="1"/>
          </p:cNvSpPr>
          <p:nvPr>
            <p:ph type="title"/>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latin typeface="Tahoma" pitchFamily="34" charset="0"/>
                <a:ea typeface="굴림" pitchFamily="50" charset="-127"/>
              </a:rPr>
              <a:t>DM Bootstrap Discovery &amp; RFP 2782</a:t>
            </a:r>
            <a:endParaRPr lang="en-GB" altLang="ko-KR" dirty="0">
              <a:solidFill>
                <a:srgbClr val="000000"/>
              </a:solidFill>
              <a:latin typeface="Tahoma" pitchFamily="34" charset="0"/>
              <a:ea typeface="굴림" pitchFamily="50" charset="-127"/>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261938" y="1100138"/>
            <a:ext cx="8809037" cy="5459412"/>
          </a:xfrm>
        </p:spPr>
        <p:txBody>
          <a:bodyPr/>
          <a:lstStyle/>
          <a:p>
            <a:pPr>
              <a:spcBef>
                <a:spcPts val="0"/>
              </a:spcBef>
              <a:buNone/>
            </a:pPr>
            <a:r>
              <a:rPr lang="en-US" sz="2400" dirty="0" smtClean="0"/>
              <a:t>Example of DM Client requests to DNS Server:</a:t>
            </a:r>
          </a:p>
          <a:p>
            <a:pPr marL="403225" lvl="1" indent="-177800">
              <a:spcBef>
                <a:spcPts val="1200"/>
              </a:spcBef>
            </a:pPr>
            <a:r>
              <a:rPr lang="en-US" sz="2400" dirty="0" smtClean="0">
                <a:solidFill>
                  <a:srgbClr val="000066"/>
                </a:solidFill>
              </a:rPr>
              <a:t>DNS-SRV Query </a:t>
            </a:r>
            <a:r>
              <a:rPr lang="en-US" sz="2400" dirty="0" smtClean="0">
                <a:solidFill>
                  <a:srgbClr val="000066"/>
                </a:solidFill>
              </a:rPr>
              <a:t>_</a:t>
            </a:r>
            <a:r>
              <a:rPr lang="en-US" sz="2400" dirty="0" err="1" smtClean="0">
                <a:solidFill>
                  <a:srgbClr val="000066"/>
                </a:solidFill>
              </a:rPr>
              <a:t>omadm-bootstrap</a:t>
            </a:r>
            <a:r>
              <a:rPr lang="en-US" sz="2400" dirty="0" err="1" smtClean="0">
                <a:solidFill>
                  <a:srgbClr val="000066"/>
                </a:solidFill>
              </a:rPr>
              <a:t>._tcp</a:t>
            </a:r>
            <a:r>
              <a:rPr lang="en-US" sz="2400" dirty="0" smtClean="0">
                <a:solidFill>
                  <a:srgbClr val="000066"/>
                </a:solidFill>
              </a:rPr>
              <a:t>._</a:t>
            </a:r>
            <a:r>
              <a:rPr lang="en-GB" sz="2400" dirty="0" smtClean="0">
                <a:solidFill>
                  <a:srgbClr val="000066"/>
                </a:solidFill>
              </a:rPr>
              <a:t>OMADM-</a:t>
            </a:r>
            <a:r>
              <a:rPr lang="en-GB" sz="2400" dirty="0" err="1" smtClean="0">
                <a:solidFill>
                  <a:srgbClr val="000066"/>
                </a:solidFill>
              </a:rPr>
              <a:t>BootSrv</a:t>
            </a:r>
            <a:endParaRPr lang="en-US" sz="2400" dirty="0" smtClean="0">
              <a:solidFill>
                <a:srgbClr val="000066"/>
              </a:solidFill>
            </a:endParaRPr>
          </a:p>
          <a:p>
            <a:pPr marL="631825" lvl="2" indent="-177800">
              <a:spcBef>
                <a:spcPts val="800"/>
              </a:spcBef>
              <a:buFont typeface="Courier New" pitchFamily="49" charset="0"/>
              <a:buChar char="o"/>
            </a:pPr>
            <a:r>
              <a:rPr lang="en-US" dirty="0" smtClean="0">
                <a:solidFill>
                  <a:srgbClr val="000066"/>
                </a:solidFill>
              </a:rPr>
              <a:t>Short name of service:   </a:t>
            </a:r>
            <a:r>
              <a:rPr lang="en-US" dirty="0" smtClean="0">
                <a:solidFill>
                  <a:srgbClr val="000066"/>
                </a:solidFill>
              </a:rPr>
              <a:t>“</a:t>
            </a:r>
            <a:r>
              <a:rPr lang="en-US" dirty="0" err="1" smtClean="0">
                <a:solidFill>
                  <a:srgbClr val="000066"/>
                </a:solidFill>
              </a:rPr>
              <a:t>omadm</a:t>
            </a:r>
            <a:r>
              <a:rPr lang="en-US" dirty="0" smtClean="0">
                <a:solidFill>
                  <a:srgbClr val="000066"/>
                </a:solidFill>
              </a:rPr>
              <a:t>-bootstrap</a:t>
            </a:r>
            <a:r>
              <a:rPr lang="en-US" dirty="0" smtClean="0">
                <a:solidFill>
                  <a:srgbClr val="000066"/>
                </a:solidFill>
              </a:rPr>
              <a:t>”</a:t>
            </a:r>
          </a:p>
          <a:p>
            <a:pPr marL="631825" lvl="2" indent="-177800">
              <a:spcBef>
                <a:spcPts val="800"/>
              </a:spcBef>
              <a:buFont typeface="Courier New" pitchFamily="49" charset="0"/>
              <a:buChar char="o"/>
            </a:pPr>
            <a:r>
              <a:rPr lang="en-US" dirty="0" smtClean="0">
                <a:solidFill>
                  <a:srgbClr val="000066"/>
                </a:solidFill>
              </a:rPr>
              <a:t>Longer description name:   “Open Mobile Alliance Device Management Bootstrap Service”</a:t>
            </a:r>
          </a:p>
          <a:p>
            <a:pPr marL="631825" lvl="2" indent="-177800">
              <a:spcBef>
                <a:spcPts val="800"/>
              </a:spcBef>
              <a:buFont typeface="Courier New" pitchFamily="49" charset="0"/>
              <a:buChar char="o"/>
            </a:pPr>
            <a:r>
              <a:rPr lang="en-US" dirty="0" smtClean="0">
                <a:solidFill>
                  <a:srgbClr val="000066"/>
                </a:solidFill>
              </a:rPr>
              <a:t>Primary Transport Protocol:  "tcp“</a:t>
            </a:r>
          </a:p>
          <a:p>
            <a:pPr marL="631825" lvl="2" indent="-177800">
              <a:spcBef>
                <a:spcPts val="800"/>
              </a:spcBef>
              <a:buFont typeface="Courier New" pitchFamily="49" charset="0"/>
              <a:buChar char="o"/>
            </a:pPr>
            <a:r>
              <a:rPr lang="en-US" dirty="0" smtClean="0">
                <a:solidFill>
                  <a:srgbClr val="000066"/>
                </a:solidFill>
              </a:rPr>
              <a:t>Domain name: </a:t>
            </a:r>
            <a:r>
              <a:rPr lang="en-US" dirty="0" smtClean="0">
                <a:solidFill>
                  <a:srgbClr val="000066"/>
                </a:solidFill>
              </a:rPr>
              <a:t>“OMADM-</a:t>
            </a:r>
            <a:r>
              <a:rPr lang="en-US" dirty="0" err="1" smtClean="0">
                <a:solidFill>
                  <a:srgbClr val="000066"/>
                </a:solidFill>
              </a:rPr>
              <a:t>BootSrv</a:t>
            </a:r>
            <a:r>
              <a:rPr lang="en-US" dirty="0" smtClean="0">
                <a:solidFill>
                  <a:srgbClr val="000066"/>
                </a:solidFill>
              </a:rPr>
              <a:t>” </a:t>
            </a:r>
            <a:endParaRPr lang="en-US" dirty="0" smtClean="0">
              <a:solidFill>
                <a:srgbClr val="000066"/>
              </a:solidFill>
            </a:endParaRPr>
          </a:p>
          <a:p>
            <a:pPr marL="631825" lvl="2" indent="-177800">
              <a:spcBef>
                <a:spcPts val="800"/>
              </a:spcBef>
              <a:buFont typeface="Courier New" pitchFamily="49" charset="0"/>
              <a:buChar char="o"/>
            </a:pPr>
            <a:r>
              <a:rPr lang="en-US" dirty="0" smtClean="0">
                <a:solidFill>
                  <a:srgbClr val="000066"/>
                </a:solidFill>
              </a:rPr>
              <a:t>These are the values which would be included as part of the DM System specification</a:t>
            </a:r>
          </a:p>
        </p:txBody>
      </p:sp>
      <p:sp>
        <p:nvSpPr>
          <p:cNvPr id="3075" name="Rectangle 3"/>
          <p:cNvSpPr>
            <a:spLocks noGrp="1" noChangeArrowheads="1"/>
          </p:cNvSpPr>
          <p:nvPr>
            <p:ph type="title"/>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latin typeface="Tahoma" pitchFamily="34" charset="0"/>
                <a:ea typeface="굴림" pitchFamily="50" charset="-127"/>
              </a:rPr>
              <a:t>Example of RFP 2782 – DNS SRV Query</a:t>
            </a:r>
            <a:endParaRPr lang="en-GB" altLang="ko-KR" dirty="0">
              <a:solidFill>
                <a:srgbClr val="000000"/>
              </a:solidFill>
              <a:latin typeface="Tahoma" pitchFamily="34" charset="0"/>
              <a:ea typeface="굴림" pitchFamily="50" charset="-127"/>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261938" y="1100138"/>
            <a:ext cx="8809037" cy="5459412"/>
          </a:xfrm>
        </p:spPr>
        <p:txBody>
          <a:bodyPr/>
          <a:lstStyle/>
          <a:p>
            <a:pPr marL="166688" indent="-166688"/>
            <a:r>
              <a:rPr lang="en-US" sz="2400" dirty="0" smtClean="0"/>
              <a:t>Assuming the CR (referenced in the prior page) is agreed to, the OMA DM team should register a new service type and note along with many others listed in the </a:t>
            </a:r>
            <a:r>
              <a:rPr lang="en-US" sz="2400" u="sng" dirty="0" smtClean="0">
                <a:hlinkClick r:id="rId3"/>
              </a:rPr>
              <a:t>http://www.dns-sd.org/ServiceTypes.html</a:t>
            </a:r>
            <a:endParaRPr lang="en-US" sz="2400" u="sng" dirty="0" smtClean="0"/>
          </a:p>
          <a:p>
            <a:pPr marL="166688" indent="-166688">
              <a:spcBef>
                <a:spcPts val="800"/>
              </a:spcBef>
            </a:pPr>
            <a:r>
              <a:rPr lang="en-US" sz="2400" smtClean="0"/>
              <a:t>RFC </a:t>
            </a:r>
            <a:r>
              <a:rPr lang="en-US" sz="2400" dirty="0" smtClean="0"/>
              <a:t>2782 does NOT mandate registration of all Service Names; however, it is strongly recommended to register in order to avoid having duplicate Service Name specified by others.</a:t>
            </a:r>
          </a:p>
          <a:p>
            <a:pPr marL="166688" indent="-166688">
              <a:spcBef>
                <a:spcPts val="800"/>
              </a:spcBef>
            </a:pPr>
            <a:endParaRPr lang="en-US" sz="1800" dirty="0" smtClean="0"/>
          </a:p>
        </p:txBody>
      </p:sp>
      <p:sp>
        <p:nvSpPr>
          <p:cNvPr id="3075" name="Rectangle 3"/>
          <p:cNvSpPr>
            <a:spLocks noGrp="1" noChangeArrowheads="1"/>
          </p:cNvSpPr>
          <p:nvPr>
            <p:ph type="title"/>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latin typeface="Tahoma" pitchFamily="34" charset="0"/>
                <a:ea typeface="굴림" pitchFamily="50" charset="-127"/>
              </a:rPr>
              <a:t>List of Existing Service Type Records</a:t>
            </a:r>
            <a:endParaRPr lang="en-GB" altLang="ko-KR" dirty="0">
              <a:solidFill>
                <a:srgbClr val="000000"/>
              </a:solidFill>
              <a:latin typeface="Tahoma" pitchFamily="34" charset="0"/>
              <a:ea typeface="굴림" pitchFamily="50" charset="-127"/>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261938" y="1100138"/>
            <a:ext cx="8809037" cy="5459412"/>
          </a:xfrm>
        </p:spPr>
        <p:txBody>
          <a:bodyPr/>
          <a:lstStyle/>
          <a:p>
            <a:r>
              <a:rPr lang="en-US" sz="2000" dirty="0" smtClean="0"/>
              <a:t>Per IANA (as of April 7, 2011): </a:t>
            </a:r>
          </a:p>
          <a:p>
            <a:pPr marL="225425" lvl="1" indent="0">
              <a:buNone/>
            </a:pPr>
            <a:r>
              <a:rPr lang="en-US" sz="1800" dirty="0" smtClean="0">
                <a:solidFill>
                  <a:srgbClr val="000066"/>
                </a:solidFill>
              </a:rPr>
              <a:t>“….it does NOT operate dns-sd.org; however, the contents of this registry will be incorporated into a new IANA-hosted registry within the next two weeks, as the document draft-ietf-tsvwg-iana-ports has just been approved for publication as an RFC. Section 8.1 of this document describes the registration requirements. ….”</a:t>
            </a:r>
          </a:p>
          <a:p>
            <a:pPr marL="225425" lvl="1" indent="0">
              <a:buNone/>
            </a:pPr>
            <a:r>
              <a:rPr lang="en-US" sz="1800" u="sng" dirty="0" smtClean="0">
                <a:hlinkClick r:id="rId3"/>
              </a:rPr>
              <a:t>http://tools.ietf.org/html/draft-ietf-tsvwg-iana-ports</a:t>
            </a:r>
            <a:endParaRPr lang="en-US" sz="1800" dirty="0" smtClean="0"/>
          </a:p>
          <a:p>
            <a:pPr marL="403225" lvl="1" indent="-177800">
              <a:buFont typeface="Courier New" pitchFamily="49" charset="0"/>
              <a:buChar char="o"/>
            </a:pPr>
            <a:r>
              <a:rPr lang="en-US" sz="1800" dirty="0" smtClean="0">
                <a:solidFill>
                  <a:srgbClr val="000066"/>
                </a:solidFill>
              </a:rPr>
              <a:t>The following information is required as part of the registration:</a:t>
            </a:r>
          </a:p>
          <a:p>
            <a:pPr marL="628650" lvl="2" indent="-173038"/>
            <a:r>
              <a:rPr lang="en-US" sz="1600" dirty="0" smtClean="0">
                <a:solidFill>
                  <a:srgbClr val="000066"/>
                </a:solidFill>
              </a:rPr>
              <a:t>Service Name (REQUIRED)</a:t>
            </a:r>
          </a:p>
          <a:p>
            <a:pPr marL="628650" lvl="2" indent="-173038"/>
            <a:r>
              <a:rPr lang="en-US" sz="1600" dirty="0" smtClean="0">
                <a:solidFill>
                  <a:srgbClr val="000066"/>
                </a:solidFill>
              </a:rPr>
              <a:t>Transport Protocol(s) (REQUIRED)</a:t>
            </a:r>
          </a:p>
          <a:p>
            <a:pPr marL="628650" lvl="2" indent="-173038"/>
            <a:r>
              <a:rPr lang="en-US" sz="1600" dirty="0" smtClean="0">
                <a:solidFill>
                  <a:srgbClr val="000066"/>
                </a:solidFill>
              </a:rPr>
              <a:t>Assignee (REQUIRED)</a:t>
            </a:r>
          </a:p>
          <a:p>
            <a:pPr marL="628650" lvl="2" indent="-173038"/>
            <a:r>
              <a:rPr lang="en-US" sz="1600" dirty="0" smtClean="0">
                <a:solidFill>
                  <a:srgbClr val="000066"/>
                </a:solidFill>
              </a:rPr>
              <a:t>Contact (REQUIRED)</a:t>
            </a:r>
          </a:p>
          <a:p>
            <a:pPr marL="628650" lvl="2" indent="-173038"/>
            <a:r>
              <a:rPr lang="en-US" sz="1600" dirty="0" smtClean="0">
                <a:solidFill>
                  <a:srgbClr val="000066"/>
                </a:solidFill>
              </a:rPr>
              <a:t>Description (REQUIRED)</a:t>
            </a:r>
          </a:p>
          <a:p>
            <a:pPr marL="628650" lvl="2" indent="-173038"/>
            <a:r>
              <a:rPr lang="en-US" sz="1600" dirty="0" smtClean="0">
                <a:solidFill>
                  <a:srgbClr val="000066"/>
                </a:solidFill>
              </a:rPr>
              <a:t>Reference (REQUIRED)</a:t>
            </a:r>
          </a:p>
          <a:p>
            <a:pPr marL="628650" lvl="2" indent="-173038"/>
            <a:r>
              <a:rPr lang="en-US" sz="1600" dirty="0" smtClean="0">
                <a:solidFill>
                  <a:srgbClr val="000066"/>
                </a:solidFill>
              </a:rPr>
              <a:t>Port Number (OPTIONAL)</a:t>
            </a:r>
          </a:p>
          <a:p>
            <a:pPr marL="628650" lvl="2" indent="-173038"/>
            <a:r>
              <a:rPr lang="en-US" sz="1600" dirty="0" smtClean="0">
                <a:solidFill>
                  <a:srgbClr val="000066"/>
                </a:solidFill>
              </a:rPr>
              <a:t>Service Code (REQUIRED for DCCP only)</a:t>
            </a:r>
          </a:p>
          <a:p>
            <a:pPr marL="628650" lvl="2" indent="-173038"/>
            <a:r>
              <a:rPr lang="en-US" sz="1600" dirty="0" smtClean="0">
                <a:solidFill>
                  <a:srgbClr val="000066"/>
                </a:solidFill>
              </a:rPr>
              <a:t>Known Unauthorized Uses (OPTIONAL)</a:t>
            </a:r>
          </a:p>
          <a:p>
            <a:pPr marL="628650" lvl="2" indent="-173038"/>
            <a:r>
              <a:rPr lang="en-US" sz="1600" dirty="0" smtClean="0">
                <a:solidFill>
                  <a:srgbClr val="000066"/>
                </a:solidFill>
              </a:rPr>
              <a:t>Assignment Notes (OPTIONAL</a:t>
            </a:r>
            <a:r>
              <a:rPr lang="en-US" sz="1400" dirty="0" smtClean="0">
                <a:solidFill>
                  <a:srgbClr val="000066"/>
                </a:solidFill>
              </a:rPr>
              <a:t>)</a:t>
            </a:r>
          </a:p>
          <a:p>
            <a:pPr marL="225425" lvl="1" indent="0">
              <a:buNone/>
            </a:pPr>
            <a:endParaRPr lang="en-US" sz="1800" dirty="0" smtClean="0"/>
          </a:p>
          <a:p>
            <a:pPr>
              <a:buNone/>
            </a:pPr>
            <a:endParaRPr lang="en-US" sz="1600" dirty="0" smtClean="0"/>
          </a:p>
          <a:p>
            <a:pPr>
              <a:buNone/>
            </a:pPr>
            <a:endParaRPr lang="en-US" sz="1600" dirty="0" smtClean="0"/>
          </a:p>
        </p:txBody>
      </p:sp>
      <p:sp>
        <p:nvSpPr>
          <p:cNvPr id="3075" name="Rectangle 3"/>
          <p:cNvSpPr>
            <a:spLocks noGrp="1" noChangeArrowheads="1"/>
          </p:cNvSpPr>
          <p:nvPr>
            <p:ph type="title"/>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latin typeface="Tahoma" pitchFamily="34" charset="0"/>
                <a:ea typeface="굴림" pitchFamily="50" charset="-127"/>
              </a:rPr>
              <a:t>Registration of a new Service type</a:t>
            </a:r>
            <a:endParaRPr lang="en-GB" altLang="ko-KR" dirty="0">
              <a:solidFill>
                <a:srgbClr val="000000"/>
              </a:solidFill>
              <a:latin typeface="Tahoma" pitchFamily="34" charset="0"/>
              <a:ea typeface="굴림" pitchFamily="50" charset="-127"/>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261938" y="1100138"/>
            <a:ext cx="8809037" cy="5459412"/>
          </a:xfrm>
        </p:spPr>
        <p:txBody>
          <a:bodyPr/>
          <a:lstStyle/>
          <a:p>
            <a:pPr marL="403225" lvl="1" indent="-177800">
              <a:buFont typeface="Courier New" pitchFamily="49" charset="0"/>
              <a:buChar char="o"/>
            </a:pPr>
            <a:r>
              <a:rPr lang="en-US" sz="1800" dirty="0" smtClean="0">
                <a:solidFill>
                  <a:srgbClr val="000066"/>
                </a:solidFill>
              </a:rPr>
              <a:t>The following information is required as part of the registration:</a:t>
            </a:r>
          </a:p>
          <a:p>
            <a:pPr marL="628650" lvl="2" indent="-173038"/>
            <a:r>
              <a:rPr lang="en-US" sz="1600" dirty="0" smtClean="0">
                <a:solidFill>
                  <a:srgbClr val="000066"/>
                </a:solidFill>
              </a:rPr>
              <a:t>Service Name (REQUIRED)</a:t>
            </a:r>
          </a:p>
          <a:p>
            <a:pPr marL="854075" lvl="3" indent="-173038">
              <a:buNone/>
            </a:pPr>
            <a:r>
              <a:rPr lang="en-US" sz="1400" i="1" dirty="0" smtClean="0">
                <a:solidFill>
                  <a:srgbClr val="000066"/>
                </a:solidFill>
              </a:rPr>
              <a:t>--  </a:t>
            </a:r>
            <a:r>
              <a:rPr lang="en-US" sz="1400" i="1" dirty="0" smtClean="0">
                <a:solidFill>
                  <a:srgbClr val="000066"/>
                </a:solidFill>
              </a:rPr>
              <a:t>“</a:t>
            </a:r>
            <a:r>
              <a:rPr lang="en-US" sz="1400" i="1" dirty="0" err="1" smtClean="0">
                <a:solidFill>
                  <a:srgbClr val="CC3300"/>
                </a:solidFill>
              </a:rPr>
              <a:t>omadm</a:t>
            </a:r>
            <a:r>
              <a:rPr lang="en-US" sz="1400" i="1" dirty="0" smtClean="0">
                <a:solidFill>
                  <a:srgbClr val="CC3300"/>
                </a:solidFill>
              </a:rPr>
              <a:t>-Bootstrap</a:t>
            </a:r>
            <a:r>
              <a:rPr lang="en-US" sz="1400" i="1" dirty="0" smtClean="0">
                <a:solidFill>
                  <a:srgbClr val="000066"/>
                </a:solidFill>
              </a:rPr>
              <a:t>”</a:t>
            </a:r>
          </a:p>
          <a:p>
            <a:pPr marL="628650" lvl="2" indent="-173038"/>
            <a:r>
              <a:rPr lang="en-US" sz="1600" dirty="0" smtClean="0">
                <a:solidFill>
                  <a:srgbClr val="000066"/>
                </a:solidFill>
              </a:rPr>
              <a:t>Transport Protocol(s) (REQUIRED)</a:t>
            </a:r>
          </a:p>
          <a:p>
            <a:pPr marL="854075" lvl="3" indent="-173038">
              <a:buNone/>
            </a:pPr>
            <a:r>
              <a:rPr lang="en-US" sz="1400" i="1" dirty="0" smtClean="0">
                <a:solidFill>
                  <a:srgbClr val="000066"/>
                </a:solidFill>
              </a:rPr>
              <a:t>-- “</a:t>
            </a:r>
            <a:r>
              <a:rPr lang="en-US" sz="1400" i="1" dirty="0" smtClean="0">
                <a:solidFill>
                  <a:srgbClr val="CC3300"/>
                </a:solidFill>
              </a:rPr>
              <a:t>tcp</a:t>
            </a:r>
            <a:r>
              <a:rPr lang="en-US" sz="1400" i="1" dirty="0" smtClean="0">
                <a:solidFill>
                  <a:srgbClr val="000066"/>
                </a:solidFill>
              </a:rPr>
              <a:t>”</a:t>
            </a:r>
          </a:p>
          <a:p>
            <a:pPr marL="628650" lvl="2" indent="-173038"/>
            <a:r>
              <a:rPr lang="en-US" sz="1600" dirty="0" smtClean="0">
                <a:solidFill>
                  <a:srgbClr val="000066"/>
                </a:solidFill>
              </a:rPr>
              <a:t>Assignee (REQUIRED)</a:t>
            </a:r>
          </a:p>
          <a:p>
            <a:pPr marL="854075" lvl="3" indent="-173038">
              <a:buNone/>
            </a:pPr>
            <a:r>
              <a:rPr lang="en-US" sz="1400" i="1" dirty="0" smtClean="0">
                <a:solidFill>
                  <a:srgbClr val="000066"/>
                </a:solidFill>
              </a:rPr>
              <a:t>-- “</a:t>
            </a:r>
            <a:r>
              <a:rPr lang="en-US" sz="1400" i="1" dirty="0" smtClean="0">
                <a:solidFill>
                  <a:srgbClr val="CC3300"/>
                </a:solidFill>
              </a:rPr>
              <a:t>Open Mobile Alliance</a:t>
            </a:r>
            <a:r>
              <a:rPr lang="en-US" sz="1400" i="1" dirty="0" smtClean="0">
                <a:solidFill>
                  <a:srgbClr val="000066"/>
                </a:solidFill>
              </a:rPr>
              <a:t>”</a:t>
            </a:r>
          </a:p>
          <a:p>
            <a:pPr marL="628650" lvl="2" indent="-173038"/>
            <a:r>
              <a:rPr lang="en-US" sz="1600" dirty="0" smtClean="0">
                <a:solidFill>
                  <a:srgbClr val="000066"/>
                </a:solidFill>
              </a:rPr>
              <a:t>Contact (REQUIRED)</a:t>
            </a:r>
          </a:p>
          <a:p>
            <a:pPr marL="854075" lvl="3" indent="-173038">
              <a:buNone/>
            </a:pPr>
            <a:r>
              <a:rPr lang="en-US" sz="1400" i="1" dirty="0" smtClean="0">
                <a:solidFill>
                  <a:srgbClr val="000066"/>
                </a:solidFill>
              </a:rPr>
              <a:t>-- “</a:t>
            </a:r>
            <a:r>
              <a:rPr lang="en-US" sz="1400" i="1" dirty="0" smtClean="0">
                <a:solidFill>
                  <a:srgbClr val="CC3300"/>
                </a:solidFill>
              </a:rPr>
              <a:t>oma-liaison@mail.openmobilealliance.org</a:t>
            </a:r>
            <a:r>
              <a:rPr lang="en-US" sz="1400" i="1" dirty="0" smtClean="0">
                <a:solidFill>
                  <a:srgbClr val="000066"/>
                </a:solidFill>
              </a:rPr>
              <a:t>‘”</a:t>
            </a:r>
          </a:p>
          <a:p>
            <a:pPr marL="628650" lvl="2" indent="-173038"/>
            <a:r>
              <a:rPr lang="en-US" sz="1600" dirty="0" smtClean="0">
                <a:solidFill>
                  <a:srgbClr val="000066"/>
                </a:solidFill>
              </a:rPr>
              <a:t>Description (REQUIRED)</a:t>
            </a:r>
          </a:p>
          <a:p>
            <a:pPr marL="854075" lvl="3" indent="-173038">
              <a:buNone/>
            </a:pPr>
            <a:r>
              <a:rPr lang="en-US" sz="1400" i="1" dirty="0" smtClean="0">
                <a:solidFill>
                  <a:srgbClr val="000066"/>
                </a:solidFill>
              </a:rPr>
              <a:t>-- “</a:t>
            </a:r>
            <a:r>
              <a:rPr lang="en-US" sz="1400" i="1" dirty="0" smtClean="0">
                <a:solidFill>
                  <a:srgbClr val="CC3300"/>
                </a:solidFill>
              </a:rPr>
              <a:t>Open Mobile Alliance Device Management Bootstrap Service</a:t>
            </a:r>
            <a:r>
              <a:rPr lang="en-US" sz="1400" i="1" dirty="0" smtClean="0">
                <a:solidFill>
                  <a:srgbClr val="000066"/>
                </a:solidFill>
              </a:rPr>
              <a:t>”</a:t>
            </a:r>
          </a:p>
          <a:p>
            <a:pPr marL="628650" lvl="2" indent="-173038"/>
            <a:r>
              <a:rPr lang="en-US" sz="1600" dirty="0" smtClean="0">
                <a:solidFill>
                  <a:srgbClr val="000066"/>
                </a:solidFill>
              </a:rPr>
              <a:t>Reference (REQUIRED).</a:t>
            </a:r>
          </a:p>
          <a:p>
            <a:pPr marL="854075" lvl="3" indent="-173038">
              <a:buNone/>
            </a:pPr>
            <a:r>
              <a:rPr lang="en-US" sz="1400" i="1" dirty="0" smtClean="0">
                <a:solidFill>
                  <a:srgbClr val="000066"/>
                </a:solidFill>
              </a:rPr>
              <a:t>-- Reference to a document describing the protocol or application using this port</a:t>
            </a:r>
          </a:p>
          <a:p>
            <a:pPr marL="628650" lvl="2" indent="-173038"/>
            <a:r>
              <a:rPr lang="en-US" sz="1600" dirty="0" smtClean="0">
                <a:solidFill>
                  <a:srgbClr val="000066"/>
                </a:solidFill>
              </a:rPr>
              <a:t>Port Number (OPTIONAL)</a:t>
            </a:r>
          </a:p>
          <a:p>
            <a:pPr marL="628650" lvl="2" indent="-173038"/>
            <a:r>
              <a:rPr lang="en-US" sz="1600" dirty="0" smtClean="0">
                <a:solidFill>
                  <a:srgbClr val="000066"/>
                </a:solidFill>
              </a:rPr>
              <a:t>Service Code (REQUIRED for DCCP only)</a:t>
            </a:r>
          </a:p>
          <a:p>
            <a:pPr marL="628650" lvl="2" indent="-173038"/>
            <a:r>
              <a:rPr lang="en-US" sz="1600" dirty="0" smtClean="0">
                <a:solidFill>
                  <a:srgbClr val="000066"/>
                </a:solidFill>
              </a:rPr>
              <a:t>Known Unauthorized Uses (OPTIONAL)</a:t>
            </a:r>
          </a:p>
          <a:p>
            <a:pPr marL="628650" lvl="2" indent="-173038"/>
            <a:r>
              <a:rPr lang="en-US" sz="1600" dirty="0" smtClean="0">
                <a:solidFill>
                  <a:srgbClr val="000066"/>
                </a:solidFill>
              </a:rPr>
              <a:t>Assignment Notes (OPTIONAL</a:t>
            </a:r>
            <a:r>
              <a:rPr lang="en-US" sz="1400" dirty="0" smtClean="0">
                <a:solidFill>
                  <a:srgbClr val="000066"/>
                </a:solidFill>
              </a:rPr>
              <a:t>)</a:t>
            </a:r>
          </a:p>
          <a:p>
            <a:pPr marL="403225" lvl="1" indent="-177800">
              <a:buFont typeface="Courier New" pitchFamily="49" charset="0"/>
              <a:buChar char="o"/>
            </a:pPr>
            <a:r>
              <a:rPr lang="en-US" sz="1800" dirty="0" smtClean="0">
                <a:solidFill>
                  <a:srgbClr val="000066"/>
                </a:solidFill>
              </a:rPr>
              <a:t>The above information needs to be sent to </a:t>
            </a:r>
            <a:r>
              <a:rPr lang="en-US" sz="1800" dirty="0" smtClean="0">
                <a:solidFill>
                  <a:srgbClr val="000066"/>
                </a:solidFill>
                <a:hlinkClick r:id="rId3"/>
              </a:rPr>
              <a:t>IANA@IANA.ORG</a:t>
            </a:r>
            <a:r>
              <a:rPr lang="en-US" sz="1800" dirty="0" smtClean="0">
                <a:solidFill>
                  <a:srgbClr val="000066"/>
                </a:solidFill>
              </a:rPr>
              <a:t> for registration</a:t>
            </a:r>
          </a:p>
          <a:p>
            <a:pPr marL="225425" lvl="1" indent="0">
              <a:buNone/>
            </a:pPr>
            <a:endParaRPr lang="en-US" sz="1800" dirty="0" smtClean="0"/>
          </a:p>
          <a:p>
            <a:pPr>
              <a:buNone/>
            </a:pPr>
            <a:endParaRPr lang="en-US" sz="1600" dirty="0" smtClean="0"/>
          </a:p>
          <a:p>
            <a:pPr>
              <a:buNone/>
            </a:pPr>
            <a:endParaRPr lang="en-US" sz="1600" dirty="0" smtClean="0"/>
          </a:p>
        </p:txBody>
      </p:sp>
      <p:sp>
        <p:nvSpPr>
          <p:cNvPr id="3075" name="Rectangle 3"/>
          <p:cNvSpPr>
            <a:spLocks noGrp="1" noChangeArrowheads="1"/>
          </p:cNvSpPr>
          <p:nvPr>
            <p:ph type="title"/>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latin typeface="Tahoma" pitchFamily="34" charset="0"/>
                <a:ea typeface="굴림" pitchFamily="50" charset="-127"/>
              </a:rPr>
              <a:t>Registration of a new Service type</a:t>
            </a:r>
            <a:endParaRPr lang="en-GB" altLang="ko-KR" dirty="0">
              <a:solidFill>
                <a:srgbClr val="000000"/>
              </a:solidFill>
              <a:latin typeface="Tahoma" pitchFamily="34" charset="0"/>
              <a:ea typeface="굴림" pitchFamily="50" charset="-127"/>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261938" y="1100138"/>
            <a:ext cx="8809037" cy="5459412"/>
          </a:xfrm>
        </p:spPr>
        <p:txBody>
          <a:bodyPr/>
          <a:lstStyle/>
          <a:p>
            <a:pPr marL="166688" indent="-166688"/>
            <a:r>
              <a:rPr lang="en-US" sz="2400" dirty="0" smtClean="0"/>
              <a:t>Once the information (shown in the prior page) is submitted to IANA, it initiates an "Expert Review" [</a:t>
            </a:r>
            <a:r>
              <a:rPr lang="en-US" sz="2400" dirty="0" smtClean="0">
                <a:hlinkClick r:id="rId3" action="ppaction://hlinkfile" tooltip="&quot;Guidelines for Writing an IANA Considerations Section in RFCs&quot;"/>
              </a:rPr>
              <a:t>RFC5226</a:t>
            </a:r>
            <a:r>
              <a:rPr lang="en-US" sz="2400" dirty="0" smtClean="0"/>
              <a:t>] in order to determine whether an assignment should be made. </a:t>
            </a:r>
          </a:p>
          <a:p>
            <a:pPr marL="166688" indent="-166688"/>
            <a:r>
              <a:rPr lang="en-US" sz="2400" dirty="0" smtClean="0"/>
              <a:t>For requests that are not seeking a port number, IANA SHOULD assign the service name under a simple "First Come First Served" policy [</a:t>
            </a:r>
            <a:r>
              <a:rPr lang="en-US" sz="2400" dirty="0" smtClean="0">
                <a:hlinkClick r:id="rId3" action="ppaction://hlinkfile" tooltip="&quot;Guidelines for Writing an IANA Considerations Section in RFCs&quot;"/>
              </a:rPr>
              <a:t>RFC5226</a:t>
            </a:r>
            <a:r>
              <a:rPr lang="en-US" sz="2400" dirty="0" smtClean="0"/>
              <a:t>]. </a:t>
            </a:r>
          </a:p>
          <a:p>
            <a:pPr marL="166688" indent="-166688"/>
            <a:endParaRPr lang="en-US" sz="2400" dirty="0" smtClean="0"/>
          </a:p>
          <a:p>
            <a:pPr marL="166688" indent="-166688"/>
            <a:endParaRPr lang="en-US" sz="2400" dirty="0" smtClean="0"/>
          </a:p>
          <a:p>
            <a:pPr marL="166688" indent="-166688"/>
            <a:endParaRPr lang="en-US" sz="2400" dirty="0" smtClean="0"/>
          </a:p>
          <a:p>
            <a:pPr marL="166688" indent="-166688"/>
            <a:endParaRPr lang="en-US" sz="2400" dirty="0" smtClean="0"/>
          </a:p>
          <a:p>
            <a:pPr marL="166688" indent="-166688" algn="ctr">
              <a:spcBef>
                <a:spcPts val="0"/>
              </a:spcBef>
              <a:buNone/>
            </a:pPr>
            <a:r>
              <a:rPr lang="en-US" sz="5400" i="1" dirty="0" smtClean="0"/>
              <a:t>Questions or Comments ??</a:t>
            </a:r>
          </a:p>
        </p:txBody>
      </p:sp>
      <p:sp>
        <p:nvSpPr>
          <p:cNvPr id="3075" name="Rectangle 3"/>
          <p:cNvSpPr>
            <a:spLocks noGrp="1" noChangeArrowheads="1"/>
          </p:cNvSpPr>
          <p:nvPr>
            <p:ph type="title"/>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latin typeface="Tahoma" pitchFamily="34" charset="0"/>
                <a:ea typeface="굴림" pitchFamily="50" charset="-127"/>
              </a:rPr>
              <a:t>Registration of a new Service type</a:t>
            </a:r>
            <a:endParaRPr lang="en-GB" altLang="ko-KR" dirty="0">
              <a:solidFill>
                <a:srgbClr val="000000"/>
              </a:solidFill>
              <a:latin typeface="Tahoma" pitchFamily="34" charset="0"/>
              <a:ea typeface="굴림" pitchFamily="50" charset="-127"/>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Box 56"/>
          <p:cNvSpPr txBox="1">
            <a:spLocks noChangeArrowheads="1"/>
          </p:cNvSpPr>
          <p:nvPr/>
        </p:nvSpPr>
        <p:spPr bwMode="auto">
          <a:xfrm>
            <a:off x="2166937" y="4806950"/>
            <a:ext cx="4991100" cy="1200150"/>
          </a:xfrm>
          <a:prstGeom prst="rect">
            <a:avLst/>
          </a:prstGeom>
          <a:noFill/>
          <a:ln w="9525">
            <a:noFill/>
            <a:miter lim="800000"/>
            <a:headEnd/>
            <a:tailEnd/>
          </a:ln>
        </p:spPr>
        <p:txBody>
          <a:bodyPr wrap="none">
            <a:spAutoFit/>
          </a:bodyPr>
          <a:lstStyle/>
          <a:p>
            <a:r>
              <a:rPr lang="en-US" sz="8000" b="1" dirty="0">
                <a:solidFill>
                  <a:srgbClr val="700000"/>
                </a:solidFill>
                <a:latin typeface="Old English Text MT" pitchFamily="66" charset="0"/>
              </a:rPr>
              <a:t>Thank You</a:t>
            </a:r>
          </a:p>
        </p:txBody>
      </p:sp>
      <p:pic>
        <p:nvPicPr>
          <p:cNvPr id="1026" name="Picture 2"/>
          <p:cNvPicPr>
            <a:picLocks noChangeAspect="1" noChangeArrowheads="1"/>
          </p:cNvPicPr>
          <p:nvPr/>
        </p:nvPicPr>
        <p:blipFill>
          <a:blip r:embed="rId2" cstate="print"/>
          <a:srcRect/>
          <a:stretch>
            <a:fillRect/>
          </a:stretch>
        </p:blipFill>
        <p:spPr bwMode="auto">
          <a:xfrm>
            <a:off x="2166937" y="1606551"/>
            <a:ext cx="4978868" cy="3119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8581</TotalTime>
  <Pages>15</Pages>
  <Words>728</Words>
  <Application>Microsoft Office PowerPoint</Application>
  <PresentationFormat>Custom</PresentationFormat>
  <Paragraphs>73</Paragraphs>
  <Slides>8</Slides>
  <Notes>7</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OMA Template</vt:lpstr>
      <vt:lpstr>OMA-DM-DM13-2011-0035-INP_BS_Server_Dscvr_and_DNS_Service_Registration    DM Bootstrap Discovery and DNS Service Type Registration </vt:lpstr>
      <vt:lpstr>DM Bootstrap Discovery &amp; RFP 2782</vt:lpstr>
      <vt:lpstr>Example of RFP 2782 – DNS SRV Query</vt:lpstr>
      <vt:lpstr>List of Existing Service Type Records</vt:lpstr>
      <vt:lpstr>Registration of a new Service type</vt:lpstr>
      <vt:lpstr>Registration of a new Service type</vt:lpstr>
      <vt:lpstr>Registration of a new Service type</vt:lpstr>
      <vt:lpstr>Slide 8</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bpatel</cp:lastModifiedBy>
  <cp:revision>597</cp:revision>
  <cp:lastPrinted>1999-04-27T06:51:51Z</cp:lastPrinted>
  <dcterms:created xsi:type="dcterms:W3CDTF">2002-03-19T14:05:12Z</dcterms:created>
  <dcterms:modified xsi:type="dcterms:W3CDTF">2011-04-11T07:14:14Z</dcterms:modified>
</cp:coreProperties>
</file>