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374" r:id="rId2"/>
    <p:sldId id="375" r:id="rId3"/>
    <p:sldId id="378" r:id="rId4"/>
    <p:sldId id="377"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700000"/>
    <a:srgbClr val="6A93FA"/>
    <a:srgbClr val="608CFA"/>
    <a:srgbClr val="3A70F8"/>
    <a:srgbClr val="799EFB"/>
    <a:srgbClr val="9AB6FC"/>
    <a:srgbClr val="B5CAFD"/>
    <a:srgbClr val="88A9FC"/>
    <a:srgbClr val="FFCC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21" autoAdjust="0"/>
    <p:restoredTop sz="94746" autoAdjust="0"/>
  </p:normalViewPr>
  <p:slideViewPr>
    <p:cSldViewPr>
      <p:cViewPr>
        <p:scale>
          <a:sx n="70" d="100"/>
          <a:sy n="70" d="100"/>
        </p:scale>
        <p:origin x="-1022" y="-310"/>
      </p:cViewPr>
      <p:guideLst>
        <p:guide orient="horz" pos="2208"/>
        <p:guide pos="261"/>
      </p:guideLst>
    </p:cSldViewPr>
  </p:slideViewPr>
  <p:outlineViewPr>
    <p:cViewPr>
      <p:scale>
        <a:sx n="33" d="100"/>
        <a:sy n="33" d="100"/>
      </p:scale>
      <p:origin x="38" y="614"/>
    </p:cViewPr>
  </p:outlineViewPr>
  <p:notesTextViewPr>
    <p:cViewPr>
      <p:scale>
        <a:sx n="100" d="100"/>
        <a:sy n="100" d="100"/>
      </p:scale>
      <p:origin x="0" y="0"/>
    </p:cViewPr>
  </p:notesTextViewPr>
  <p:sorterViewPr>
    <p:cViewPr>
      <p:scale>
        <a:sx n="66" d="100"/>
        <a:sy n="66" d="100"/>
      </p:scale>
      <p:origin x="0" y="217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C:\padhus\ALU\program\standards\oma\Management%20Interface%20for%20M2M\slip_request\OMA-WISPR_Chart-Management_Interface_for_M2M_1_0-20140409055353.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9.4182825484764546E-2"/>
          <c:y val="1.2323943661971828E-2"/>
          <c:w val="0.9012003693444135"/>
          <c:h val="0.90845070422535168"/>
        </c:manualLayout>
      </c:layout>
      <c:barChart>
        <c:barDir val="bar"/>
        <c:grouping val="clustered"/>
        <c:ser>
          <c:idx val="1"/>
          <c:order val="0"/>
          <c:tx>
            <c:strRef>
              <c:f>Data!$C$1</c:f>
              <c:strCache>
                <c:ptCount val="1"/>
                <c:pt idx="0">
                  <c:v>Current</c:v>
                </c:pt>
              </c:strCache>
            </c:strRef>
          </c:tx>
          <c:spPr>
            <a:solidFill>
              <a:srgbClr val="FF9900"/>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Data!$C$2:$C$8</c:f>
              <c:numCache>
                <c:formatCode>yyyy\-mm\-dd;@</c:formatCode>
                <c:ptCount val="7"/>
                <c:pt idx="0">
                  <c:v>41974</c:v>
                </c:pt>
                <c:pt idx="1">
                  <c:v>41913</c:v>
                </c:pt>
                <c:pt idx="4">
                  <c:v>41974</c:v>
                </c:pt>
                <c:pt idx="6">
                  <c:v>41649</c:v>
                </c:pt>
              </c:numCache>
            </c:numRef>
          </c:val>
        </c:ser>
        <c:ser>
          <c:idx val="0"/>
          <c:order val="1"/>
          <c:tx>
            <c:strRef>
              <c:f>Data!$D$1</c:f>
              <c:strCache>
                <c:ptCount val="1"/>
                <c:pt idx="0">
                  <c:v>Previous</c:v>
                </c:pt>
              </c:strCache>
            </c:strRef>
          </c:tx>
          <c:spPr>
            <a:solidFill>
              <a:srgbClr val="FFFF99"/>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Val val="1"/>
            <c:showSerName val="1"/>
            <c:separator> </c:separator>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Data!$D$2:$D$8</c:f>
              <c:numCache>
                <c:formatCode>General</c:formatCode>
                <c:ptCount val="7"/>
              </c:numCache>
            </c:numRef>
          </c:val>
        </c:ser>
        <c:ser>
          <c:idx val="4"/>
          <c:order val="2"/>
          <c:tx>
            <c:strRef>
              <c:f>Data!$E$1</c:f>
              <c:strCache>
                <c:ptCount val="1"/>
                <c:pt idx="0">
                  <c:v>Original</c:v>
                </c:pt>
              </c:strCache>
            </c:strRef>
          </c:tx>
          <c:spPr>
            <a:solidFill>
              <a:srgbClr val="4BACC6"/>
            </a:solidFill>
            <a:ln w="12700">
              <a:solidFill>
                <a:srgbClr val="000000"/>
              </a:solidFill>
              <a:prstDash val="solid"/>
            </a:ln>
            <a:effectLst>
              <a:outerShdw dist="35921" dir="2700000" algn="br">
                <a:srgbClr val="000000"/>
              </a:outerShdw>
            </a:effectLst>
          </c:spPr>
          <c:dLbls>
            <c:spPr>
              <a:noFill/>
              <a:ln w="25400">
                <a:noFill/>
              </a:ln>
            </c:sp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Data!$E$2:$E$8</c:f>
              <c:numCache>
                <c:formatCode>yyyy\-mm\-dd;@</c:formatCode>
                <c:ptCount val="7"/>
                <c:pt idx="0">
                  <c:v>41803</c:v>
                </c:pt>
                <c:pt idx="1">
                  <c:v>41730</c:v>
                </c:pt>
                <c:pt idx="4">
                  <c:v>41803</c:v>
                </c:pt>
                <c:pt idx="6">
                  <c:v>41649</c:v>
                </c:pt>
              </c:numCache>
            </c:numRef>
          </c:val>
        </c:ser>
        <c:ser>
          <c:idx val="2"/>
          <c:order val="3"/>
          <c:tx>
            <c:strRef>
              <c:f>Data!$B$1</c:f>
              <c:strCache>
                <c:ptCount val="1"/>
                <c:pt idx="0">
                  <c:v>Achieved</c:v>
                </c:pt>
              </c:strCache>
            </c:strRef>
          </c:tx>
          <c:spPr>
            <a:solidFill>
              <a:srgbClr val="339966"/>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Data!$B$2:$B$8</c:f>
              <c:numCache>
                <c:formatCode>General</c:formatCode>
                <c:ptCount val="7"/>
                <c:pt idx="6" formatCode="yyyy\-mm\-dd;@">
                  <c:v>41649</c:v>
                </c:pt>
              </c:numCache>
            </c:numRef>
          </c:val>
        </c:ser>
        <c:dLbls>
          <c:showSerName val="1"/>
        </c:dLbls>
        <c:axId val="132947328"/>
        <c:axId val="138577024"/>
      </c:barChart>
      <c:scatterChart>
        <c:scatterStyle val="lineMarker"/>
        <c:ser>
          <c:idx val="3"/>
          <c:order val="4"/>
          <c:tx>
            <c:strRef>
              <c:f>Data!$G$1</c:f>
              <c:strCache>
                <c:ptCount val="1"/>
                <c:pt idx="0">
                  <c:v>2014-04-09</c:v>
                </c:pt>
              </c:strCache>
            </c:strRef>
          </c:tx>
          <c:spPr>
            <a:ln w="22225">
              <a:solidFill>
                <a:srgbClr val="FF0000"/>
              </a:solidFill>
            </a:ln>
          </c:spPr>
          <c:marker>
            <c:symbol val="none"/>
          </c:marker>
          <c:dLbls>
            <c:delete val="1"/>
          </c:dLbls>
          <c:xVal>
            <c:numRef>
              <c:f>Data!$G$2:$G$3</c:f>
              <c:numCache>
                <c:formatCode>yyyy\-mm\-dd\ hh:mm</c:formatCode>
                <c:ptCount val="2"/>
                <c:pt idx="0">
                  <c:v>41738.492903472223</c:v>
                </c:pt>
                <c:pt idx="1">
                  <c:v>41738.492903472223</c:v>
                </c:pt>
              </c:numCache>
            </c:numRef>
          </c:xVal>
          <c:yVal>
            <c:numRef>
              <c:f>Data!$H$2:$H$3</c:f>
              <c:numCache>
                <c:formatCode>General</c:formatCode>
                <c:ptCount val="2"/>
                <c:pt idx="0">
                  <c:v>0</c:v>
                </c:pt>
                <c:pt idx="1">
                  <c:v>1</c:v>
                </c:pt>
              </c:numCache>
            </c:numRef>
          </c:yVal>
        </c:ser>
        <c:dLbls>
          <c:showSerName val="1"/>
        </c:dLbls>
        <c:axId val="138578560"/>
        <c:axId val="138580352"/>
      </c:scatterChart>
      <c:catAx>
        <c:axId val="132947328"/>
        <c:scaling>
          <c:orientation val="minMax"/>
        </c:scaling>
        <c:axPos val="l"/>
        <c:numFmt formatCode="m/d/yyyy" sourceLinked="0"/>
        <c:tickLblPos val="nextTo"/>
        <c:spPr>
          <a:ln w="3175">
            <a:solidFill>
              <a:srgbClr val="000000"/>
            </a:solidFill>
            <a:prstDash val="solid"/>
          </a:ln>
        </c:spPr>
        <c:txPr>
          <a:bodyPr rot="0" vert="horz"/>
          <a:lstStyle/>
          <a:p>
            <a:pPr>
              <a:defRPr sz="850" b="1" i="0" u="none" strike="noStrike" baseline="0">
                <a:solidFill>
                  <a:srgbClr val="000000"/>
                </a:solidFill>
                <a:latin typeface="Verdana"/>
                <a:ea typeface="Verdana"/>
                <a:cs typeface="Verdana"/>
              </a:defRPr>
            </a:pPr>
            <a:endParaRPr lang="en-US"/>
          </a:p>
        </c:txPr>
        <c:crossAx val="138577024"/>
        <c:crossesAt val="41640"/>
        <c:auto val="1"/>
        <c:lblAlgn val="ctr"/>
        <c:lblOffset val="100"/>
        <c:tickLblSkip val="1"/>
        <c:tickMarkSkip val="1"/>
      </c:catAx>
      <c:valAx>
        <c:axId val="138577024"/>
        <c:scaling>
          <c:orientation val="minMax"/>
          <c:max val="42004"/>
          <c:min val="41640"/>
        </c:scaling>
        <c:delete val="1"/>
        <c:axPos val="b"/>
        <c:numFmt formatCode="yyyy\-mm\-dd;@" sourceLinked="1"/>
        <c:tickLblPos val="none"/>
        <c:crossAx val="132947328"/>
        <c:crosses val="autoZero"/>
        <c:crossBetween val="between"/>
      </c:valAx>
      <c:valAx>
        <c:axId val="138578560"/>
        <c:scaling>
          <c:orientation val="minMax"/>
        </c:scaling>
        <c:delete val="1"/>
        <c:axPos val="b"/>
        <c:numFmt formatCode="yyyy\-mm\-dd\ hh:mm" sourceLinked="1"/>
        <c:tickLblPos val="none"/>
        <c:crossAx val="138580352"/>
        <c:crosses val="autoZero"/>
        <c:crossBetween val="midCat"/>
      </c:valAx>
      <c:valAx>
        <c:axId val="138580352"/>
        <c:scaling>
          <c:orientation val="minMax"/>
          <c:max val="1"/>
          <c:min val="0"/>
        </c:scaling>
        <c:delete val="1"/>
        <c:axPos val="r"/>
        <c:numFmt formatCode="General" sourceLinked="1"/>
        <c:tickLblPos val="none"/>
        <c:crossAx val="138578560"/>
        <c:crosses val="max"/>
        <c:crossBetween val="midCat"/>
      </c:valAx>
      <c:spPr>
        <a:solidFill>
          <a:srgbClr val="C0C0C0"/>
        </a:solidFill>
        <a:ln w="12700">
          <a:solidFill>
            <a:srgbClr val="808080"/>
          </a:solidFill>
          <a:prstDash val="solid"/>
        </a:ln>
      </c:spPr>
    </c:plotArea>
    <c:legend>
      <c:legendPos val="r"/>
      <c:layout>
        <c:manualLayout>
          <c:xMode val="edge"/>
          <c:yMode val="edge"/>
          <c:x val="0.26384860777896396"/>
          <c:y val="0.92810684290045953"/>
          <c:w val="0.4300294988662669"/>
          <c:h val="3.7581791173786239E-2"/>
        </c:manualLayout>
      </c:layout>
      <c:spPr>
        <a:noFill/>
        <a:ln w="25400">
          <a:noFill/>
        </a:ln>
      </c:spPr>
    </c:legend>
    <c:plotVisOnly val="1"/>
    <c:dispBlanksAs val="gap"/>
  </c:chart>
  <c:spPr>
    <a:solidFill>
      <a:srgbClr val="FFFFFF"/>
    </a:solidFill>
    <a:ln w="3175">
      <a:solidFill>
        <a:srgbClr val="000000"/>
      </a:solidFill>
      <a:prstDash val="solid"/>
    </a:ln>
  </c:spPr>
  <c:txPr>
    <a:bodyPr/>
    <a:lstStyle/>
    <a:p>
      <a:pPr>
        <a:defRPr sz="850" b="1" i="0" u="none" strike="noStrike" baseline="0">
          <a:solidFill>
            <a:srgbClr val="000000"/>
          </a:solidFill>
          <a:latin typeface="Verdana"/>
          <a:ea typeface="Verdana"/>
          <a:cs typeface="Verdana"/>
        </a:defRPr>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5929503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4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 xmlns:p14="http://schemas.microsoft.com/office/powerpoint/2010/main" val="2935124950"/>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altLang="zh-CN" sz="1000" b="1" dirty="0">
                <a:ea typeface="宋体" charset="-122"/>
                <a:cs typeface="Times New Roman" pitchFamily="18" charset="0"/>
              </a:rPr>
              <a:t>© </a:t>
            </a:r>
            <a:r>
              <a:rPr lang="en-GB" altLang="zh-CN" sz="1000" b="1" dirty="0" smtClean="0">
                <a:ea typeface="宋体" charset="-122"/>
                <a:cs typeface="Times New Roman" pitchFamily="18" charset="0"/>
              </a:rPr>
              <a:t>2014 </a:t>
            </a:r>
            <a:r>
              <a:rPr lang="en-GB" altLang="zh-CN" sz="1000" b="1" dirty="0">
                <a:ea typeface="宋体" charset="-122"/>
                <a:cs typeface="Times New Roman" pitchFamily="18" charset="0"/>
              </a:rPr>
              <a:t>Open Mobile Alliance Ltd.  All Rights Reserved.</a:t>
            </a:r>
            <a:endParaRPr lang="en-US" altLang="zh-CN" sz="1000" b="1" dirty="0">
              <a:ea typeface="宋体" charset="-122"/>
              <a:cs typeface="Times New Roman" pitchFamily="18" charset="0"/>
            </a:endParaRPr>
          </a:p>
          <a:p>
            <a:pPr defTabSz="403225">
              <a:tabLst>
                <a:tab pos="5372100" algn="ctr"/>
                <a:tab pos="9182100" algn="r"/>
              </a:tabLst>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cs typeface="Times New Roman" pitchFamily="18" charset="0"/>
            </a:endParaRPr>
          </a:p>
        </p:txBody>
      </p:sp>
      <p:sp>
        <p:nvSpPr>
          <p:cNvPr id="186392" name="Rectangle 24"/>
          <p:cNvSpPr>
            <a:spLocks noChangeArrowheads="1"/>
          </p:cNvSpPr>
          <p:nvPr userDrawn="1"/>
        </p:nvSpPr>
        <p:spPr bwMode="auto">
          <a:xfrm>
            <a:off x="4724400" y="6619875"/>
            <a:ext cx="3352800" cy="339067"/>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pPr>
            <a:r>
              <a:rPr lang="en-GB" sz="1800" dirty="0" smtClean="0"/>
              <a:t>OMA-DM-2014-0006R01</a:t>
            </a:r>
            <a:endParaRPr lang="en-US" altLang="zh-CN" sz="1800" b="1" dirty="0">
              <a:latin typeface="Arial Narrow" pitchFamily="34" charset="0"/>
              <a:ea typeface="宋体" charset="-122"/>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dirty="0">
                <a:latin typeface="Arial Narrow" pitchFamily="34" charset="0"/>
                <a:ea typeface="宋体" charset="-122"/>
              </a:rPr>
              <a:t>Slide #</a:t>
            </a:r>
            <a:fld id="{8B97EA87-F88A-45C1-B743-9B7F1188B242}" type="slidenum">
              <a:rPr lang="en-US" altLang="zh-CN" sz="1800" b="1">
                <a:latin typeface="Arial Narrow" pitchFamily="34" charset="0"/>
                <a:ea typeface="宋体" charset="-122"/>
              </a:rPr>
              <a:pPr algn="r" defTabSz="403225">
                <a:tabLst>
                  <a:tab pos="5372100" algn="ctr"/>
                  <a:tab pos="9182100" algn="r"/>
                </a:tabLst>
              </a:pP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OMA-Template-TPslides-20120101-I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dirty="0" smtClean="0"/>
              <a:t>1st Level Bullet</a:t>
            </a:r>
          </a:p>
          <a:p>
            <a:pPr lvl="1"/>
            <a:r>
              <a:rPr lang="en-GB" altLang="zh-CN" dirty="0" smtClean="0"/>
              <a:t>2nd Level Bullet</a:t>
            </a:r>
          </a:p>
          <a:p>
            <a:pPr lvl="2"/>
            <a:r>
              <a:rPr lang="en-GB" altLang="zh-CN" dirty="0" smtClean="0"/>
              <a:t>3rd Level Bullet</a:t>
            </a:r>
          </a:p>
          <a:p>
            <a:pPr lvl="3"/>
            <a:r>
              <a:rPr lang="en-GB" altLang="zh-CN" dirty="0" smtClean="0"/>
              <a:t>4th Level Bullet</a:t>
            </a:r>
          </a:p>
          <a:p>
            <a:pPr lvl="4"/>
            <a:r>
              <a:rPr lang="en-GB" altLang="zh-CN" dirty="0"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padmakumar.Subramani@alcatel-lucent.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3"/>
          <p:cNvSpPr>
            <a:spLocks noChangeArrowheads="1"/>
          </p:cNvSpPr>
          <p:nvPr/>
        </p:nvSpPr>
        <p:spPr bwMode="auto">
          <a:xfrm>
            <a:off x="642938" y="1911350"/>
            <a:ext cx="8077200" cy="213995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Submitted To:	</a:t>
            </a:r>
            <a:r>
              <a:rPr lang="en-US" altLang="zh-CN" sz="2000" b="1" dirty="0" smtClean="0">
                <a:latin typeface="Tahoma" pitchFamily="34" charset="0"/>
                <a:ea typeface="宋体" charset="-122"/>
              </a:rPr>
              <a:t>DM</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Date:	</a:t>
            </a:r>
            <a:r>
              <a:rPr lang="en-US" altLang="zh-CN" sz="2000" b="1" dirty="0" smtClean="0">
                <a:latin typeface="Tahoma" pitchFamily="34" charset="0"/>
                <a:ea typeface="宋体" charset="-122"/>
              </a:rPr>
              <a:t>31</a:t>
            </a:r>
            <a:r>
              <a:rPr lang="en-US" altLang="zh-CN" sz="2000" b="1" baseline="30000" dirty="0" smtClean="0">
                <a:latin typeface="Tahoma" pitchFamily="34" charset="0"/>
                <a:ea typeface="宋体" charset="-122"/>
              </a:rPr>
              <a:t>st</a:t>
            </a:r>
            <a:r>
              <a:rPr lang="en-US" altLang="zh-CN" sz="2000" b="1" dirty="0" smtClean="0">
                <a:latin typeface="Tahoma" pitchFamily="34" charset="0"/>
                <a:ea typeface="宋体" charset="-122"/>
              </a:rPr>
              <a:t> Mar 2014</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Contact:	</a:t>
            </a:r>
            <a:r>
              <a:rPr lang="en-US" altLang="zh-CN" sz="2000" b="1" dirty="0" smtClean="0">
                <a:latin typeface="Tahoma" pitchFamily="34" charset="0"/>
                <a:ea typeface="宋体" charset="-122"/>
              </a:rPr>
              <a:t>Padmakumar Subramani, ALU </a:t>
            </a:r>
            <a:r>
              <a:rPr lang="en-US" altLang="zh-CN" sz="2000" b="1" dirty="0" smtClean="0">
                <a:latin typeface="Tahoma" pitchFamily="34" charset="0"/>
                <a:ea typeface="宋体" charset="-122"/>
                <a:hlinkClick r:id="rId4"/>
              </a:rPr>
              <a:t>padmakumar.Subramani@alcatel-lucent.com</a:t>
            </a:r>
            <a:endParaRPr lang="en-US" altLang="zh-CN" sz="2000" b="1" dirty="0" smtClean="0">
              <a:latin typeface="Tahoma" pitchFamily="34" charset="0"/>
              <a:ea typeface="宋体" charset="-122"/>
            </a:endParaRPr>
          </a:p>
          <a:p>
            <a:pPr defTabSz="762000">
              <a:lnSpc>
                <a:spcPct val="95000"/>
              </a:lnSpc>
              <a:spcAft>
                <a:spcPct val="35000"/>
              </a:spcAft>
              <a:tabLst>
                <a:tab pos="1827213" algn="r"/>
                <a:tab pos="1939925" algn="l"/>
              </a:tabLst>
            </a:pP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Source:	</a:t>
            </a:r>
            <a:r>
              <a:rPr lang="en-US" altLang="zh-CN" sz="2000" b="1" dirty="0" smtClean="0">
                <a:latin typeface="Tahoma" pitchFamily="34" charset="0"/>
                <a:ea typeface="宋体" charset="-122"/>
              </a:rPr>
              <a:t>DM WG (WI Champion &amp; TS Editor)</a:t>
            </a:r>
            <a:endParaRPr lang="en-US" altLang="zh-CN" sz="2000" b="1" dirty="0">
              <a:latin typeface="Tahoma" pitchFamily="34" charset="0"/>
              <a:ea typeface="宋体" charset="-122"/>
            </a:endParaRPr>
          </a:p>
        </p:txBody>
      </p:sp>
      <p:sp>
        <p:nvSpPr>
          <p:cNvPr id="2052" name="Rectangle 4"/>
          <p:cNvSpPr>
            <a:spLocks noGrp="1" noChangeArrowheads="1"/>
          </p:cNvSpPr>
          <p:nvPr>
            <p:ph type="ctrTitle"/>
          </p:nvPr>
        </p:nvSpPr>
        <p:spPr>
          <a:xfrm>
            <a:off x="414337" y="228600"/>
            <a:ext cx="8458200" cy="2139950"/>
          </a:xfrm>
          <a:noFill/>
        </p:spPr>
        <p:txBody>
          <a:bodyPr anchor="t"/>
          <a:lstStyle/>
          <a:p>
            <a:r>
              <a:rPr lang="en-US" sz="2000" dirty="0" smtClean="0"/>
              <a:t>OMA-DM-M2MInterface-2014-0006R01-INP_slippage_request</a:t>
            </a:r>
            <a:r>
              <a:rPr lang="en-GB" sz="2000" dirty="0" smtClean="0"/>
              <a:t> </a:t>
            </a:r>
            <a:r>
              <a:rPr lang="en-US" altLang="zh-CN" sz="2000" dirty="0" smtClean="0">
                <a:ea typeface="宋体" charset="-122"/>
              </a:rPr>
              <a:t> </a:t>
            </a:r>
            <a:r>
              <a:rPr lang="en-US" altLang="zh-CN" sz="2400" dirty="0" smtClean="0">
                <a:ea typeface="宋体" charset="-122"/>
              </a:rPr>
              <a:t/>
            </a:r>
            <a:br>
              <a:rPr lang="en-US" altLang="zh-CN" sz="2400" dirty="0" smtClean="0">
                <a:ea typeface="宋体" charset="-122"/>
              </a:rPr>
            </a:br>
            <a:r>
              <a:rPr lang="en-US" altLang="zh-CN" sz="2400" dirty="0" smtClean="0">
                <a:ea typeface="宋体" charset="-122"/>
              </a:rPr>
              <a:t/>
            </a:r>
            <a:br>
              <a:rPr lang="en-US" altLang="zh-CN" sz="2400" dirty="0" smtClean="0">
                <a:ea typeface="宋体" charset="-122"/>
              </a:rPr>
            </a:br>
            <a:r>
              <a:rPr lang="en-US" altLang="zh-CN" sz="2400" dirty="0" smtClean="0">
                <a:ea typeface="宋体" charset="-122"/>
              </a:rPr>
              <a:t>M2Minterface </a:t>
            </a:r>
            <a:r>
              <a:rPr lang="en-US" altLang="zh-CN" dirty="0" smtClean="0">
                <a:ea typeface="宋体" charset="-122"/>
              </a:rPr>
              <a:t>v1.0 Slip Request</a:t>
            </a:r>
            <a:br>
              <a:rPr lang="en-US" altLang="zh-CN"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endParaRPr lang="en-US" altLang="zh-CN" dirty="0" smtClean="0">
              <a:ea typeface="宋体" charset="-122"/>
            </a:endParaRPr>
          </a:p>
        </p:txBody>
      </p:sp>
      <p:sp>
        <p:nvSpPr>
          <p:cNvPr id="2053" name="Text Box 5"/>
          <p:cNvSpPr txBox="1">
            <a:spLocks noChangeArrowheads="1"/>
          </p:cNvSpPr>
          <p:nvPr/>
        </p:nvSpPr>
        <p:spPr bwMode="auto">
          <a:xfrm>
            <a:off x="2743200" y="270510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a:solidFill>
                <a:srgbClr val="800000"/>
              </a:solidFill>
              <a:latin typeface="Tahoma" pitchFamily="34" charset="0"/>
              <a:ea typeface="宋体" charset="-122"/>
            </a:endParaRPr>
          </a:p>
        </p:txBody>
      </p:sp>
      <p:sp>
        <p:nvSpPr>
          <p:cNvPr id="2054" name="Text Box 6"/>
          <p:cNvSpPr txBox="1">
            <a:spLocks noChangeArrowheads="1"/>
          </p:cNvSpPr>
          <p:nvPr/>
        </p:nvSpPr>
        <p:spPr bwMode="auto">
          <a:xfrm>
            <a:off x="4398963" y="270510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GB" altLang="zh-CN" sz="1800" b="1" dirty="0">
                <a:solidFill>
                  <a:srgbClr val="800000"/>
                </a:solidFill>
                <a:latin typeface="Tahoma" pitchFamily="34" charset="0"/>
                <a:ea typeface="宋体" charset="-122"/>
              </a:rPr>
              <a:t>X</a:t>
            </a: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a:ea typeface="宋体" charset="-122"/>
                <a:cs typeface="Times New Roman" pitchFamily="18" charset="0"/>
              </a:rPr>
              <a:t>USE OF THIS DOCUMENT BY NON-OMA MEMBERS IS SUBJECT TO ALL OF THE TERMS AND CONDITIONS OF THE USE AGREEMENT (located at </a:t>
            </a:r>
            <a:r>
              <a:rPr lang="en-US" altLang="zh-CN" sz="900">
                <a:ea typeface="宋体" charset="-122"/>
                <a:cs typeface="Times New Roman" pitchFamily="18" charset="0"/>
                <a:hlinkClick r:id="rId5"/>
              </a:rPr>
              <a:t>http://www.openmobilealliance.org/UseAgreement.html</a:t>
            </a:r>
            <a:r>
              <a:rPr lang="en-US"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charset="-122"/>
                <a:cs typeface="Times New Roman" pitchFamily="18" charset="0"/>
              </a:rPr>
              <a:t>THIS DOCUMENT IS PROVIDED ON AN "AS IS" "AS AVAILABLE" AND "WITH ALL FAULTS" BASIS.</a:t>
            </a:r>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a:ea typeface="宋体" charset="-122"/>
                <a:cs typeface="Times New Roman" pitchFamily="18" charset="0"/>
              </a:rPr>
              <a:t>Intellectual Property Rights</a:t>
            </a:r>
          </a:p>
          <a:p>
            <a:pPr defTabSz="762000">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title"/>
          </p:nvPr>
        </p:nvSpPr>
        <p:spPr/>
        <p:txBody>
          <a:bodyPr/>
          <a:lstStyle/>
          <a:p>
            <a:r>
              <a:rPr lang="en-GB" altLang="ko-KR" dirty="0" smtClean="0">
                <a:ea typeface="굴림" pitchFamily="34" charset="-127"/>
              </a:rPr>
              <a:t>WISPR date slips</a:t>
            </a:r>
            <a:r>
              <a:rPr lang="en-GB" altLang="zh-CN" dirty="0" smtClean="0">
                <a:ea typeface="宋体" charset="-122"/>
              </a:rPr>
              <a:t> for approval</a:t>
            </a:r>
          </a:p>
        </p:txBody>
      </p:sp>
      <p:sp>
        <p:nvSpPr>
          <p:cNvPr id="3075" name="Rectangle 2"/>
          <p:cNvSpPr>
            <a:spLocks noGrp="1" noChangeArrowheads="1"/>
          </p:cNvSpPr>
          <p:nvPr>
            <p:ph type="body" idx="1"/>
          </p:nvPr>
        </p:nvSpPr>
        <p:spPr>
          <a:xfrm>
            <a:off x="292100" y="1011238"/>
            <a:ext cx="8778875" cy="5853112"/>
          </a:xfrm>
        </p:spPr>
        <p:txBody>
          <a:bodyPr/>
          <a:lstStyle/>
          <a:p>
            <a:pPr>
              <a:lnSpc>
                <a:spcPct val="90000"/>
              </a:lnSpc>
            </a:pPr>
            <a:r>
              <a:rPr lang="en-CA" altLang="zh-CN" sz="2000" dirty="0" smtClean="0">
                <a:ea typeface="宋体" charset="-122"/>
              </a:rPr>
              <a:t>New WISPR date request </a:t>
            </a:r>
            <a:r>
              <a:rPr lang="en-CA" altLang="ko-KR" sz="2000" dirty="0" smtClean="0">
                <a:ea typeface="굴림" pitchFamily="34" charset="-127"/>
              </a:rPr>
              <a:t>for </a:t>
            </a:r>
            <a:r>
              <a:rPr lang="en-US" altLang="ko-KR" sz="2000" dirty="0" smtClean="0">
                <a:ea typeface="굴림" pitchFamily="34" charset="-127"/>
              </a:rPr>
              <a:t>WID </a:t>
            </a:r>
            <a:r>
              <a:rPr lang="en-US" altLang="ko-KR" sz="2000" dirty="0" smtClean="0">
                <a:solidFill>
                  <a:srgbClr val="FF0000"/>
                </a:solidFill>
                <a:ea typeface="굴림" pitchFamily="34" charset="-127"/>
              </a:rPr>
              <a:t>0294</a:t>
            </a:r>
            <a:r>
              <a:rPr lang="en-US" altLang="ko-KR" sz="2000" dirty="0" smtClean="0">
                <a:ea typeface="굴림" pitchFamily="34" charset="-127"/>
              </a:rPr>
              <a:t> M2Minterface v1.0</a:t>
            </a:r>
          </a:p>
          <a:p>
            <a:pPr>
              <a:lnSpc>
                <a:spcPct val="90000"/>
              </a:lnSpc>
            </a:pPr>
            <a:r>
              <a:rPr lang="en-CA" altLang="ko-KR" sz="2000" dirty="0" smtClean="0">
                <a:ea typeface="굴림" pitchFamily="34" charset="-127"/>
              </a:rPr>
              <a:t>Justification</a:t>
            </a:r>
            <a:r>
              <a:rPr lang="en-CA" altLang="zh-CN" sz="2000" dirty="0" smtClean="0">
                <a:ea typeface="宋体" charset="-122"/>
              </a:rPr>
              <a:t>:</a:t>
            </a:r>
            <a:endParaRPr lang="en-US" altLang="zh-CN" sz="2000" dirty="0" smtClean="0">
              <a:ea typeface="宋体" charset="-122"/>
            </a:endParaRPr>
          </a:p>
          <a:p>
            <a:pPr lvl="1">
              <a:lnSpc>
                <a:spcPct val="90000"/>
              </a:lnSpc>
            </a:pPr>
            <a:r>
              <a:rPr lang="en-CA" altLang="zh-CN" sz="1800" dirty="0" smtClean="0">
                <a:ea typeface="굴림" pitchFamily="34" charset="-127"/>
              </a:rPr>
              <a:t>oneM2M release 1.0 documents is expected to be completed around August 2014 before it would go public</a:t>
            </a:r>
          </a:p>
          <a:p>
            <a:pPr lvl="1">
              <a:lnSpc>
                <a:spcPct val="90000"/>
              </a:lnSpc>
            </a:pPr>
            <a:r>
              <a:rPr lang="en-CA" altLang="zh-CN" sz="1800" dirty="0" smtClean="0">
                <a:ea typeface="굴림" pitchFamily="34" charset="-127"/>
              </a:rPr>
              <a:t>Due to the inputs from oneM2M is getting to shape now, it is causing changes to M2Minterface requirement document.  WISPR date have to be moved to accommodate these changes to sync with oneM2M. </a:t>
            </a:r>
          </a:p>
          <a:p>
            <a:pPr lvl="1">
              <a:lnSpc>
                <a:spcPct val="90000"/>
              </a:lnSpc>
            </a:pPr>
            <a:r>
              <a:rPr lang="en-CA" altLang="zh-CN" sz="1800" dirty="0" smtClean="0">
                <a:ea typeface="굴림" pitchFamily="34" charset="-127"/>
              </a:rPr>
              <a:t>The breadth of the subject on M2M interface requires specific clarity of requirements as raised by OMA-DM members, this would need OMA-DM members in understanding the requirements where it came from. The need for new reference document was requested to oneM2M in order to easily point back to the requirements which are created in OMA-DM M2Minterface RD. The WISPR dates are affected by this need as well further waiting for such a document from oneM2M.</a:t>
            </a:r>
            <a:endParaRPr lang="en-CA" altLang="zh-CN" sz="1600" dirty="0" smtClean="0">
              <a:ea typeface="굴림" pitchFamily="34" charset="-127"/>
            </a:endParaRPr>
          </a:p>
          <a:p>
            <a:pPr>
              <a:lnSpc>
                <a:spcPct val="90000"/>
              </a:lnSpc>
            </a:pPr>
            <a:r>
              <a:rPr lang="en-CA" altLang="zh-CN" sz="2000" dirty="0" smtClean="0">
                <a:ea typeface="굴림" pitchFamily="34" charset="-127"/>
              </a:rPr>
              <a:t>Corrective action</a:t>
            </a:r>
            <a:r>
              <a:rPr lang="en-CA" altLang="zh-CN" sz="2000" dirty="0" smtClean="0">
                <a:ea typeface="宋体" charset="-122"/>
              </a:rPr>
              <a:t>:</a:t>
            </a:r>
            <a:endParaRPr lang="en-US" altLang="zh-CN" sz="2000" dirty="0" smtClean="0">
              <a:ea typeface="宋体" charset="-122"/>
            </a:endParaRPr>
          </a:p>
          <a:p>
            <a:pPr lvl="1">
              <a:lnSpc>
                <a:spcPct val="90000"/>
              </a:lnSpc>
            </a:pPr>
            <a:r>
              <a:rPr lang="en-US" altLang="zh-CN" sz="1800" dirty="0" smtClean="0">
                <a:ea typeface="宋体" charset="-122"/>
              </a:rPr>
              <a:t>None.</a:t>
            </a:r>
          </a:p>
          <a:p>
            <a:pPr>
              <a:lnSpc>
                <a:spcPct val="90000"/>
              </a:lnSpc>
            </a:pPr>
            <a:r>
              <a:rPr lang="en-CA" altLang="ko-KR" sz="2000" dirty="0" smtClean="0">
                <a:ea typeface="굴림" pitchFamily="34" charset="-127"/>
              </a:rPr>
              <a:t>“Hard” WISPR dates affected: </a:t>
            </a:r>
            <a:endParaRPr lang="en-CA" altLang="ko-KR" sz="1600" b="1" dirty="0" smtClean="0">
              <a:solidFill>
                <a:srgbClr val="FF0000"/>
              </a:solidFill>
              <a:ea typeface="굴림" pitchFamily="34" charset="-127"/>
            </a:endParaRPr>
          </a:p>
          <a:p>
            <a:pPr lvl="1">
              <a:lnSpc>
                <a:spcPct val="90000"/>
              </a:lnSpc>
            </a:pPr>
            <a:r>
              <a:rPr lang="fr-FR" altLang="ko-KR" sz="1800" dirty="0" smtClean="0">
                <a:ea typeface="굴림" pitchFamily="34" charset="-127"/>
              </a:rPr>
              <a:t>RD </a:t>
            </a:r>
            <a:r>
              <a:rPr lang="fr-FR" altLang="ko-KR" sz="1800" dirty="0" err="1" smtClean="0">
                <a:ea typeface="굴림" pitchFamily="34" charset="-127"/>
              </a:rPr>
              <a:t>review</a:t>
            </a:r>
            <a:r>
              <a:rPr lang="fr-FR" altLang="ko-KR" sz="1800" dirty="0" smtClean="0">
                <a:ea typeface="굴림" pitchFamily="34" charset="-127"/>
              </a:rPr>
              <a:t> </a:t>
            </a:r>
            <a:r>
              <a:rPr lang="fr-FR" altLang="ko-KR" sz="1800" dirty="0" err="1" smtClean="0">
                <a:ea typeface="굴림" pitchFamily="34" charset="-127"/>
              </a:rPr>
              <a:t>start</a:t>
            </a:r>
            <a:r>
              <a:rPr lang="fr-FR" altLang="ko-KR" sz="1800" dirty="0" smtClean="0">
                <a:ea typeface="굴림" pitchFamily="34" charset="-127"/>
              </a:rPr>
              <a:t> :</a:t>
            </a:r>
            <a:r>
              <a:rPr lang="en-CA" altLang="ko-KR" sz="1800" dirty="0" smtClean="0">
                <a:ea typeface="굴림" pitchFamily="34" charset="-127"/>
              </a:rPr>
              <a:t> </a:t>
            </a:r>
            <a:r>
              <a:rPr lang="en-CA" altLang="ko-KR" sz="1800" dirty="0" smtClean="0">
                <a:solidFill>
                  <a:srgbClr val="000066"/>
                </a:solidFill>
                <a:ea typeface="굴림" pitchFamily="34" charset="-127"/>
              </a:rPr>
              <a:t>Existing Date: </a:t>
            </a:r>
            <a:r>
              <a:rPr lang="en-CA" altLang="ko-KR" sz="1800" dirty="0" smtClean="0">
                <a:solidFill>
                  <a:srgbClr val="FF0000"/>
                </a:solidFill>
                <a:ea typeface="굴림" pitchFamily="34" charset="-127"/>
              </a:rPr>
              <a:t>2014-02-14</a:t>
            </a:r>
            <a:r>
              <a:rPr lang="en-CA" altLang="ko-KR" sz="1800" dirty="0" smtClean="0">
                <a:solidFill>
                  <a:schemeClr val="hlink"/>
                </a:solidFill>
                <a:ea typeface="굴림" pitchFamily="34" charset="-127"/>
              </a:rPr>
              <a:t> </a:t>
            </a:r>
            <a:r>
              <a:rPr lang="en-CA" altLang="ko-KR" sz="1800" dirty="0" smtClean="0">
                <a:solidFill>
                  <a:srgbClr val="000066"/>
                </a:solidFill>
                <a:ea typeface="굴림" pitchFamily="34" charset="-127"/>
                <a:sym typeface="Wingdings" pitchFamily="2" charset="2"/>
              </a:rPr>
              <a:t></a:t>
            </a:r>
            <a:r>
              <a:rPr lang="en-CA" altLang="ko-KR" sz="1800" dirty="0" smtClean="0">
                <a:solidFill>
                  <a:srgbClr val="000066"/>
                </a:solidFill>
                <a:ea typeface="굴림" pitchFamily="34" charset="-127"/>
              </a:rPr>
              <a:t>  New Date: </a:t>
            </a:r>
            <a:r>
              <a:rPr lang="en-CA" altLang="ko-KR" sz="1800" dirty="0" smtClean="0">
                <a:solidFill>
                  <a:srgbClr val="FF0000"/>
                </a:solidFill>
                <a:ea typeface="굴림" pitchFamily="34" charset="-127"/>
              </a:rPr>
              <a:t>2014-09-30</a:t>
            </a:r>
          </a:p>
          <a:p>
            <a:pPr lvl="1">
              <a:lnSpc>
                <a:spcPct val="90000"/>
              </a:lnSpc>
            </a:pPr>
            <a:r>
              <a:rPr lang="fr-FR" altLang="ko-KR" sz="1800" dirty="0" smtClean="0">
                <a:solidFill>
                  <a:srgbClr val="700000"/>
                </a:solidFill>
                <a:ea typeface="굴림" pitchFamily="34" charset="-127"/>
              </a:rPr>
              <a:t>RD as a </a:t>
            </a:r>
            <a:r>
              <a:rPr lang="en-CA" altLang="ko-KR" sz="1800" dirty="0" smtClean="0">
                <a:solidFill>
                  <a:srgbClr val="700000"/>
                </a:solidFill>
                <a:ea typeface="굴림" pitchFamily="34" charset="-127"/>
              </a:rPr>
              <a:t>Candidate:</a:t>
            </a:r>
            <a:r>
              <a:rPr lang="en-CA" altLang="ko-KR" sz="1800" dirty="0" smtClean="0">
                <a:solidFill>
                  <a:srgbClr val="7030A0"/>
                </a:solidFill>
                <a:ea typeface="굴림" pitchFamily="34" charset="-127"/>
              </a:rPr>
              <a:t> </a:t>
            </a:r>
            <a:r>
              <a:rPr lang="en-CA" altLang="ko-KR" sz="1800" dirty="0" smtClean="0">
                <a:solidFill>
                  <a:srgbClr val="000066"/>
                </a:solidFill>
                <a:ea typeface="굴림" pitchFamily="34" charset="-127"/>
              </a:rPr>
              <a:t>Existing Date: </a:t>
            </a:r>
            <a:r>
              <a:rPr lang="en-CA" altLang="ko-KR" sz="1800" dirty="0" smtClean="0">
                <a:solidFill>
                  <a:srgbClr val="FF0000"/>
                </a:solidFill>
                <a:ea typeface="굴림" pitchFamily="34" charset="-127"/>
              </a:rPr>
              <a:t>2014-04-01</a:t>
            </a:r>
            <a:r>
              <a:rPr lang="en-CA" altLang="ko-KR" sz="1800" dirty="0" smtClean="0">
                <a:solidFill>
                  <a:schemeClr val="hlink"/>
                </a:solidFill>
                <a:ea typeface="굴림" pitchFamily="34" charset="-127"/>
              </a:rPr>
              <a:t> </a:t>
            </a:r>
            <a:r>
              <a:rPr lang="en-CA" altLang="ko-KR" sz="1800" dirty="0" smtClean="0">
                <a:solidFill>
                  <a:srgbClr val="000066"/>
                </a:solidFill>
                <a:ea typeface="굴림" pitchFamily="34" charset="-127"/>
                <a:sym typeface="Wingdings" pitchFamily="2" charset="2"/>
              </a:rPr>
              <a:t></a:t>
            </a:r>
            <a:r>
              <a:rPr lang="en-CA" altLang="ko-KR" sz="1800" dirty="0" smtClean="0">
                <a:solidFill>
                  <a:srgbClr val="000066"/>
                </a:solidFill>
                <a:ea typeface="굴림" pitchFamily="34" charset="-127"/>
              </a:rPr>
              <a:t> New Date: </a:t>
            </a:r>
            <a:r>
              <a:rPr lang="en-CA" altLang="ko-KR" sz="1800" dirty="0" smtClean="0">
                <a:solidFill>
                  <a:srgbClr val="FF0000"/>
                </a:solidFill>
                <a:ea typeface="굴림" pitchFamily="34" charset="-127"/>
              </a:rPr>
              <a:t>2014-12-01</a:t>
            </a:r>
            <a:endParaRPr lang="en-CA" altLang="ko-KR" sz="1800" dirty="0" smtClean="0">
              <a:ea typeface="굴림" pitchFamily="34" charset="-127"/>
            </a:endParaRPr>
          </a:p>
          <a:p>
            <a:pPr lvl="1">
              <a:lnSpc>
                <a:spcPct val="90000"/>
              </a:lnSpc>
              <a:buNone/>
            </a:pPr>
            <a:endParaRPr lang="en-CA" altLang="ko-KR" sz="1600" dirty="0" smtClean="0">
              <a:ea typeface="굴림" pitchFamily="34" charset="-127"/>
            </a:endParaRPr>
          </a:p>
          <a:p>
            <a:pPr lvl="1">
              <a:lnSpc>
                <a:spcPct val="90000"/>
              </a:lnSpc>
              <a:buNone/>
            </a:pPr>
            <a:endParaRPr lang="en-CA" altLang="ko-KR" sz="1600" dirty="0" smtClean="0">
              <a:ea typeface="굴림" pitchFamily="34" charset="-127"/>
            </a:endParaRPr>
          </a:p>
          <a:p>
            <a:pPr lvl="2">
              <a:lnSpc>
                <a:spcPct val="90000"/>
              </a:lnSpc>
            </a:pPr>
            <a:endParaRPr lang="en-US" altLang="ja-JP" sz="1600" dirty="0" smtClean="0">
              <a:ea typeface="MS PGothic" pitchFamily="34" charset="-128"/>
            </a:endParaRPr>
          </a:p>
          <a:p>
            <a:pPr lvl="2">
              <a:lnSpc>
                <a:spcPct val="90000"/>
              </a:lnSpc>
            </a:pPr>
            <a:endParaRPr lang="en-US" altLang="ja-JP" sz="1600" dirty="0" smtClean="0">
              <a:ea typeface="MS PGothic" pitchFamily="34" charset="-128"/>
            </a:endParaRPr>
          </a:p>
          <a:p>
            <a:pPr lvl="2">
              <a:lnSpc>
                <a:spcPct val="90000"/>
              </a:lnSpc>
            </a:pPr>
            <a:endParaRPr lang="en-CA" altLang="ko-KR" sz="1600" dirty="0" smtClean="0">
              <a:ea typeface="굴림" pitchFamily="34" charset="-127"/>
            </a:endParaRPr>
          </a:p>
          <a:p>
            <a:pPr lvl="2">
              <a:lnSpc>
                <a:spcPct val="90000"/>
              </a:lnSpc>
            </a:pPr>
            <a:endParaRPr lang="en-CA" altLang="zh-CN" sz="1600" dirty="0" smtClean="0">
              <a:ea typeface="宋体"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WISPR </a:t>
            </a:r>
            <a:r>
              <a:rPr lang="en-US" dirty="0" smtClean="0"/>
              <a:t>Schedule Graph</a:t>
            </a:r>
            <a:endParaRPr lang="en-US" dirty="0"/>
          </a:p>
        </p:txBody>
      </p:sp>
      <p:graphicFrame>
        <p:nvGraphicFramePr>
          <p:cNvPr id="4" name="Chart 3"/>
          <p:cNvGraphicFramePr>
            <a:graphicFrameLocks/>
          </p:cNvGraphicFramePr>
          <p:nvPr/>
        </p:nvGraphicFramePr>
        <p:xfrm>
          <a:off x="0" y="1911350"/>
          <a:ext cx="9346720" cy="416368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ko-KR" dirty="0" smtClean="0">
                <a:ea typeface="굴림" pitchFamily="34" charset="-127"/>
              </a:rPr>
              <a:t>Recommendation</a:t>
            </a:r>
            <a:endParaRPr lang="en-GB" altLang="zh-CN" dirty="0" smtClean="0">
              <a:ea typeface="宋体" charset="-122"/>
            </a:endParaRPr>
          </a:p>
        </p:txBody>
      </p:sp>
      <p:sp>
        <p:nvSpPr>
          <p:cNvPr id="5123" name="Rectangle 5"/>
          <p:cNvSpPr>
            <a:spLocks noGrp="1" noChangeArrowheads="1"/>
          </p:cNvSpPr>
          <p:nvPr>
            <p:ph type="body" idx="1"/>
          </p:nvPr>
        </p:nvSpPr>
        <p:spPr/>
        <p:txBody>
          <a:bodyPr/>
          <a:lstStyle/>
          <a:p>
            <a:pPr marL="0" indent="0">
              <a:buFontTx/>
              <a:buNone/>
            </a:pPr>
            <a:r>
              <a:rPr lang="en-GB" altLang="ko-KR" sz="2400" dirty="0" smtClean="0">
                <a:solidFill>
                  <a:srgbClr val="01186C"/>
                </a:solidFill>
                <a:ea typeface="굴림" pitchFamily="34" charset="-127"/>
              </a:rPr>
              <a:t>TP is kindly requested to agree on the new WISPR dates for the M2Minterface v1.0</a:t>
            </a:r>
            <a:r>
              <a:rPr lang="en-US" altLang="ko-KR" sz="2400" dirty="0" smtClean="0">
                <a:solidFill>
                  <a:srgbClr val="01186C"/>
                </a:solidFill>
                <a:ea typeface="굴림" pitchFamily="34" charset="-127"/>
              </a:rPr>
              <a:t> </a:t>
            </a:r>
            <a:r>
              <a:rPr lang="en-GB" altLang="ko-KR" sz="2400" dirty="0" smtClean="0">
                <a:solidFill>
                  <a:srgbClr val="01186C"/>
                </a:solidFill>
                <a:ea typeface="굴림" pitchFamily="34" charset="-127"/>
              </a:rPr>
              <a:t>work item.</a:t>
            </a:r>
          </a:p>
          <a:p>
            <a:pPr marL="0" indent="0">
              <a:buFontTx/>
              <a:buNone/>
            </a:pPr>
            <a:endParaRPr lang="en-GB" altLang="zh-CN" sz="2400" dirty="0" smtClean="0">
              <a:solidFill>
                <a:srgbClr val="01186C"/>
              </a:solidFill>
              <a:ea typeface="宋体"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1845</TotalTime>
  <Pages>15</Pages>
  <Words>403</Words>
  <Application>Microsoft Office PowerPoint</Application>
  <PresentationFormat>Custom</PresentationFormat>
  <Paragraphs>30</Paragraphs>
  <Slides>4</Slides>
  <Notes>3</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OMA Template</vt:lpstr>
      <vt:lpstr>OMA-DM-M2MInterface-2014-0006R01-INP_slippage_request    M2Minterface v1.0 Slip Request    </vt:lpstr>
      <vt:lpstr>WISPR date slips for approval</vt:lpstr>
      <vt:lpstr>WISPR Schedule Graph</vt:lpstr>
      <vt:lpstr>Recommendation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padmas1</cp:lastModifiedBy>
  <cp:revision>557</cp:revision>
  <cp:lastPrinted>1999-04-27T06:51:51Z</cp:lastPrinted>
  <dcterms:created xsi:type="dcterms:W3CDTF">2002-03-19T14:05:12Z</dcterms:created>
  <dcterms:modified xsi:type="dcterms:W3CDTF">2014-04-09T08:26:01Z</dcterms:modified>
</cp:coreProperties>
</file>