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324" r:id="rId2"/>
    <p:sldId id="322" r:id="rId3"/>
    <p:sldId id="327" r:id="rId4"/>
    <p:sldId id="328" r:id="rId5"/>
    <p:sldId id="329" r:id="rId6"/>
    <p:sldId id="330" r:id="rId7"/>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66"/>
    <a:srgbClr val="FFFF00"/>
    <a:srgbClr val="CC3300"/>
    <a:srgbClr val="FDB5C3"/>
    <a:srgbClr val="99FFCC"/>
    <a:srgbClr val="FFCCCC"/>
    <a:srgbClr val="FEEDCE"/>
    <a:srgbClr val="330066"/>
    <a:srgbClr val="543800"/>
    <a:srgbClr val="EAEAE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80" d="100"/>
          <a:sy n="80" d="100"/>
        </p:scale>
        <p:origin x="-1740" y="-66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76200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altLang="ko-KR" noProof="0" smtClean="0"/>
              <a:t>Body Text</a:t>
            </a:r>
          </a:p>
          <a:p>
            <a:pPr lvl="1"/>
            <a:r>
              <a:rPr lang="en-US" altLang="ko-KR" noProof="0" smtClean="0"/>
              <a:t>Second Level</a:t>
            </a:r>
          </a:p>
          <a:p>
            <a:pPr lvl="2"/>
            <a:r>
              <a:rPr lang="en-US" altLang="ko-KR" noProof="0" smtClean="0"/>
              <a:t>Third Level</a:t>
            </a:r>
          </a:p>
          <a:p>
            <a:pPr lvl="3"/>
            <a:r>
              <a:rPr lang="en-US" altLang="ko-KR" noProof="0" smtClean="0"/>
              <a:t>Fourth Level</a:t>
            </a:r>
          </a:p>
          <a:p>
            <a:pPr lvl="4"/>
            <a:r>
              <a:rPr lang="en-US" altLang="ko-KR" noProof="0" smtClean="0"/>
              <a:t>Fifth Level</a:t>
            </a:r>
          </a:p>
        </p:txBody>
      </p:sp>
      <p:sp>
        <p:nvSpPr>
          <p:cNvPr id="717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 xmlns:p14="http://schemas.microsoft.com/office/powerpoint/2010/main" val="235080425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1"/>
          <p:cNvSpPr>
            <a:spLocks noGrp="1" noRot="1" noChangeAspect="1" noChangeArrowheads="1" noTextEdit="1"/>
          </p:cNvSpPr>
          <p:nvPr>
            <p:ph type="sldImg"/>
          </p:nvPr>
        </p:nvSpPr>
        <p:spPr>
          <a:solidFill>
            <a:srgbClr val="FFFFFF"/>
          </a:solidFill>
          <a:ln/>
        </p:spPr>
      </p:sp>
      <p:sp>
        <p:nvSpPr>
          <p:cNvPr id="9219" name="Rectangle 2"/>
          <p:cNvSpPr>
            <a:spLocks noGrp="1" noChangeArrowheads="1"/>
          </p:cNvSpPr>
          <p:nvPr>
            <p:ph type="body" idx="1"/>
          </p:nvPr>
        </p:nvSpPr>
        <p:spPr>
          <a:noFill/>
          <a:ln w="9525"/>
        </p:spPr>
        <p:txBody>
          <a:bodyPr wrap="none" anchor="ctr"/>
          <a:lstStyle/>
          <a:p>
            <a:endParaRPr lang="ko-KR" altLang="ko-KR"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defRPr/>
            </a:pPr>
            <a:endParaRPr lang="en-GB" altLang="zh-CN" dirty="0">
              <a:ea typeface="宋体" charset="-122"/>
            </a:endParaRP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dirty="0">
              <a:ea typeface="宋体" charset="-122"/>
            </a:endParaRPr>
          </a:p>
        </p:txBody>
      </p:sp>
      <p:sp>
        <p:nvSpPr>
          <p:cNvPr id="186385" name="Rectangle 17"/>
          <p:cNvSpPr>
            <a:spLocks noChangeArrowheads="1"/>
          </p:cNvSpPr>
          <p:nvPr/>
        </p:nvSpPr>
        <p:spPr bwMode="auto">
          <a:xfrm>
            <a:off x="0" y="6629400"/>
            <a:ext cx="4800600" cy="352917"/>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2011 </a:t>
            </a:r>
            <a:r>
              <a:rPr lang="en-GB" altLang="zh-CN" sz="1000" b="1" dirty="0">
                <a:ea typeface="宋体" charset="-122"/>
                <a:cs typeface="Times New Roman" pitchFamily="18" charset="0"/>
              </a:rPr>
              <a:t>Open Mobile Alliance Ltd.  All Rights Reserved.</a:t>
            </a:r>
            <a:endParaRPr lang="en-US" altLang="ko-KR" sz="1000" b="1" dirty="0">
              <a:ea typeface="굴림" charset="-127"/>
            </a:endParaRPr>
          </a:p>
          <a:p>
            <a:pPr defTabSz="403225" eaLnBrk="0" hangingPunct="0">
              <a:lnSpc>
                <a:spcPct val="90000"/>
              </a:lnSpc>
              <a:tabLst>
                <a:tab pos="5372100" algn="ctr"/>
                <a:tab pos="9182100" algn="r"/>
              </a:tabLst>
              <a:defRPr/>
            </a:pPr>
            <a:r>
              <a:rPr lang="en-US" altLang="ko-KR" sz="900" b="1" dirty="0">
                <a:latin typeface="Arial Narrow" pitchFamily="34" charset="0"/>
                <a:ea typeface="굴림" charset="-127"/>
              </a:rPr>
              <a:t>Used with the permission of the Open Mobile Alliance Ltd. under the terms as stated in this document.</a:t>
            </a:r>
            <a:endParaRPr lang="en-US" altLang="ko-KR" sz="900" b="1" dirty="0">
              <a:solidFill>
                <a:srgbClr val="999999"/>
              </a:solidFill>
              <a:latin typeface="Arial Narrow" pitchFamily="34" charset="0"/>
              <a:ea typeface="굴림" charset="-127"/>
            </a:endParaRPr>
          </a:p>
        </p:txBody>
      </p:sp>
      <p:sp>
        <p:nvSpPr>
          <p:cNvPr id="186386" name="Rectangle 18"/>
          <p:cNvSpPr>
            <a:spLocks noChangeArrowheads="1"/>
          </p:cNvSpPr>
          <p:nvPr/>
        </p:nvSpPr>
        <p:spPr bwMode="auto">
          <a:xfrm>
            <a:off x="4724399" y="6629400"/>
            <a:ext cx="3767137" cy="283667"/>
          </a:xfrm>
          <a:prstGeom prst="rect">
            <a:avLst/>
          </a:prstGeom>
          <a:noFill/>
          <a:ln w="12700">
            <a:noFill/>
            <a:miter lim="800000"/>
            <a:headEnd/>
            <a:tailEnd/>
          </a:ln>
          <a:effectLst/>
        </p:spPr>
        <p:txBody>
          <a:bodyPr wrap="square" lIns="90488" tIns="44450" rIns="90488" bIns="44450">
            <a:spAutoFit/>
          </a:bodyPr>
          <a:lstStyle/>
          <a:p>
            <a:pPr algn="ctr" defTabSz="403225" eaLnBrk="0" hangingPunct="0">
              <a:lnSpc>
                <a:spcPct val="90000"/>
              </a:lnSpc>
              <a:tabLst>
                <a:tab pos="5372100" algn="ctr"/>
                <a:tab pos="9182100" algn="r"/>
              </a:tabLst>
              <a:defRPr/>
            </a:pPr>
            <a:r>
              <a:rPr lang="en-US" sz="1400" baseline="0" dirty="0" smtClean="0"/>
              <a:t>OMA-TP-2011-0007-INP_SCOMO_MetaData</a:t>
            </a:r>
            <a:endParaRPr lang="en-US" altLang="ko-KR" sz="1400" b="1" baseline="0" dirty="0">
              <a:latin typeface="Arial Narrow" pitchFamily="34" charset="0"/>
              <a:ea typeface="굴림" charset="-127"/>
            </a:endParaRPr>
          </a:p>
        </p:txBody>
      </p:sp>
      <p:sp>
        <p:nvSpPr>
          <p:cNvPr id="186387" name="Rectangle 19"/>
          <p:cNvSpPr>
            <a:spLocks noChangeArrowheads="1"/>
          </p:cNvSpPr>
          <p:nvPr/>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ko-KR" sz="1800" b="1" dirty="0">
                <a:latin typeface="Arial Narrow" pitchFamily="34" charset="0"/>
                <a:ea typeface="굴림" charset="-127"/>
              </a:rPr>
              <a:t>Slide </a:t>
            </a:r>
            <a:fld id="{E575B20E-BA6B-49FD-A82C-5AD506E016B5}" type="slidenum">
              <a:rPr lang="en-US" altLang="ko-KR" sz="1800" b="1" smtClean="0">
                <a:latin typeface="Arial Narrow" pitchFamily="34" charset="0"/>
                <a:ea typeface="굴림" charset="-127"/>
              </a:rPr>
              <a:pPr algn="r" defTabSz="403225" eaLnBrk="0" hangingPunct="0">
                <a:lnSpc>
                  <a:spcPct val="90000"/>
                </a:lnSpc>
                <a:tabLst>
                  <a:tab pos="5372100" algn="ctr"/>
                  <a:tab pos="9182100" algn="r"/>
                </a:tabLst>
                <a:defRPr/>
              </a:pPr>
              <a:t>‹#›</a:t>
            </a:fld>
            <a:r>
              <a:rPr lang="en-US" altLang="ko-KR" sz="1800" b="1" dirty="0">
                <a:latin typeface="Arial Narrow" pitchFamily="34" charset="0"/>
                <a:ea typeface="굴림" charset="-127"/>
              </a:rPr>
              <a:t/>
            </a:r>
            <a:br>
              <a:rPr lang="en-US" altLang="ko-KR" sz="1800" b="1" dirty="0">
                <a:latin typeface="Arial Narrow" pitchFamily="34" charset="0"/>
                <a:ea typeface="굴림" charset="-127"/>
              </a:rPr>
            </a:br>
            <a:r>
              <a:rPr lang="en-US" altLang="ko-KR" sz="500" dirty="0">
                <a:solidFill>
                  <a:srgbClr val="999999"/>
                </a:solidFill>
                <a:ea typeface="굴림" charset="-127"/>
              </a:rPr>
              <a:t>[</a:t>
            </a:r>
            <a:r>
              <a:rPr lang="en-US" altLang="ko-KR" sz="500" dirty="0" smtClean="0">
                <a:solidFill>
                  <a:srgbClr val="999999"/>
                </a:solidFill>
                <a:ea typeface="굴림" charset="-127"/>
              </a:rPr>
              <a:t>OMA-Template-SlideDeck-20110101-I</a:t>
            </a:r>
            <a:r>
              <a:rPr lang="en-US" altLang="ko-KR" sz="500" dirty="0">
                <a:solidFill>
                  <a:srgbClr val="999999"/>
                </a:solidFill>
                <a:ea typeface="굴림" charset="-127"/>
              </a:rPr>
              <a:t>]</a:t>
            </a:r>
            <a:endParaRPr lang="en-US" altLang="ko-KR" sz="1800" b="1" dirty="0">
              <a:latin typeface="Arial Narrow" pitchFamily="34" charset="0"/>
              <a:ea typeface="굴림"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dirty="0" smtClean="0"/>
              <a:t>1st Level Bullet</a:t>
            </a:r>
          </a:p>
          <a:p>
            <a:pPr lvl="1"/>
            <a:r>
              <a:rPr lang="en-US" altLang="ko-KR" dirty="0" smtClean="0"/>
              <a:t>2nd Level Bullet</a:t>
            </a:r>
          </a:p>
          <a:p>
            <a:pPr lvl="2"/>
            <a:r>
              <a:rPr lang="en-US" altLang="ko-KR" dirty="0" smtClean="0"/>
              <a:t>3rd Level Bullet</a:t>
            </a:r>
          </a:p>
          <a:p>
            <a:pPr lvl="3"/>
            <a:r>
              <a:rPr lang="en-US" altLang="ko-KR" dirty="0" smtClean="0"/>
              <a:t>4th Level Bullet</a:t>
            </a:r>
          </a:p>
          <a:p>
            <a:pPr lvl="4"/>
            <a:r>
              <a:rPr lang="en-US" altLang="ko-KR"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bipin.patel@interoptechnologies.com" TargetMode="External"/><Relationship Id="rId4" Type="http://schemas.openxmlformats.org/officeDocument/2006/relationships/hyperlink" Target="mailto:paul.oommen@nokia.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7" y="1981200"/>
            <a:ext cx="8458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ko-KR" altLang="en-US" b="1" dirty="0">
                <a:latin typeface="Tahoma" pitchFamily="34" charset="0"/>
                <a:ea typeface="굴림" charset="-127"/>
              </a:rPr>
              <a:t>	</a:t>
            </a:r>
            <a:r>
              <a:rPr lang="en-US" altLang="ko-KR" b="1" dirty="0">
                <a:latin typeface="Tahoma" pitchFamily="34" charset="0"/>
                <a:ea typeface="굴림" charset="-127"/>
              </a:rPr>
              <a:t>Submitted To:	TP</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Date:	</a:t>
            </a:r>
            <a:r>
              <a:rPr lang="en-US" altLang="ko-KR" b="1" dirty="0" smtClean="0">
                <a:latin typeface="Tahoma" pitchFamily="34" charset="0"/>
                <a:ea typeface="굴림" charset="-127"/>
              </a:rPr>
              <a:t>16</a:t>
            </a:r>
            <a:r>
              <a:rPr lang="ko-KR" altLang="en-US" b="1" dirty="0" smtClean="0">
                <a:latin typeface="Tahoma" pitchFamily="34" charset="0"/>
                <a:ea typeface="굴림" charset="-127"/>
              </a:rPr>
              <a:t> </a:t>
            </a:r>
            <a:r>
              <a:rPr lang="en-US" altLang="ko-KR" b="1" dirty="0" smtClean="0">
                <a:latin typeface="Tahoma" pitchFamily="34" charset="0"/>
                <a:ea typeface="굴림" charset="-127"/>
              </a:rPr>
              <a:t>March 2011 </a:t>
            </a:r>
            <a:r>
              <a:rPr lang="en-US" altLang="ko-KR" b="1" dirty="0">
                <a:latin typeface="Tahoma" pitchFamily="34" charset="0"/>
                <a:ea typeface="굴림" charset="-127"/>
              </a:rPr>
              <a:t>	</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Contact:	</a:t>
            </a:r>
            <a:r>
              <a:rPr lang="en-US" altLang="ko-KR" b="1" dirty="0" smtClean="0">
                <a:latin typeface="Tahoma" pitchFamily="34" charset="0"/>
                <a:ea typeface="굴림" charset="-127"/>
              </a:rPr>
              <a:t>Paul Oommen, </a:t>
            </a:r>
            <a:r>
              <a:rPr lang="en-US" altLang="ko-KR" b="1" dirty="0" smtClean="0">
                <a:latin typeface="Tahoma" pitchFamily="34" charset="0"/>
                <a:ea typeface="굴림" charset="-127"/>
                <a:hlinkClick r:id="rId4"/>
              </a:rPr>
              <a:t>paul.oommen@nokia.com</a:t>
            </a:r>
            <a:endParaRPr lang="en-US" altLang="ko-KR" b="1" dirty="0" smtClean="0">
              <a:latin typeface="Tahoma" pitchFamily="34" charset="0"/>
              <a:ea typeface="굴림" charset="-127"/>
            </a:endParaRPr>
          </a:p>
          <a:p>
            <a:pPr defTabSz="762000" eaLnBrk="0" hangingPunct="0">
              <a:lnSpc>
                <a:spcPct val="95000"/>
              </a:lnSpc>
              <a:spcAft>
                <a:spcPct val="35000"/>
              </a:spcAft>
              <a:tabLst>
                <a:tab pos="1827213" algn="r"/>
                <a:tab pos="1939925" algn="l"/>
              </a:tabLst>
            </a:pPr>
            <a:r>
              <a:rPr lang="en-US" altLang="ko-KR" b="1" dirty="0" smtClean="0">
                <a:latin typeface="Tahoma" pitchFamily="34" charset="0"/>
                <a:ea typeface="굴림" charset="-127"/>
              </a:rPr>
              <a:t>		Bipin Patel, </a:t>
            </a:r>
            <a:r>
              <a:rPr lang="en-US" altLang="ko-KR" b="1" dirty="0" smtClean="0">
                <a:latin typeface="Tahoma" pitchFamily="34" charset="0"/>
                <a:ea typeface="굴림" charset="-127"/>
                <a:hlinkClick r:id="rId5"/>
              </a:rPr>
              <a:t>bipin.patel@interoptechnologies.com</a:t>
            </a:r>
            <a:r>
              <a:rPr lang="en-US" altLang="ko-KR" b="1" dirty="0" smtClean="0">
                <a:latin typeface="Tahoma" pitchFamily="34" charset="0"/>
                <a:ea typeface="굴림" charset="-127"/>
              </a:rPr>
              <a:t> </a:t>
            </a:r>
            <a:endParaRPr lang="en-US" altLang="ko-KR" sz="1800" b="1" dirty="0" smtClean="0">
              <a:latin typeface="Tahoma" pitchFamily="34" charset="0"/>
              <a:ea typeface="굴림" charset="-127"/>
            </a:endParaRPr>
          </a:p>
          <a:p>
            <a:pPr defTabSz="762000" eaLnBrk="0" hangingPunct="0">
              <a:lnSpc>
                <a:spcPct val="95000"/>
              </a:lnSpc>
              <a:spcAft>
                <a:spcPct val="35000"/>
              </a:spcAft>
              <a:tabLst>
                <a:tab pos="1827213" algn="r"/>
                <a:tab pos="1939925" algn="l"/>
              </a:tabLst>
            </a:pPr>
            <a:r>
              <a:rPr lang="en-US" altLang="ko-KR" b="1" dirty="0" smtClean="0">
                <a:latin typeface="Tahoma" pitchFamily="34" charset="0"/>
                <a:ea typeface="굴림" charset="-127"/>
              </a:rPr>
              <a:t>	Source:	DM</a:t>
            </a:r>
            <a:endParaRPr lang="en-US" altLang="ko-KR" b="1" dirty="0">
              <a:latin typeface="Tahoma" pitchFamily="34" charset="0"/>
              <a:ea typeface="굴림" charset="-127"/>
            </a:endParaRPr>
          </a:p>
        </p:txBody>
      </p:sp>
      <p:sp>
        <p:nvSpPr>
          <p:cNvPr id="2052" name="Rectangle 26"/>
          <p:cNvSpPr>
            <a:spLocks noGrp="1" noChangeArrowheads="1"/>
          </p:cNvSpPr>
          <p:nvPr>
            <p:ph type="ctrTitle"/>
          </p:nvPr>
        </p:nvSpPr>
        <p:spPr>
          <a:xfrm>
            <a:off x="684213" y="228600"/>
            <a:ext cx="7996237" cy="1652588"/>
          </a:xfrm>
        </p:spPr>
        <p:txBody>
          <a:bodyPr anchor="t"/>
          <a:lstStyle/>
          <a:p>
            <a:r>
              <a:rPr lang="en-US" sz="2000" dirty="0" smtClean="0"/>
              <a:t>OMA-TP-2011-0007-INP_SCOMO_MetaData </a:t>
            </a:r>
            <a:r>
              <a:rPr lang="en-GB" altLang="zh-CN" sz="2000" dirty="0" smtClean="0">
                <a:ea typeface="宋体" charset="-122"/>
              </a:rPr>
              <a:t> </a:t>
            </a:r>
            <a:r>
              <a:rPr lang="en-US" altLang="ko-KR" sz="2400" dirty="0" smtClean="0">
                <a:ea typeface="굴림" charset="-127"/>
              </a:rPr>
              <a:t/>
            </a:r>
            <a:br>
              <a:rPr lang="en-US" altLang="ko-KR" sz="2400" dirty="0" smtClean="0">
                <a:ea typeface="굴림" charset="-127"/>
              </a:rPr>
            </a:br>
            <a:r>
              <a:rPr lang="en-US" altLang="ko-KR" sz="1600" dirty="0" smtClean="0">
                <a:ea typeface="굴림" charset="-127"/>
              </a:rPr>
              <a:t/>
            </a:r>
            <a:br>
              <a:rPr lang="en-US" altLang="ko-KR" sz="1600" dirty="0" smtClean="0">
                <a:ea typeface="굴림" charset="-127"/>
              </a:rPr>
            </a:br>
            <a:r>
              <a:rPr lang="en-US" altLang="ko-KR" dirty="0" smtClean="0">
                <a:ea typeface="굴림" charset="-127"/>
              </a:rPr>
              <a:t>SCOMO 1.1 Meta Data</a:t>
            </a:r>
            <a:r>
              <a:rPr lang="en-US" altLang="ko-KR" sz="3600" dirty="0" smtClean="0">
                <a:ea typeface="굴림" charset="-127"/>
              </a:rPr>
              <a:t/>
            </a:r>
            <a:br>
              <a:rPr lang="en-US" altLang="ko-KR" sz="3600" dirty="0" smtClean="0">
                <a:ea typeface="굴림" charset="-127"/>
              </a:rPr>
            </a:br>
            <a:endParaRPr lang="en-US" altLang="ko-KR" sz="3600" dirty="0" smtClean="0">
              <a:ea typeface="굴림" charset="-127"/>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altLang="ko-KR" sz="1800" b="1" dirty="0">
                <a:solidFill>
                  <a:srgbClr val="800000"/>
                </a:solidFill>
                <a:latin typeface="Tahoma" pitchFamily="34" charset="0"/>
                <a:ea typeface="굴림"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dirty="0">
              <a:solidFill>
                <a:srgbClr val="800000"/>
              </a:solidFill>
              <a:latin typeface="Tahoma" pitchFamily="34" charset="0"/>
              <a:ea typeface="宋体"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ko-KR" sz="900" dirty="0">
                <a:ea typeface="굴림" charset="-127"/>
                <a:cs typeface="Times New Roman" pitchFamily="18" charset="0"/>
              </a:rPr>
              <a:t>USE OF THIS DOCUMENT BY NON-OMA MEMBERS IS SUBJECT TO ALL OF THE TERMS AND CONDITIONS OF THE USE AGREEMENT (located at </a:t>
            </a:r>
            <a:r>
              <a:rPr lang="en-US" altLang="ko-KR" sz="900" dirty="0">
                <a:ea typeface="굴림" charset="-127"/>
                <a:cs typeface="Times New Roman" pitchFamily="18" charset="0"/>
                <a:hlinkClick r:id="rId6"/>
              </a:rPr>
              <a:t>http://www.openmobilealliance.org/UseAgreement.html</a:t>
            </a:r>
            <a:r>
              <a:rPr lang="en-US" altLang="ko-KR" sz="900" dirty="0">
                <a:ea typeface="굴림" charset="-127"/>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ko-KR" sz="900" dirty="0">
                <a:ea typeface="굴림"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ko-KR" sz="900" b="1" dirty="0">
                <a:ea typeface="굴림" charset="-127"/>
                <a:cs typeface="Times New Roman" pitchFamily="18" charset="0"/>
              </a:rPr>
              <a:t>Intellectual Property Rights</a:t>
            </a:r>
          </a:p>
          <a:p>
            <a:pPr defTabSz="762000" eaLnBrk="0" hangingPunct="0">
              <a:lnSpc>
                <a:spcPct val="90000"/>
              </a:lnSpc>
              <a:spcBef>
                <a:spcPct val="35000"/>
              </a:spcBef>
            </a:pPr>
            <a:r>
              <a:rPr lang="en-US" altLang="ko-KR" sz="900" dirty="0">
                <a:ea typeface="굴림"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a:buNone/>
            </a:pPr>
            <a:r>
              <a:rPr lang="en-GB" sz="2800" dirty="0" smtClean="0"/>
              <a:t>SCOMO1_1-HLF-13</a:t>
            </a:r>
            <a:r>
              <a:rPr lang="en-US" sz="2000" dirty="0" smtClean="0"/>
              <a:t> </a:t>
            </a:r>
          </a:p>
          <a:p>
            <a:pPr lvl="1"/>
            <a:r>
              <a:rPr lang="en-US" sz="1600" dirty="0" smtClean="0">
                <a:solidFill>
                  <a:srgbClr val="000066"/>
                </a:solidFill>
              </a:rPr>
              <a:t> </a:t>
            </a:r>
            <a:r>
              <a:rPr lang="en-GB" sz="2800" dirty="0" smtClean="0">
                <a:solidFill>
                  <a:srgbClr val="000066"/>
                </a:solidFill>
              </a:rPr>
              <a:t>The enabler SHALL provide metadata of software components</a:t>
            </a:r>
            <a:endParaRPr lang="en-US" sz="2800" dirty="0" smtClean="0">
              <a:solidFill>
                <a:srgbClr val="000066"/>
              </a:solidFill>
            </a:endParaRPr>
          </a:p>
          <a:p>
            <a:pPr marL="0" indent="0" algn="just">
              <a:lnSpc>
                <a:spcPct val="80000"/>
              </a:lnSpc>
              <a:buFontTx/>
              <a:buNone/>
            </a:pPr>
            <a:endParaRPr lang="en-US" altLang="ko-KR" sz="2000" dirty="0" smtClean="0">
              <a:ea typeface="굴림" charset="-127"/>
            </a:endParaRPr>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Requirement</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306388" y="233363"/>
            <a:ext cx="8748712" cy="703262"/>
          </a:xfrm>
          <a:prstGeom prst="rect">
            <a:avLst/>
          </a:prstGeom>
          <a:noFill/>
          <a:ln w="9525">
            <a:noFill/>
            <a:round/>
            <a:headEnd/>
            <a:tailEnd/>
          </a:ln>
        </p:spPr>
        <p:txBody>
          <a:bodyPr lIns="90360" tIns="44280" rIns="90360" bIns="44280" anchor="ctr"/>
          <a:lstStyle/>
          <a:p>
            <a:pPr algn="ct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sz="3200" b="1" dirty="0" smtClean="0">
                <a:solidFill>
                  <a:srgbClr val="000000"/>
                </a:solidFill>
                <a:latin typeface="Tahoma" pitchFamily="34" charset="0"/>
                <a:ea typeface="굴림" charset="-127"/>
              </a:rPr>
              <a:t>Definition</a:t>
            </a:r>
            <a:endParaRPr lang="en-GB" altLang="ko-KR" sz="3200" b="1" dirty="0">
              <a:solidFill>
                <a:srgbClr val="000000"/>
              </a:solidFill>
              <a:latin typeface="Tahoma" pitchFamily="34" charset="0"/>
              <a:ea typeface="굴림" charset="-127"/>
            </a:endParaRPr>
          </a:p>
        </p:txBody>
      </p:sp>
      <p:sp>
        <p:nvSpPr>
          <p:cNvPr id="5123" name="Text Box 2"/>
          <p:cNvSpPr txBox="1">
            <a:spLocks noChangeArrowheads="1"/>
          </p:cNvSpPr>
          <p:nvPr/>
        </p:nvSpPr>
        <p:spPr bwMode="auto">
          <a:xfrm>
            <a:off x="292100" y="1169988"/>
            <a:ext cx="8778875" cy="5383212"/>
          </a:xfrm>
          <a:prstGeom prst="rect">
            <a:avLst/>
          </a:prstGeom>
          <a:noFill/>
          <a:ln w="9525">
            <a:noFill/>
            <a:round/>
            <a:headEnd/>
            <a:tailEnd/>
          </a:ln>
        </p:spPr>
        <p:txBody>
          <a:bodyPr lIns="90360" tIns="44280" rIns="90360" bIns="44280"/>
          <a:lstStyle/>
          <a:p>
            <a:pPr>
              <a:lnSpc>
                <a:spcPct val="100000"/>
              </a:lnSpc>
              <a:spcBef>
                <a:spcPts val="875"/>
              </a:spcBef>
              <a:tabLst>
                <a:tab pos="1582738" algn="l"/>
                <a:tab pos="3167063" algn="l"/>
                <a:tab pos="4751388" algn="l"/>
                <a:tab pos="6335713" algn="l"/>
                <a:tab pos="7920038" algn="l"/>
                <a:tab pos="9504363" algn="l"/>
              </a:tabLst>
            </a:pPr>
            <a:endParaRPr lang="en-CA" altLang="ko-KR" sz="2800" dirty="0">
              <a:solidFill>
                <a:srgbClr val="000066"/>
              </a:solidFill>
              <a:latin typeface="Arial Narrow" pitchFamily="34" charset="0"/>
              <a:ea typeface="굴림" charset="-127"/>
            </a:endParaRPr>
          </a:p>
        </p:txBody>
      </p:sp>
      <p:sp>
        <p:nvSpPr>
          <p:cNvPr id="4" name="Rectangle 2"/>
          <p:cNvSpPr txBox="1">
            <a:spLocks noChangeArrowheads="1"/>
          </p:cNvSpPr>
          <p:nvPr/>
        </p:nvSpPr>
        <p:spPr>
          <a:xfrm>
            <a:off x="261938" y="1100138"/>
            <a:ext cx="8809037" cy="5459412"/>
          </a:xfrm>
          <a:prstGeom prst="rect">
            <a:avLst/>
          </a:prstGeom>
        </p:spPr>
        <p:txBody>
          <a:bodyPr/>
          <a:lstStyle/>
          <a:p>
            <a:pPr marL="0" marR="0" lvl="0" indent="0" algn="just" defTabSz="1584325" rtl="0" eaLnBrk="0" fontAlgn="base" latinLnBrk="0" hangingPunct="0">
              <a:lnSpc>
                <a:spcPct val="80000"/>
              </a:lnSpc>
              <a:spcBef>
                <a:spcPct val="25000"/>
              </a:spcBef>
              <a:spcAft>
                <a:spcPct val="0"/>
              </a:spcAft>
              <a:buClr>
                <a:schemeClr val="tx1"/>
              </a:buClr>
              <a:buSzPct val="80000"/>
              <a:buFontTx/>
              <a:buNone/>
              <a:tabLst/>
              <a:defRPr/>
            </a:pPr>
            <a:endParaRPr kumimoji="0" lang="en-US" altLang="ko-KR" sz="2000" b="0" i="0" u="none" strike="noStrike" kern="0" cap="none" spc="0" normalizeH="0" baseline="0" noProof="0" dirty="0" smtClean="0">
              <a:ln>
                <a:noFill/>
              </a:ln>
              <a:solidFill>
                <a:srgbClr val="000066"/>
              </a:solidFill>
              <a:effectLst/>
              <a:uLnTx/>
              <a:uFillTx/>
              <a:latin typeface="+mn-lt"/>
              <a:ea typeface="굴림" charset="-127"/>
              <a:cs typeface="+mn-cs"/>
            </a:endParaRPr>
          </a:p>
        </p:txBody>
      </p:sp>
      <p:sp>
        <p:nvSpPr>
          <p:cNvPr id="5" name="Rectangle 2"/>
          <p:cNvSpPr txBox="1">
            <a:spLocks noChangeArrowheads="1"/>
          </p:cNvSpPr>
          <p:nvPr/>
        </p:nvSpPr>
        <p:spPr>
          <a:xfrm>
            <a:off x="414338" y="1252538"/>
            <a:ext cx="8809037" cy="5459412"/>
          </a:xfrm>
          <a:prstGeom prst="rect">
            <a:avLst/>
          </a:prstGeom>
        </p:spPr>
        <p:txBody>
          <a:bodyPr/>
          <a:lstStyle/>
          <a:p>
            <a:r>
              <a:rPr lang="en-US" sz="2400" i="1" dirty="0" smtClean="0">
                <a:solidFill>
                  <a:srgbClr val="000066"/>
                </a:solidFill>
              </a:rPr>
              <a:t>Metadata </a:t>
            </a:r>
            <a:r>
              <a:rPr lang="en-US" sz="2400" i="1" dirty="0" smtClean="0">
                <a:solidFill>
                  <a:srgbClr val="000066"/>
                </a:solidFill>
              </a:rPr>
              <a:t>is </a:t>
            </a:r>
            <a:r>
              <a:rPr lang="en-US" sz="2400" i="1" dirty="0" smtClean="0">
                <a:solidFill>
                  <a:srgbClr val="000066"/>
                </a:solidFill>
              </a:rPr>
              <a:t>"data about data</a:t>
            </a:r>
            <a:r>
              <a:rPr lang="en-US" sz="2400" i="1" smtClean="0">
                <a:solidFill>
                  <a:srgbClr val="000066"/>
                </a:solidFill>
              </a:rPr>
              <a:t>" </a:t>
            </a:r>
            <a:r>
              <a:rPr lang="en-US" sz="2400" i="1" smtClean="0">
                <a:solidFill>
                  <a:srgbClr val="000066"/>
                </a:solidFill>
              </a:rPr>
              <a:t>… The </a:t>
            </a:r>
            <a:r>
              <a:rPr lang="en-US" sz="2400" i="1" dirty="0" smtClean="0">
                <a:solidFill>
                  <a:srgbClr val="000066"/>
                </a:solidFill>
              </a:rPr>
              <a:t>distinction between "data" and "metadata" is not an absolute one; it is a distinction created </a:t>
            </a:r>
            <a:r>
              <a:rPr lang="en-US" sz="2400" i="1" smtClean="0">
                <a:solidFill>
                  <a:srgbClr val="000066"/>
                </a:solidFill>
              </a:rPr>
              <a:t>primarily </a:t>
            </a:r>
            <a:r>
              <a:rPr lang="en-US" sz="2400" i="1" smtClean="0">
                <a:solidFill>
                  <a:srgbClr val="000066"/>
                </a:solidFill>
              </a:rPr>
              <a:t>by </a:t>
            </a:r>
            <a:r>
              <a:rPr lang="en-US" sz="2400" i="1" dirty="0" smtClean="0">
                <a:solidFill>
                  <a:srgbClr val="000066"/>
                </a:solidFill>
              </a:rPr>
              <a:t>a particular application ("one application's metadata is another application's data").</a:t>
            </a:r>
          </a:p>
          <a:p>
            <a:r>
              <a:rPr lang="en-US" sz="1600" i="1" dirty="0" smtClean="0">
                <a:solidFill>
                  <a:srgbClr val="000066"/>
                </a:solidFill>
              </a:rPr>
              <a:t>[</a:t>
            </a:r>
            <a:r>
              <a:rPr lang="en-US" sz="1600" i="1" dirty="0" smtClean="0">
                <a:solidFill>
                  <a:srgbClr val="000066"/>
                </a:solidFill>
              </a:rPr>
              <a:t>W3C, Simple Introduction to RDF] </a:t>
            </a:r>
            <a:endParaRPr lang="en-US" sz="1600" i="1" dirty="0" smtClean="0">
              <a:solidFill>
                <a:srgbClr val="000066"/>
              </a:solidFill>
            </a:endParaRPr>
          </a:p>
          <a:p>
            <a:endParaRPr lang="en-US" sz="2800" i="1" dirty="0" smtClean="0">
              <a:solidFill>
                <a:srgbClr val="000066"/>
              </a:solidFill>
            </a:endParaRPr>
          </a:p>
          <a:p>
            <a:r>
              <a:rPr lang="en-US" sz="2400" i="1" dirty="0" smtClean="0">
                <a:solidFill>
                  <a:srgbClr val="000066"/>
                </a:solidFill>
              </a:rPr>
              <a:t>In our context, it is  data providing information about software components, such as time and date of creation, manufacturer, creator of the software, network location, copyright etc. </a:t>
            </a:r>
          </a:p>
          <a:p>
            <a:pPr lvl="1"/>
            <a:endParaRPr lang="en-US" sz="2400" i="1" dirty="0" smtClean="0"/>
          </a:p>
          <a:p>
            <a:pPr lvl="1"/>
            <a:endParaRPr lang="en-US" sz="2400" dirty="0" smtClean="0"/>
          </a:p>
          <a:p>
            <a:pPr marL="111125" marR="0" lvl="0" indent="-111125"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US" sz="2800" b="0" i="0" u="none" strike="noStrike" kern="0" cap="none" spc="0" normalizeH="0" baseline="0" noProof="0" dirty="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None/>
              <a:tabLst/>
              <a:defRPr/>
            </a:pPr>
            <a:endParaRPr lang="en-US" altLang="ko-KR" sz="2800" kern="0" dirty="0" smtClean="0">
              <a:solidFill>
                <a:srgbClr val="000066"/>
              </a:solidFill>
              <a:latin typeface="+mn-lt"/>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US" altLang="ko-KR" sz="2000" b="0" i="0" u="none" strike="noStrike" kern="0" cap="none" spc="0" normalizeH="0" baseline="0" noProof="0" dirty="0" smtClean="0">
              <a:ln>
                <a:noFill/>
              </a:ln>
              <a:solidFill>
                <a:srgbClr val="000066"/>
              </a:solidFill>
              <a:effectLst/>
              <a:uLnTx/>
              <a:uFillTx/>
              <a:latin typeface="+mn-lt"/>
              <a:ea typeface="굴림" charset="-127"/>
              <a:cs typeface="+mn-cs"/>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lstStyle/>
          <a:p>
            <a:pPr>
              <a:buNone/>
            </a:pPr>
            <a:r>
              <a:rPr lang="en-US" sz="2400" dirty="0" smtClean="0"/>
              <a:t>Possible locations for Metadata on SCOMO tree</a:t>
            </a:r>
          </a:p>
          <a:p>
            <a:pPr marL="166688" indent="-166688">
              <a:spcBef>
                <a:spcPts val="700"/>
              </a:spcBef>
            </a:pPr>
            <a:r>
              <a:rPr lang="en-US" sz="2400" dirty="0" smtClean="0"/>
              <a:t>Metadata specific parameter nodes defined in Delivered and Deployed subtrees as currently specified in SCOMO v1.0</a:t>
            </a:r>
            <a:br>
              <a:rPr lang="en-US" sz="2400" dirty="0" smtClean="0"/>
            </a:br>
            <a:r>
              <a:rPr lang="en-US" sz="2400" dirty="0" smtClean="0"/>
              <a:t>Management Tree</a:t>
            </a:r>
          </a:p>
          <a:p>
            <a:pPr marL="344488" lvl="1" indent="-177800">
              <a:spcBef>
                <a:spcPts val="700"/>
              </a:spcBef>
            </a:pPr>
            <a:r>
              <a:rPr lang="en-US" sz="2000" dirty="0" smtClean="0">
                <a:solidFill>
                  <a:srgbClr val="000066"/>
                </a:solidFill>
              </a:rPr>
              <a:t>Pros: Backward compatible. </a:t>
            </a:r>
            <a:endParaRPr lang="en-US" sz="2000" dirty="0" smtClean="0">
              <a:solidFill>
                <a:srgbClr val="FF0000"/>
              </a:solidFill>
            </a:endParaRPr>
          </a:p>
          <a:p>
            <a:pPr marL="344488" lvl="1" indent="-177800">
              <a:spcBef>
                <a:spcPts val="700"/>
              </a:spcBef>
            </a:pPr>
            <a:r>
              <a:rPr lang="en-US" sz="2000" dirty="0" smtClean="0">
                <a:solidFill>
                  <a:srgbClr val="000066"/>
                </a:solidFill>
              </a:rPr>
              <a:t>Cons: Metadata parameters are grouped with other</a:t>
            </a:r>
            <a:br>
              <a:rPr lang="en-US" sz="2000" dirty="0" smtClean="0">
                <a:solidFill>
                  <a:srgbClr val="000066"/>
                </a:solidFill>
              </a:rPr>
            </a:br>
            <a:r>
              <a:rPr lang="en-US" sz="2000" dirty="0" smtClean="0">
                <a:solidFill>
                  <a:srgbClr val="000066"/>
                </a:solidFill>
              </a:rPr>
              <a:t>non-Metadata parameters</a:t>
            </a:r>
          </a:p>
          <a:p>
            <a:pPr marL="166688" indent="-166688">
              <a:spcBef>
                <a:spcPts val="700"/>
              </a:spcBef>
            </a:pPr>
            <a:r>
              <a:rPr lang="en-US" sz="2400" dirty="0" smtClean="0">
                <a:solidFill>
                  <a:srgbClr val="00B050"/>
                </a:solidFill>
              </a:rPr>
              <a:t>A new ‘</a:t>
            </a:r>
            <a:r>
              <a:rPr lang="en-US" sz="2400" i="1" dirty="0" smtClean="0">
                <a:solidFill>
                  <a:srgbClr val="00B050"/>
                </a:solidFill>
              </a:rPr>
              <a:t>Metadata</a:t>
            </a:r>
            <a:r>
              <a:rPr lang="en-US" sz="2400" dirty="0" smtClean="0">
                <a:solidFill>
                  <a:srgbClr val="00B050"/>
                </a:solidFill>
              </a:rPr>
              <a:t>’ interior node in the Delivered </a:t>
            </a:r>
            <a:br>
              <a:rPr lang="en-US" sz="2400" dirty="0" smtClean="0">
                <a:solidFill>
                  <a:srgbClr val="00B050"/>
                </a:solidFill>
              </a:rPr>
            </a:br>
            <a:r>
              <a:rPr lang="en-US" sz="2400" dirty="0" smtClean="0">
                <a:solidFill>
                  <a:srgbClr val="00B050"/>
                </a:solidFill>
              </a:rPr>
              <a:t>and Deployed subtrees</a:t>
            </a:r>
          </a:p>
          <a:p>
            <a:pPr marL="344488" lvl="1" indent="-177800">
              <a:spcBef>
                <a:spcPts val="700"/>
              </a:spcBef>
            </a:pPr>
            <a:r>
              <a:rPr lang="en-US" sz="2000" dirty="0" smtClean="0">
                <a:solidFill>
                  <a:srgbClr val="000066"/>
                </a:solidFill>
              </a:rPr>
              <a:t>Pros:  Single place to specify for all Metadata parameters</a:t>
            </a:r>
          </a:p>
          <a:p>
            <a:pPr marL="344488" lvl="1" indent="-177800">
              <a:spcBef>
                <a:spcPts val="700"/>
              </a:spcBef>
            </a:pPr>
            <a:r>
              <a:rPr lang="en-US" sz="2000" dirty="0" smtClean="0">
                <a:solidFill>
                  <a:srgbClr val="000066"/>
                </a:solidFill>
              </a:rPr>
              <a:t>Cons: Existing Metadata currently defined in Delivered</a:t>
            </a:r>
            <a:br>
              <a:rPr lang="en-US" sz="2000" dirty="0" smtClean="0">
                <a:solidFill>
                  <a:srgbClr val="000066"/>
                </a:solidFill>
              </a:rPr>
            </a:br>
            <a:r>
              <a:rPr lang="en-US" sz="2000" dirty="0" smtClean="0">
                <a:solidFill>
                  <a:srgbClr val="000066"/>
                </a:solidFill>
              </a:rPr>
              <a:t>and Deployed subtrees</a:t>
            </a:r>
          </a:p>
          <a:p>
            <a:pPr marL="0" indent="0">
              <a:spcBef>
                <a:spcPts val="700"/>
              </a:spcBef>
              <a:buNone/>
            </a:pPr>
            <a:r>
              <a:rPr lang="en-US" sz="2400" dirty="0" smtClean="0"/>
              <a:t>Examples of possible Metadata parameters are shown in the following slide</a:t>
            </a:r>
            <a:endParaRPr lang="en-US" sz="2400" dirty="0" smtClean="0">
              <a:solidFill>
                <a:srgbClr val="00B050"/>
              </a:solidFill>
            </a:endParaRPr>
          </a:p>
          <a:p>
            <a:pPr lvl="1">
              <a:buNone/>
            </a:pPr>
            <a:endParaRPr lang="en-US" sz="2400" dirty="0" smtClean="0"/>
          </a:p>
          <a:p>
            <a:pPr lvl="1">
              <a:buNone/>
            </a:pPr>
            <a:r>
              <a:rPr lang="en-US" sz="2400" dirty="0" smtClean="0"/>
              <a:t>		</a:t>
            </a:r>
          </a:p>
        </p:txBody>
      </p:sp>
      <p:pic>
        <p:nvPicPr>
          <p:cNvPr id="1026" name="Picture 2"/>
          <p:cNvPicPr>
            <a:picLocks noChangeAspect="1" noChangeArrowheads="1"/>
          </p:cNvPicPr>
          <p:nvPr/>
        </p:nvPicPr>
        <p:blipFill>
          <a:blip r:embed="rId2" cstate="print"/>
          <a:srcRect/>
          <a:stretch>
            <a:fillRect/>
          </a:stretch>
        </p:blipFill>
        <p:spPr bwMode="auto">
          <a:xfrm>
            <a:off x="5976937" y="2063750"/>
            <a:ext cx="3149714" cy="3581400"/>
          </a:xfrm>
          <a:prstGeom prst="rect">
            <a:avLst/>
          </a:prstGeom>
          <a:noFill/>
          <a:ln w="3175">
            <a:solidFill>
              <a:srgbClr val="FFFF00"/>
            </a:solidFill>
            <a:miter lim="800000"/>
            <a:headEnd/>
            <a:tailEnd/>
          </a:ln>
        </p:spPr>
      </p:pic>
      <p:sp>
        <p:nvSpPr>
          <p:cNvPr id="6" name="Rectangle 5"/>
          <p:cNvSpPr/>
          <p:nvPr/>
        </p:nvSpPr>
        <p:spPr bwMode="auto">
          <a:xfrm>
            <a:off x="7958137" y="2444750"/>
            <a:ext cx="1143000" cy="152400"/>
          </a:xfrm>
          <a:prstGeom prst="rect">
            <a:avLst/>
          </a:prstGeom>
          <a:solidFill>
            <a:srgbClr val="FFC000">
              <a:alpha val="0"/>
            </a:srgbClr>
          </a:solidFill>
          <a:ln w="12700" cap="flat" cmpd="sng" algn="ctr">
            <a:solidFill>
              <a:srgbClr val="CC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7958137" y="2673350"/>
            <a:ext cx="1143000" cy="152400"/>
          </a:xfrm>
          <a:prstGeom prst="rect">
            <a:avLst/>
          </a:prstGeom>
          <a:solidFill>
            <a:srgbClr val="FFC000">
              <a:alpha val="0"/>
            </a:srgbClr>
          </a:solidFill>
          <a:ln w="12700" cap="flat" cmpd="sng" algn="ctr">
            <a:solidFill>
              <a:srgbClr val="CC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7958137" y="4273550"/>
            <a:ext cx="1143000" cy="304800"/>
          </a:xfrm>
          <a:prstGeom prst="rect">
            <a:avLst/>
          </a:prstGeom>
          <a:solidFill>
            <a:schemeClr val="bg1">
              <a:alpha val="0"/>
            </a:schemeClr>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Parameters</a:t>
            </a:r>
            <a:endParaRPr lang="en-US" dirty="0"/>
          </a:p>
        </p:txBody>
      </p:sp>
      <p:sp>
        <p:nvSpPr>
          <p:cNvPr id="3" name="Content Placeholder 2"/>
          <p:cNvSpPr>
            <a:spLocks noGrp="1"/>
          </p:cNvSpPr>
          <p:nvPr>
            <p:ph idx="1"/>
          </p:nvPr>
        </p:nvSpPr>
        <p:spPr>
          <a:xfrm>
            <a:off x="292100" y="1169988"/>
            <a:ext cx="8778875" cy="5160962"/>
          </a:xfrm>
        </p:spPr>
        <p:txBody>
          <a:bodyPr/>
          <a:lstStyle/>
          <a:p>
            <a:pPr>
              <a:buNone/>
            </a:pPr>
            <a:r>
              <a:rPr lang="en-US" dirty="0" smtClean="0"/>
              <a:t>Following New Metadata Parameters are identified.</a:t>
            </a:r>
          </a:p>
          <a:p>
            <a:pPr marL="166688" indent="-166688"/>
            <a:r>
              <a:rPr lang="en-US" sz="2200" dirty="0" smtClean="0"/>
              <a:t>License</a:t>
            </a:r>
          </a:p>
          <a:p>
            <a:pPr marL="166688" indent="-166688"/>
            <a:r>
              <a:rPr lang="en-US" sz="2200" dirty="0" smtClean="0"/>
              <a:t>Copyright</a:t>
            </a:r>
          </a:p>
          <a:p>
            <a:pPr marL="166688" indent="-166688"/>
            <a:r>
              <a:rPr lang="en-US" sz="2200" dirty="0" smtClean="0"/>
              <a:t>Validity period</a:t>
            </a:r>
          </a:p>
          <a:p>
            <a:pPr marL="166688" indent="-166688"/>
            <a:r>
              <a:rPr lang="en-US" sz="2200" dirty="0" smtClean="0"/>
              <a:t>Licensed User name or Account ID. (This would be useful where a device is shared across multiple users – very prevalent in India and other Asian countries.)</a:t>
            </a:r>
          </a:p>
          <a:p>
            <a:pPr marL="166688" indent="-166688"/>
            <a:r>
              <a:rPr lang="en-US" sz="2200" dirty="0" smtClean="0"/>
              <a:t>Manufacturer (Vendor name) for the package</a:t>
            </a:r>
          </a:p>
          <a:p>
            <a:pPr marL="166688" indent="-166688"/>
            <a:r>
              <a:rPr lang="en-US" sz="2200" dirty="0" smtClean="0"/>
              <a:t>Creator</a:t>
            </a:r>
          </a:p>
          <a:p>
            <a:pPr marL="166688" indent="-166688"/>
            <a:r>
              <a:rPr lang="en-US" sz="2200" dirty="0" smtClean="0"/>
              <a:t>Creation Date</a:t>
            </a:r>
          </a:p>
          <a:p>
            <a:pPr marL="166688" indent="-166688"/>
            <a:r>
              <a:rPr lang="en-US" sz="2200" dirty="0" smtClean="0"/>
              <a:t>Release Date</a:t>
            </a:r>
          </a:p>
          <a:p>
            <a:pPr marL="166688" indent="-166688"/>
            <a:r>
              <a:rPr lang="en-US" sz="2200" dirty="0" smtClean="0"/>
              <a:t>Dependencies info</a:t>
            </a:r>
            <a:endParaRPr lang="en-US" sz="2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a:t>
            </a:r>
            <a:endParaRPr lang="en-US" dirty="0"/>
          </a:p>
        </p:txBody>
      </p:sp>
      <p:sp>
        <p:nvSpPr>
          <p:cNvPr id="3" name="Content Placeholder 2"/>
          <p:cNvSpPr>
            <a:spLocks noGrp="1"/>
          </p:cNvSpPr>
          <p:nvPr>
            <p:ph idx="1"/>
          </p:nvPr>
        </p:nvSpPr>
        <p:spPr>
          <a:ln>
            <a:solidFill>
              <a:schemeClr val="accent1"/>
            </a:solidFill>
          </a:ln>
        </p:spPr>
        <p:txBody>
          <a:bodyPr/>
          <a:lstStyle/>
          <a:p>
            <a:pPr marL="0" indent="0">
              <a:buNone/>
            </a:pPr>
            <a:r>
              <a:rPr lang="en-US" sz="2400" dirty="0" smtClean="0"/>
              <a:t>Consider the proposals noted in the slide #4 and agree to one of the three approaches presented:</a:t>
            </a:r>
          </a:p>
          <a:p>
            <a:pPr marL="463550" indent="-463550">
              <a:spcBef>
                <a:spcPts val="700"/>
              </a:spcBef>
              <a:buNone/>
            </a:pPr>
            <a:r>
              <a:rPr lang="en-US" sz="2400" dirty="0" smtClean="0">
                <a:solidFill>
                  <a:schemeClr val="accent5">
                    <a:lumMod val="50000"/>
                  </a:schemeClr>
                </a:solidFill>
              </a:rPr>
              <a:t>1.	Add new Metadata parameters to the Delivered and Deployed subtrees as currently defined in SCOMO v1.0 Management Tree</a:t>
            </a:r>
          </a:p>
          <a:p>
            <a:pPr marL="463550" indent="-463550">
              <a:spcBef>
                <a:spcPts val="700"/>
              </a:spcBef>
              <a:buNone/>
            </a:pPr>
            <a:r>
              <a:rPr lang="en-US" sz="2400" dirty="0" smtClean="0">
                <a:solidFill>
                  <a:srgbClr val="00B050"/>
                </a:solidFill>
              </a:rPr>
              <a:t>2.	Add new ‘</a:t>
            </a:r>
            <a:r>
              <a:rPr lang="en-US" sz="2400" i="1" dirty="0" smtClean="0">
                <a:solidFill>
                  <a:srgbClr val="00B050"/>
                </a:solidFill>
              </a:rPr>
              <a:t>Metadata</a:t>
            </a:r>
            <a:r>
              <a:rPr lang="en-US" sz="2400" dirty="0" smtClean="0">
                <a:solidFill>
                  <a:srgbClr val="00B050"/>
                </a:solidFill>
              </a:rPr>
              <a:t>’ interior node in the Delivered and Deployed subtrees and add all new Metadata parameters to the new node</a:t>
            </a:r>
          </a:p>
          <a:p>
            <a:pPr marL="463550" indent="-463550">
              <a:spcBef>
                <a:spcPts val="700"/>
              </a:spcBef>
              <a:buNone/>
            </a:pPr>
            <a:r>
              <a:rPr lang="en-US" sz="2400" dirty="0" smtClean="0">
                <a:solidFill>
                  <a:srgbClr val="00B050"/>
                </a:solidFill>
              </a:rPr>
              <a:t>2A.	Leave existing Metadata parameters (i.e., Name, Description, etc.) in SCOMO v1.0 Management Tree as is</a:t>
            </a:r>
            <a:endParaRPr lang="en-US" sz="2400" dirty="0" smtClean="0"/>
          </a:p>
          <a:p>
            <a:pPr marL="469900" indent="-476250">
              <a:spcBef>
                <a:spcPts val="500"/>
              </a:spcBef>
              <a:buSzPct val="66000"/>
              <a:buNone/>
            </a:pPr>
            <a:r>
              <a:rPr lang="en-US" dirty="0" smtClean="0">
                <a:solidFill>
                  <a:srgbClr val="00B050"/>
                </a:solidFill>
              </a:rPr>
              <a:t>2B.	Move existing Metadata parameters in SCOMO v1.0 Management Tree to new ‘</a:t>
            </a:r>
            <a:r>
              <a:rPr lang="en-US" i="1" dirty="0" smtClean="0">
                <a:solidFill>
                  <a:srgbClr val="00B050"/>
                </a:solidFill>
              </a:rPr>
              <a:t>Metadata</a:t>
            </a:r>
            <a:r>
              <a:rPr lang="en-US" dirty="0" smtClean="0">
                <a:solidFill>
                  <a:srgbClr val="00B050"/>
                </a:solidFill>
              </a:rPr>
              <a:t>’ node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8457</TotalTime>
  <Pages>15</Pages>
  <Words>394</Words>
  <Application>Microsoft Office PowerPoint</Application>
  <PresentationFormat>Custom</PresentationFormat>
  <Paragraphs>51</Paragraphs>
  <Slides>6</Slides>
  <Notes>3</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OMA Template</vt:lpstr>
      <vt:lpstr>OMA-TP-2011-0007-INP_SCOMO_MetaData    SCOMO 1.1 Meta Data </vt:lpstr>
      <vt:lpstr>Requirement</vt:lpstr>
      <vt:lpstr>Slide 3</vt:lpstr>
      <vt:lpstr>Proposal</vt:lpstr>
      <vt:lpstr>Parameters</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poommen</cp:lastModifiedBy>
  <cp:revision>583</cp:revision>
  <cp:lastPrinted>1999-04-27T06:51:51Z</cp:lastPrinted>
  <dcterms:created xsi:type="dcterms:W3CDTF">2002-03-19T14:05:12Z</dcterms:created>
  <dcterms:modified xsi:type="dcterms:W3CDTF">2011-03-16T20:55:08Z</dcterms:modified>
</cp:coreProperties>
</file>