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324" r:id="rId2"/>
    <p:sldId id="322" r:id="rId3"/>
    <p:sldId id="327" r:id="rId4"/>
    <p:sldId id="328" r:id="rId5"/>
    <p:sldId id="332" r:id="rId6"/>
    <p:sldId id="329" r:id="rId7"/>
    <p:sldId id="330" r:id="rId8"/>
    <p:sldId id="331"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F"/>
    <a:srgbClr val="FFFFCC"/>
    <a:srgbClr val="E5A21B"/>
    <a:srgbClr val="65629E"/>
    <a:srgbClr val="669900"/>
    <a:srgbClr val="FDB5C3"/>
    <a:srgbClr val="99FFCC"/>
    <a:srgbClr val="FFCCCC"/>
    <a:srgbClr val="FEEDCE"/>
    <a:srgbClr val="33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80" d="100"/>
          <a:sy n="80" d="100"/>
        </p:scale>
        <p:origin x="-1740" y="-6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6200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35080425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
          <p:cNvSpPr>
            <a:spLocks noGrp="1" noRot="1" noChangeAspect="1" noChangeArrowheads="1" noTextEdit="1"/>
          </p:cNvSpPr>
          <p:nvPr>
            <p:ph type="sldImg"/>
          </p:nvPr>
        </p:nvSpPr>
        <p:spPr>
          <a:solidFill>
            <a:srgbClr val="FFFFFF"/>
          </a:solidFill>
          <a:ln/>
        </p:spPr>
      </p:sp>
      <p:sp>
        <p:nvSpPr>
          <p:cNvPr id="9219" name="Rectangle 2"/>
          <p:cNvSpPr>
            <a:spLocks noGrp="1" noChangeArrowheads="1"/>
          </p:cNvSpPr>
          <p:nvPr>
            <p:ph type="body" idx="1"/>
          </p:nvPr>
        </p:nvSpPr>
        <p:spPr>
          <a:noFill/>
          <a:ln w="9525"/>
        </p:spPr>
        <p:txBody>
          <a:bodyPr wrap="none" anchor="ctr"/>
          <a:lstStyle/>
          <a:p>
            <a:endParaRPr lang="ko-KR" altLang="ko-K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
        <p:nvSpPr>
          <p:cNvPr id="186385" name="Rectangle 17"/>
          <p:cNvSpPr>
            <a:spLocks noChangeArrowheads="1"/>
          </p:cNvSpPr>
          <p:nvPr/>
        </p:nvSpPr>
        <p:spPr bwMode="auto">
          <a:xfrm>
            <a:off x="0" y="6629400"/>
            <a:ext cx="4800600" cy="352917"/>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2011 </a:t>
            </a:r>
            <a:r>
              <a:rPr lang="en-GB" altLang="zh-CN" sz="1000" b="1" dirty="0">
                <a:ea typeface="宋体" charset="-122"/>
                <a:cs typeface="Times New Roman" pitchFamily="18" charset="0"/>
              </a:rPr>
              <a:t>Open Mobile Alliance Ltd.  All Rights Reserved.</a:t>
            </a:r>
            <a:endParaRPr lang="en-US" altLang="ko-KR" sz="1000" b="1" dirty="0">
              <a:ea typeface="굴림" charset="-127"/>
            </a:endParaRPr>
          </a:p>
          <a:p>
            <a:pPr defTabSz="403225" eaLnBrk="0" hangingPunct="0">
              <a:lnSpc>
                <a:spcPct val="90000"/>
              </a:lnSpc>
              <a:tabLst>
                <a:tab pos="5372100" algn="ctr"/>
                <a:tab pos="9182100" algn="r"/>
              </a:tabLst>
              <a:defRPr/>
            </a:pPr>
            <a:r>
              <a:rPr lang="en-US" altLang="ko-KR" sz="900" b="1" dirty="0">
                <a:latin typeface="Arial Narrow" pitchFamily="34" charset="0"/>
                <a:ea typeface="굴림" charset="-127"/>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altLang="ko-KR" sz="1800" b="1" dirty="0" smtClean="0">
                <a:latin typeface="Arial Narrow" pitchFamily="34" charset="0"/>
                <a:ea typeface="굴림" charset="-127"/>
              </a:rPr>
              <a:t>OMA-DM-SCOMO-2011-00018</a:t>
            </a:r>
            <a:endParaRPr lang="en-US" altLang="ko-KR" sz="1800" b="1" dirty="0">
              <a:latin typeface="Arial Narrow" pitchFamily="34" charset="0"/>
              <a:ea typeface="굴림" charset="-127"/>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E575B20E-BA6B-49FD-A82C-5AD506E016B5}" type="slidenum">
              <a:rPr lang="en-US" altLang="ko-KR" sz="1800" b="1" smtClean="0">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a:t>
            </a:r>
            <a:r>
              <a:rPr lang="en-US" altLang="ko-KR" sz="500" dirty="0" smtClean="0">
                <a:solidFill>
                  <a:srgbClr val="999999"/>
                </a:solidFill>
                <a:ea typeface="굴림" charset="-127"/>
              </a:rPr>
              <a:t>OMA-Template-SlideDeck-20110101-I</a:t>
            </a:r>
            <a:r>
              <a:rPr lang="en-US" altLang="ko-KR" sz="500" dirty="0">
                <a:solidFill>
                  <a:srgbClr val="999999"/>
                </a:solidFill>
                <a:ea typeface="굴림" charset="-127"/>
              </a:rPr>
              <a:t>]</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david.k.smith@att.com" TargetMode="External"/><Relationship Id="rId4" Type="http://schemas.openxmlformats.org/officeDocument/2006/relationships/hyperlink" Target="mailto:paul.oommen@nokia.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charset="-127"/>
              </a:rPr>
              <a:t>	</a:t>
            </a:r>
            <a:r>
              <a:rPr lang="en-US" altLang="ko-KR" b="1" dirty="0">
                <a:latin typeface="Tahoma" pitchFamily="34" charset="0"/>
                <a:ea typeface="굴림" charset="-127"/>
              </a:rPr>
              <a:t>Submitted To:	</a:t>
            </a:r>
            <a:r>
              <a:rPr lang="en-US" altLang="ko-KR" b="1" dirty="0" smtClean="0">
                <a:latin typeface="Tahoma" pitchFamily="34" charset="0"/>
                <a:ea typeface="굴림" charset="-127"/>
              </a:rPr>
              <a:t>DM WG</a:t>
            </a:r>
            <a:endParaRPr lang="en-US" altLang="ko-KR" b="1" dirty="0">
              <a:latin typeface="Tahoma" pitchFamily="34" charset="0"/>
              <a:ea typeface="굴림" charset="-127"/>
            </a:endParaRP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Date:</a:t>
            </a:r>
            <a:r>
              <a:rPr lang="en-US" altLang="ko-KR" b="1">
                <a:latin typeface="Tahoma" pitchFamily="34" charset="0"/>
                <a:ea typeface="굴림" charset="-127"/>
              </a:rPr>
              <a:t>	</a:t>
            </a:r>
            <a:r>
              <a:rPr lang="en-US" altLang="ko-KR" b="1" smtClean="0">
                <a:latin typeface="Tahoma" pitchFamily="34" charset="0"/>
                <a:ea typeface="굴림" charset="-127"/>
              </a:rPr>
              <a:t>25</a:t>
            </a:r>
            <a:r>
              <a:rPr lang="ko-KR" altLang="en-US" b="1" smtClean="0">
                <a:latin typeface="Tahoma" pitchFamily="34" charset="0"/>
                <a:ea typeface="굴림" charset="-127"/>
              </a:rPr>
              <a:t> </a:t>
            </a:r>
            <a:r>
              <a:rPr lang="en-US" altLang="ko-KR" b="1" dirty="0" smtClean="0">
                <a:latin typeface="Tahoma" pitchFamily="34" charset="0"/>
                <a:ea typeface="굴림" charset="-127"/>
              </a:rPr>
              <a:t>May 2011 </a:t>
            </a:r>
            <a:r>
              <a:rPr lang="en-US" altLang="ko-KR" b="1" dirty="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Paul Oommen, </a:t>
            </a:r>
            <a:r>
              <a:rPr lang="en-US" altLang="ko-KR" b="1" dirty="0" smtClean="0">
                <a:latin typeface="Tahoma" pitchFamily="34" charset="0"/>
                <a:ea typeface="굴림" charset="-127"/>
                <a:hlinkClick r:id="rId4"/>
              </a:rPr>
              <a:t>paul.oommen@nokia.com</a:t>
            </a:r>
            <a:r>
              <a:rPr lang="en-US" altLang="ko-KR" b="1" dirty="0" smtClean="0">
                <a:latin typeface="Tahoma" pitchFamily="34" charset="0"/>
                <a:ea typeface="굴림" charset="-127"/>
              </a:rPr>
              <a:t> </a:t>
            </a:r>
            <a:endParaRPr lang="en-US" altLang="ko-KR" sz="1800" b="1" dirty="0" smtClean="0">
              <a:latin typeface="Tahoma" pitchFamily="34" charset="0"/>
              <a:ea typeface="굴림" charset="-127"/>
              <a:hlinkClick r:id="rId5"/>
            </a:endParaRPr>
          </a:p>
          <a:p>
            <a:pPr defTabSz="762000" eaLnBrk="0" hangingPunct="0">
              <a:lnSpc>
                <a:spcPct val="95000"/>
              </a:lnSpc>
              <a:spcAft>
                <a:spcPct val="35000"/>
              </a:spcAft>
              <a:tabLst>
                <a:tab pos="1827213" algn="r"/>
                <a:tab pos="1939925" algn="l"/>
              </a:tabLst>
            </a:pPr>
            <a:r>
              <a:rPr lang="en-US" altLang="ko-KR" sz="1800" b="1" dirty="0" smtClean="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smtClean="0">
                <a:latin typeface="Tahoma" pitchFamily="34" charset="0"/>
                <a:ea typeface="굴림" charset="-127"/>
              </a:rPr>
              <a:t>	Source:	DM</a:t>
            </a:r>
            <a:endParaRPr lang="en-US" altLang="ko-KR" b="1" dirty="0">
              <a:latin typeface="Tahoma" pitchFamily="34" charset="0"/>
              <a:ea typeface="굴림" charset="-127"/>
            </a:endParaRPr>
          </a:p>
        </p:txBody>
      </p:sp>
      <p:sp>
        <p:nvSpPr>
          <p:cNvPr id="2052" name="Rectangle 26"/>
          <p:cNvSpPr>
            <a:spLocks noGrp="1" noChangeArrowheads="1"/>
          </p:cNvSpPr>
          <p:nvPr>
            <p:ph type="ctrTitle"/>
          </p:nvPr>
        </p:nvSpPr>
        <p:spPr>
          <a:xfrm>
            <a:off x="684213" y="228600"/>
            <a:ext cx="8112124" cy="1652588"/>
          </a:xfrm>
        </p:spPr>
        <p:txBody>
          <a:bodyPr anchor="t"/>
          <a:lstStyle/>
          <a:p>
            <a:r>
              <a:rPr lang="en-US" sz="2000" dirty="0" smtClean="0"/>
              <a:t>OMA-DM-SCOMO-2011-0018-INP_SCOMO_Inventory_Search </a:t>
            </a:r>
            <a:r>
              <a:rPr lang="en-GB" altLang="zh-CN" sz="2000" dirty="0" smtClean="0">
                <a:ea typeface="宋体" charset="-122"/>
              </a:rPr>
              <a:t> </a:t>
            </a:r>
            <a:r>
              <a:rPr lang="en-US" altLang="ko-KR" sz="2400" dirty="0" smtClean="0">
                <a:ea typeface="굴림" charset="-127"/>
              </a:rPr>
              <a:t/>
            </a:r>
            <a:br>
              <a:rPr lang="en-US" altLang="ko-KR" sz="2400" dirty="0" smtClean="0">
                <a:ea typeface="굴림" charset="-127"/>
              </a:rPr>
            </a:br>
            <a:r>
              <a:rPr lang="en-US" altLang="ko-KR" sz="1600" dirty="0" smtClean="0">
                <a:ea typeface="굴림" charset="-127"/>
              </a:rPr>
              <a:t/>
            </a:r>
            <a:br>
              <a:rPr lang="en-US" altLang="ko-KR" sz="1600" dirty="0" smtClean="0">
                <a:ea typeface="굴림" charset="-127"/>
              </a:rPr>
            </a:br>
            <a:r>
              <a:rPr lang="en-US" altLang="ko-KR" dirty="0" smtClean="0">
                <a:ea typeface="굴림" charset="-127"/>
              </a:rPr>
              <a:t>SCOMO </a:t>
            </a:r>
            <a:r>
              <a:rPr lang="en-US" dirty="0" smtClean="0"/>
              <a:t>Inventory Search </a:t>
            </a:r>
            <a:r>
              <a:rPr lang="en-US" altLang="ko-KR" sz="3600" dirty="0" smtClean="0">
                <a:ea typeface="굴림" charset="-127"/>
              </a:rPr>
              <a:t/>
            </a:r>
            <a:br>
              <a:rPr lang="en-US" altLang="ko-KR" sz="3600" dirty="0" smtClean="0">
                <a:ea typeface="굴림" charset="-127"/>
              </a:rPr>
            </a:br>
            <a:endParaRPr lang="en-US" altLang="ko-KR" sz="3600" dirty="0" smtClean="0">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dirty="0">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a:ea typeface="굴림" charset="-127"/>
                <a:cs typeface="Times New Roman" pitchFamily="18" charset="0"/>
              </a:rPr>
              <a:t>USE OF THIS DOCUMENT BY NON-OMA MEMBERS IS SUBJECT TO ALL OF THE TERMS AND CONDITIONS OF THE USE AGREEMENT (located at </a:t>
            </a:r>
            <a:r>
              <a:rPr lang="en-US" altLang="ko-KR" sz="900">
                <a:ea typeface="굴림" charset="-127"/>
                <a:cs typeface="Times New Roman" pitchFamily="18" charset="0"/>
                <a:hlinkClick r:id="rId6"/>
              </a:rPr>
              <a:t>http://www.openmobilealliance.org/UseAgreement.html</a:t>
            </a:r>
            <a:r>
              <a:rPr lang="en-US" altLang="ko-KR" sz="900">
                <a:ea typeface="굴림"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a:ea typeface="굴림" charset="-127"/>
                <a:cs typeface="Times New Roman" pitchFamily="18" charset="0"/>
              </a:rPr>
              <a:t>Intellectual Property Rights</a:t>
            </a:r>
          </a:p>
          <a:p>
            <a:pPr defTabSz="762000" eaLnBrk="0" hangingPunct="0">
              <a:lnSpc>
                <a:spcPct val="90000"/>
              </a:lnSpc>
              <a:spcBef>
                <a:spcPct val="35000"/>
              </a:spcBef>
            </a:pPr>
            <a:r>
              <a:rPr lang="en-US" altLang="ko-KR" sz="90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a:buNone/>
            </a:pPr>
            <a:r>
              <a:rPr lang="en-GB" sz="2800" dirty="0" smtClean="0"/>
              <a:t>SCOMO1_1-HLF-13</a:t>
            </a:r>
            <a:r>
              <a:rPr lang="en-US" sz="2000" dirty="0" smtClean="0"/>
              <a:t> </a:t>
            </a:r>
          </a:p>
          <a:p>
            <a:pPr lvl="1"/>
            <a:r>
              <a:rPr lang="en-US" sz="1600" dirty="0" smtClean="0"/>
              <a:t> </a:t>
            </a:r>
            <a:r>
              <a:rPr lang="en-GB" sz="2800" dirty="0" smtClean="0"/>
              <a:t>The enabler SHALL provide metadata of software components</a:t>
            </a:r>
            <a:endParaRPr lang="en-US" sz="2800" dirty="0" smtClean="0"/>
          </a:p>
          <a:p>
            <a:pPr marL="0" indent="0" algn="just">
              <a:lnSpc>
                <a:spcPct val="80000"/>
              </a:lnSpc>
              <a:buFontTx/>
              <a:buNone/>
            </a:pPr>
            <a:endParaRPr lang="en-US" altLang="ko-KR" sz="2000" dirty="0" smtClean="0">
              <a:ea typeface="굴림" charset="-127"/>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Requirement</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306388" y="233363"/>
            <a:ext cx="8748712" cy="703262"/>
          </a:xfrm>
          <a:prstGeom prst="rect">
            <a:avLst/>
          </a:prstGeom>
          <a:noFill/>
          <a:ln w="9525">
            <a:noFill/>
            <a:round/>
            <a:headEnd/>
            <a:tailEnd/>
          </a:ln>
        </p:spPr>
        <p:txBody>
          <a:bodyPr lIns="90360" tIns="44280" rIns="90360" bIns="44280" anchor="ctr"/>
          <a:lstStyle/>
          <a:p>
            <a:pPr algn="ct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sz="3200" b="1" dirty="0" smtClean="0">
                <a:solidFill>
                  <a:srgbClr val="000000"/>
                </a:solidFill>
                <a:latin typeface="Tahoma" pitchFamily="34" charset="0"/>
                <a:ea typeface="굴림" charset="-127"/>
              </a:rPr>
              <a:t>Definition</a:t>
            </a:r>
            <a:endParaRPr lang="en-GB" altLang="ko-KR" sz="3200" b="1" dirty="0">
              <a:solidFill>
                <a:srgbClr val="000000"/>
              </a:solidFill>
              <a:latin typeface="Tahoma" pitchFamily="34" charset="0"/>
              <a:ea typeface="굴림" charset="-127"/>
            </a:endParaRPr>
          </a:p>
        </p:txBody>
      </p:sp>
      <p:sp>
        <p:nvSpPr>
          <p:cNvPr id="5123" name="Text Box 2"/>
          <p:cNvSpPr txBox="1">
            <a:spLocks noChangeArrowheads="1"/>
          </p:cNvSpPr>
          <p:nvPr/>
        </p:nvSpPr>
        <p:spPr bwMode="auto">
          <a:xfrm>
            <a:off x="292100" y="1169988"/>
            <a:ext cx="8778875" cy="5383212"/>
          </a:xfrm>
          <a:prstGeom prst="rect">
            <a:avLst/>
          </a:prstGeom>
          <a:noFill/>
          <a:ln w="9525">
            <a:noFill/>
            <a:round/>
            <a:headEnd/>
            <a:tailEnd/>
          </a:ln>
        </p:spPr>
        <p:txBody>
          <a:bodyPr lIns="90360" tIns="44280" rIns="90360" bIns="44280"/>
          <a:lstStyle/>
          <a:p>
            <a:pPr>
              <a:lnSpc>
                <a:spcPct val="100000"/>
              </a:lnSpc>
              <a:spcBef>
                <a:spcPts val="875"/>
              </a:spcBef>
              <a:tabLst>
                <a:tab pos="1582738" algn="l"/>
                <a:tab pos="3167063" algn="l"/>
                <a:tab pos="4751388" algn="l"/>
                <a:tab pos="6335713" algn="l"/>
                <a:tab pos="7920038" algn="l"/>
                <a:tab pos="9504363" algn="l"/>
              </a:tabLst>
            </a:pPr>
            <a:endParaRPr lang="en-CA" altLang="ko-KR" sz="2800" dirty="0">
              <a:solidFill>
                <a:srgbClr val="000066"/>
              </a:solidFill>
              <a:latin typeface="Arial Narrow" pitchFamily="34" charset="0"/>
              <a:ea typeface="굴림" charset="-127"/>
            </a:endParaRPr>
          </a:p>
        </p:txBody>
      </p:sp>
      <p:sp>
        <p:nvSpPr>
          <p:cNvPr id="4" name="Rectangle 2"/>
          <p:cNvSpPr txBox="1">
            <a:spLocks noChangeArrowheads="1"/>
          </p:cNvSpPr>
          <p:nvPr/>
        </p:nvSpPr>
        <p:spPr>
          <a:xfrm>
            <a:off x="261938" y="1100138"/>
            <a:ext cx="8809037" cy="5459412"/>
          </a:xfrm>
          <a:prstGeom prst="rect">
            <a:avLst/>
          </a:prstGeom>
        </p:spPr>
        <p:txBody>
          <a:bodyPr/>
          <a:lstStyle/>
          <a:p>
            <a:pPr marL="0" marR="0" lvl="0" indent="0" algn="just" defTabSz="1584325" rtl="0" eaLnBrk="0" fontAlgn="base" latinLnBrk="0" hangingPunct="0">
              <a:lnSpc>
                <a:spcPct val="80000"/>
              </a:lnSpc>
              <a:spcBef>
                <a:spcPct val="25000"/>
              </a:spcBef>
              <a:spcAft>
                <a:spcPct val="0"/>
              </a:spcAft>
              <a:buClr>
                <a:schemeClr val="tx1"/>
              </a:buClr>
              <a:buSzPct val="80000"/>
              <a:buFontTx/>
              <a:buNone/>
              <a:tabLst/>
              <a:defRPr/>
            </a:pPr>
            <a:endParaRPr kumimoji="0" lang="en-US" altLang="ko-KR" sz="2000" b="0" i="0" u="none" strike="noStrike" kern="0" cap="none" spc="0" normalizeH="0" baseline="0" noProof="0" dirty="0" smtClean="0">
              <a:ln>
                <a:noFill/>
              </a:ln>
              <a:solidFill>
                <a:srgbClr val="000066"/>
              </a:solidFill>
              <a:effectLst/>
              <a:uLnTx/>
              <a:uFillTx/>
              <a:latin typeface="+mn-lt"/>
              <a:ea typeface="굴림" charset="-127"/>
              <a:cs typeface="+mn-cs"/>
            </a:endParaRPr>
          </a:p>
        </p:txBody>
      </p:sp>
      <p:sp>
        <p:nvSpPr>
          <p:cNvPr id="6" name="Content Placeholder 2"/>
          <p:cNvSpPr txBox="1">
            <a:spLocks/>
          </p:cNvSpPr>
          <p:nvPr/>
        </p:nvSpPr>
        <p:spPr>
          <a:xfrm>
            <a:off x="444500" y="1322388"/>
            <a:ext cx="8778875" cy="5383212"/>
          </a:xfrm>
          <a:prstGeom prst="rect">
            <a:avLst/>
          </a:prstGeom>
        </p:spPr>
        <p:txBody>
          <a:bodyPr/>
          <a:lstStyle/>
          <a:p>
            <a:pPr marL="111125" marR="0" lvl="0" indent="-111125" algn="l" defTabSz="1584325" rtl="0" eaLnBrk="0" fontAlgn="base" latinLnBrk="0" hangingPunct="0">
              <a:lnSpc>
                <a:spcPct val="100000"/>
              </a:lnSpc>
              <a:spcBef>
                <a:spcPct val="25000"/>
              </a:spcBef>
              <a:spcAft>
                <a:spcPct val="0"/>
              </a:spcAft>
              <a:buClr>
                <a:schemeClr val="tx1"/>
              </a:buClr>
              <a:buSzPct val="80000"/>
              <a:tabLst/>
              <a:defRPr/>
            </a:pPr>
            <a:r>
              <a:rPr kumimoji="0" lang="en-US" sz="2600" i="0" u="none" strike="noStrike" kern="0" cap="none" spc="0" normalizeH="0" baseline="0" noProof="0" dirty="0" smtClean="0">
                <a:ln>
                  <a:noFill/>
                </a:ln>
                <a:solidFill>
                  <a:srgbClr val="000066"/>
                </a:solidFill>
                <a:effectLst/>
                <a:uLnTx/>
                <a:uFillTx/>
                <a:latin typeface="+mn-lt"/>
                <a:ea typeface="+mn-ea"/>
                <a:cs typeface="+mn-cs"/>
              </a:rPr>
              <a:t>Server performed search on delivered and deployed components based on specific metadata. </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US" sz="2600" b="0"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sz="2600" b="0" i="0" u="none" strike="noStrike" kern="0" cap="none" spc="0" normalizeH="0" baseline="0" noProof="0" dirty="0" smtClean="0">
                <a:ln>
                  <a:noFill/>
                </a:ln>
                <a:solidFill>
                  <a:srgbClr val="000066"/>
                </a:solidFill>
                <a:effectLst/>
                <a:uLnTx/>
                <a:uFillTx/>
                <a:latin typeface="+mn-lt"/>
                <a:ea typeface="+mn-ea"/>
                <a:cs typeface="+mn-cs"/>
              </a:rPr>
              <a:t>For example, the SCOMO</a:t>
            </a:r>
            <a:r>
              <a:rPr kumimoji="0" lang="en-US" sz="2600" b="0" i="0" u="none" strike="noStrike" kern="0" cap="none" spc="0" normalizeH="0" noProof="0" dirty="0" smtClean="0">
                <a:ln>
                  <a:noFill/>
                </a:ln>
                <a:solidFill>
                  <a:srgbClr val="000066"/>
                </a:solidFill>
                <a:effectLst/>
                <a:uLnTx/>
                <a:uFillTx/>
                <a:latin typeface="+mn-lt"/>
                <a:ea typeface="+mn-ea"/>
                <a:cs typeface="+mn-cs"/>
              </a:rPr>
              <a:t> server performs a search based on License Validity Period (expiration of license).  The SCOMO client provides the results to the server.</a:t>
            </a:r>
            <a:endParaRPr kumimoji="0" lang="en-US" sz="2600" b="0" i="0" u="none" strike="noStrike" kern="0" cap="none" spc="0" normalizeH="0" baseline="0" noProof="0" dirty="0" smtClean="0">
              <a:ln>
                <a:noFill/>
              </a:ln>
              <a:solidFill>
                <a:srgbClr val="00B050"/>
              </a:solidFill>
              <a:effectLst/>
              <a:uLnTx/>
              <a:uFillTx/>
              <a:latin typeface="+mn-lt"/>
              <a:ea typeface="+mn-ea"/>
              <a:cs typeface="+mn-cs"/>
            </a:endParaRP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US" sz="2400" b="0" i="0" u="none" strike="noStrike" kern="0" cap="none" spc="0" normalizeH="0" baseline="0" noProof="0" dirty="0" smtClean="0">
              <a:ln>
                <a:noFill/>
              </a:ln>
              <a:solidFill>
                <a:srgbClr val="480024"/>
              </a:solidFill>
              <a:effectLst/>
              <a:uLnTx/>
              <a:uFillTx/>
              <a:latin typeface="+mn-lt"/>
            </a:endParaRP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sz="2400" b="0" i="0" u="none" strike="noStrike" kern="0" cap="none" spc="0" normalizeH="0" baseline="0" noProof="0" dirty="0" smtClean="0">
                <a:ln>
                  <a:noFill/>
                </a:ln>
                <a:solidFill>
                  <a:srgbClr val="480024"/>
                </a:solidFill>
                <a:effectLst/>
                <a:uLnTx/>
                <a:uFillTx/>
                <a:latin typeface="+mn-lt"/>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pPr>
              <a:buNone/>
            </a:pPr>
            <a:r>
              <a:rPr lang="en-US" dirty="0" smtClean="0"/>
              <a:t>-Add a new Operations node ‘Search’ for the Delivered and Deployed </a:t>
            </a:r>
            <a:r>
              <a:rPr lang="en-US" dirty="0" err="1" smtClean="0"/>
              <a:t>subtrees</a:t>
            </a:r>
            <a:r>
              <a:rPr lang="en-US" dirty="0" smtClean="0"/>
              <a:t> in SCOMO.</a:t>
            </a:r>
          </a:p>
          <a:p>
            <a:pPr>
              <a:buNone/>
            </a:pPr>
            <a:endParaRPr lang="en-US" sz="2400" dirty="0" smtClean="0"/>
          </a:p>
          <a:p>
            <a:pPr>
              <a:buNone/>
            </a:pPr>
            <a:r>
              <a:rPr lang="en-US" sz="2400" b="1" dirty="0" smtClean="0"/>
              <a:t>Delivered:</a:t>
            </a:r>
          </a:p>
          <a:p>
            <a:pPr>
              <a:buNone/>
            </a:pPr>
            <a:r>
              <a:rPr lang="en-US" sz="2400" b="1" i="1" dirty="0" smtClean="0">
                <a:solidFill>
                  <a:schemeClr val="accent1">
                    <a:lumMod val="75000"/>
                  </a:schemeClr>
                </a:solidFill>
              </a:rPr>
              <a:t>Inventory/Delivered/Operations/Search</a:t>
            </a:r>
          </a:p>
          <a:p>
            <a:pPr>
              <a:buNone/>
            </a:pPr>
            <a:r>
              <a:rPr lang="en-US" sz="2400" dirty="0" smtClean="0"/>
              <a:t>-&gt; An Exec on this node starts searching the Delivered inventory for the </a:t>
            </a:r>
            <a:r>
              <a:rPr lang="en-US" sz="2400" dirty="0" err="1" smtClean="0"/>
              <a:t>MetaData</a:t>
            </a:r>
            <a:r>
              <a:rPr lang="en-US" sz="2400" dirty="0" smtClean="0"/>
              <a:t> specified in the Exec command.</a:t>
            </a:r>
          </a:p>
          <a:p>
            <a:pPr>
              <a:buNone/>
            </a:pPr>
            <a:r>
              <a:rPr lang="en-US" sz="2400" b="1" dirty="0" smtClean="0"/>
              <a:t>Deployed:</a:t>
            </a:r>
          </a:p>
          <a:p>
            <a:pPr>
              <a:buNone/>
            </a:pPr>
            <a:r>
              <a:rPr lang="en-US" sz="2400" b="1" i="1" dirty="0" smtClean="0">
                <a:solidFill>
                  <a:schemeClr val="accent1">
                    <a:lumMod val="75000"/>
                  </a:schemeClr>
                </a:solidFill>
              </a:rPr>
              <a:t>Inventory/Deployed/Operations/Search</a:t>
            </a:r>
          </a:p>
          <a:p>
            <a:pPr>
              <a:buNone/>
            </a:pPr>
            <a:r>
              <a:rPr lang="en-US" sz="2400" dirty="0" smtClean="0"/>
              <a:t>-&gt;An Exec on this node starts searching the Deployed inventory for the  </a:t>
            </a:r>
            <a:r>
              <a:rPr lang="en-US" sz="2400" dirty="0" err="1" smtClean="0"/>
              <a:t>MetaData</a:t>
            </a:r>
            <a:r>
              <a:rPr lang="en-US" sz="2400" dirty="0" smtClean="0"/>
              <a:t> specified in the Exec command.</a:t>
            </a:r>
          </a:p>
          <a:p>
            <a:pPr>
              <a:buNone/>
            </a:pPr>
            <a:endParaRPr lang="en-US" sz="2400" dirty="0" smtClean="0"/>
          </a:p>
          <a:p>
            <a:pPr>
              <a:buNone/>
            </a:pPr>
            <a:endParaRPr lang="en-US" sz="2400" dirty="0" smtClean="0"/>
          </a:p>
          <a:p>
            <a:pPr lvl="1">
              <a:buNone/>
            </a:pPr>
            <a:r>
              <a:rPr lang="en-US" sz="2400" dirty="0" smtClean="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pPr>
              <a:buNone/>
            </a:pPr>
            <a:endParaRPr lang="en-US" sz="2400" dirty="0" smtClean="0"/>
          </a:p>
          <a:p>
            <a:pPr>
              <a:buNone/>
            </a:pPr>
            <a:endParaRPr lang="en-US" sz="2400" dirty="0" smtClean="0"/>
          </a:p>
          <a:p>
            <a:pPr lvl="1">
              <a:buNone/>
            </a:pPr>
            <a:r>
              <a:rPr lang="en-US" sz="2400" dirty="0" smtClean="0"/>
              <a:t>		</a:t>
            </a:r>
          </a:p>
        </p:txBody>
      </p:sp>
      <p:cxnSp>
        <p:nvCxnSpPr>
          <p:cNvPr id="4" name="Straight Connector 3"/>
          <p:cNvCxnSpPr>
            <a:stCxn id="12" idx="3"/>
          </p:cNvCxnSpPr>
          <p:nvPr/>
        </p:nvCxnSpPr>
        <p:spPr bwMode="auto">
          <a:xfrm>
            <a:off x="1404937" y="2825750"/>
            <a:ext cx="37338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 name="Rectangle 4"/>
          <p:cNvSpPr/>
          <p:nvPr/>
        </p:nvSpPr>
        <p:spPr bwMode="auto">
          <a:xfrm>
            <a:off x="1785937" y="2673350"/>
            <a:ext cx="13716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dirty="0" smtClean="0"/>
              <a:t>Inventory</a:t>
            </a:r>
            <a:endParaRPr kumimoji="0" lang="en-US" sz="2000" b="0" i="0" u="none" strike="noStrike" cap="none" normalizeH="0" baseline="0" dirty="0" smtClean="0">
              <a:ln>
                <a:noFill/>
              </a:ln>
              <a:solidFill>
                <a:schemeClr val="tx1"/>
              </a:solidFill>
              <a:effectLst/>
              <a:latin typeface="Arial" charset="0"/>
            </a:endParaRPr>
          </a:p>
        </p:txBody>
      </p:sp>
      <p:sp>
        <p:nvSpPr>
          <p:cNvPr id="6" name="Rectangle 5"/>
          <p:cNvSpPr/>
          <p:nvPr/>
        </p:nvSpPr>
        <p:spPr bwMode="auto">
          <a:xfrm>
            <a:off x="3767137" y="2673350"/>
            <a:ext cx="19050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Delivered</a:t>
            </a:r>
          </a:p>
        </p:txBody>
      </p:sp>
      <p:cxnSp>
        <p:nvCxnSpPr>
          <p:cNvPr id="9" name="Straight Connector 8"/>
          <p:cNvCxnSpPr/>
          <p:nvPr/>
        </p:nvCxnSpPr>
        <p:spPr bwMode="auto">
          <a:xfrm rot="5400000">
            <a:off x="3043237" y="3244850"/>
            <a:ext cx="8382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rot="10800000">
            <a:off x="3462337" y="36639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rot="10800000">
            <a:off x="5672137" y="28257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 name="Rectangle 11"/>
          <p:cNvSpPr/>
          <p:nvPr/>
        </p:nvSpPr>
        <p:spPr bwMode="auto">
          <a:xfrm>
            <a:off x="414337" y="2673350"/>
            <a:ext cx="9906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&lt;x&gt;</a:t>
            </a:r>
          </a:p>
        </p:txBody>
      </p:sp>
      <p:sp>
        <p:nvSpPr>
          <p:cNvPr id="15" name="Rectangle 14"/>
          <p:cNvSpPr/>
          <p:nvPr/>
        </p:nvSpPr>
        <p:spPr bwMode="auto">
          <a:xfrm>
            <a:off x="7805737" y="2673350"/>
            <a:ext cx="1371600" cy="304800"/>
          </a:xfrm>
          <a:prstGeom prst="rect">
            <a:avLst/>
          </a:prstGeom>
          <a:solidFill>
            <a:srgbClr val="FFFF9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Search</a:t>
            </a:r>
          </a:p>
        </p:txBody>
      </p:sp>
      <p:cxnSp>
        <p:nvCxnSpPr>
          <p:cNvPr id="16" name="Straight Connector 15"/>
          <p:cNvCxnSpPr>
            <a:stCxn id="15" idx="1"/>
          </p:cNvCxnSpPr>
          <p:nvPr/>
        </p:nvCxnSpPr>
        <p:spPr bwMode="auto">
          <a:xfrm rot="10800000">
            <a:off x="6815137" y="28257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8" name="Rectangle 7"/>
          <p:cNvSpPr/>
          <p:nvPr/>
        </p:nvSpPr>
        <p:spPr bwMode="auto">
          <a:xfrm>
            <a:off x="5976937" y="2673350"/>
            <a:ext cx="1676400" cy="304800"/>
          </a:xfrm>
          <a:prstGeom prst="rect">
            <a:avLst/>
          </a:prstGeom>
          <a:solidFill>
            <a:srgbClr val="FFFF9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dirty="0" smtClean="0"/>
              <a:t>Operations</a:t>
            </a:r>
            <a:endParaRPr kumimoji="0" lang="en-US" sz="20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3767137" y="3511550"/>
            <a:ext cx="19050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Deployed</a:t>
            </a:r>
          </a:p>
        </p:txBody>
      </p:sp>
      <p:cxnSp>
        <p:nvCxnSpPr>
          <p:cNvPr id="19" name="Straight Connector 18"/>
          <p:cNvCxnSpPr/>
          <p:nvPr/>
        </p:nvCxnSpPr>
        <p:spPr bwMode="auto">
          <a:xfrm rot="10800000">
            <a:off x="5672137" y="36639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0" name="Rectangle 19"/>
          <p:cNvSpPr/>
          <p:nvPr/>
        </p:nvSpPr>
        <p:spPr bwMode="auto">
          <a:xfrm>
            <a:off x="7805737" y="3511550"/>
            <a:ext cx="1371600" cy="304800"/>
          </a:xfrm>
          <a:prstGeom prst="rect">
            <a:avLst/>
          </a:prstGeom>
          <a:solidFill>
            <a:srgbClr val="FFFF9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Search</a:t>
            </a:r>
          </a:p>
        </p:txBody>
      </p:sp>
      <p:cxnSp>
        <p:nvCxnSpPr>
          <p:cNvPr id="21" name="Straight Connector 20"/>
          <p:cNvCxnSpPr>
            <a:stCxn id="20" idx="1"/>
          </p:cNvCxnSpPr>
          <p:nvPr/>
        </p:nvCxnSpPr>
        <p:spPr bwMode="auto">
          <a:xfrm rot="10800000">
            <a:off x="6815137" y="36639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2" name="Rectangle 21"/>
          <p:cNvSpPr/>
          <p:nvPr/>
        </p:nvSpPr>
        <p:spPr bwMode="auto">
          <a:xfrm>
            <a:off x="5976937" y="3511550"/>
            <a:ext cx="1676400" cy="304800"/>
          </a:xfrm>
          <a:prstGeom prst="rect">
            <a:avLst/>
          </a:prstGeom>
          <a:solidFill>
            <a:srgbClr val="FFFF9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dirty="0" smtClean="0"/>
              <a:t>Operations</a:t>
            </a:r>
            <a:endParaRPr kumimoji="0" lang="en-US" sz="2000" b="0" i="0" u="none" strike="noStrike" cap="none" normalizeH="0" baseline="0" dirty="0" smtClean="0">
              <a:ln>
                <a:noFill/>
              </a:ln>
              <a:solidFill>
                <a:schemeClr val="tx1"/>
              </a:solidFill>
              <a:effectLst/>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a:t>
            </a:r>
            <a:endParaRPr lang="en-US" dirty="0"/>
          </a:p>
        </p:txBody>
      </p:sp>
      <p:sp>
        <p:nvSpPr>
          <p:cNvPr id="3" name="Content Placeholder 2"/>
          <p:cNvSpPr>
            <a:spLocks noGrp="1"/>
          </p:cNvSpPr>
          <p:nvPr>
            <p:ph idx="1"/>
          </p:nvPr>
        </p:nvSpPr>
        <p:spPr/>
        <p:txBody>
          <a:bodyPr/>
          <a:lstStyle/>
          <a:p>
            <a:r>
              <a:rPr lang="en-GB" sz="2000" dirty="0" smtClean="0"/>
              <a:t>The Exec command targeting ‘Search’ node starts the search on the metadata specified. </a:t>
            </a:r>
          </a:p>
          <a:p>
            <a:pPr>
              <a:buNone/>
            </a:pPr>
            <a:r>
              <a:rPr lang="en-GB" sz="2000" dirty="0" smtClean="0"/>
              <a:t>For example: </a:t>
            </a:r>
            <a:endParaRPr lang="en-US" sz="2000" dirty="0" smtClean="0"/>
          </a:p>
          <a:p>
            <a:pPr>
              <a:buNone/>
            </a:pPr>
            <a:r>
              <a:rPr lang="en-GB" sz="1600" dirty="0" smtClean="0">
                <a:latin typeface="Courier New" pitchFamily="49" charset="0"/>
                <a:cs typeface="Courier New" pitchFamily="49" charset="0"/>
              </a:rPr>
              <a:t>&lt;Exec&gt;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   &lt;</a:t>
            </a:r>
            <a:r>
              <a:rPr lang="en-GB" sz="1600" dirty="0" err="1" smtClean="0">
                <a:latin typeface="Courier New" pitchFamily="49" charset="0"/>
                <a:cs typeface="Courier New" pitchFamily="49" charset="0"/>
              </a:rPr>
              <a:t>CmdID</a:t>
            </a:r>
            <a:r>
              <a:rPr lang="en-GB" sz="1600" dirty="0" smtClean="0">
                <a:latin typeface="Courier New" pitchFamily="49" charset="0"/>
                <a:cs typeface="Courier New" pitchFamily="49" charset="0"/>
              </a:rPr>
              <a:t>&gt;3&lt;/</a:t>
            </a:r>
            <a:r>
              <a:rPr lang="en-GB" sz="1600" dirty="0" err="1" smtClean="0">
                <a:latin typeface="Courier New" pitchFamily="49" charset="0"/>
                <a:cs typeface="Courier New" pitchFamily="49" charset="0"/>
              </a:rPr>
              <a:t>CmdID</a:t>
            </a:r>
            <a:r>
              <a:rPr lang="en-GB" sz="1600" dirty="0" smtClean="0">
                <a:latin typeface="Courier New" pitchFamily="49" charset="0"/>
                <a:cs typeface="Courier New" pitchFamily="49" charset="0"/>
              </a:rPr>
              <a:t>&gt;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   &lt;Item&gt;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   &lt;Target&gt;</a:t>
            </a:r>
          </a:p>
          <a:p>
            <a:pPr>
              <a:buNone/>
            </a:pPr>
            <a:r>
              <a:rPr lang="en-GB" sz="1600" dirty="0" smtClean="0">
                <a:latin typeface="Courier New" pitchFamily="49" charset="0"/>
                <a:cs typeface="Courier New" pitchFamily="49" charset="0"/>
              </a:rPr>
              <a:t>       &lt;</a:t>
            </a:r>
            <a:r>
              <a:rPr lang="en-GB" sz="1600" dirty="0" err="1" smtClean="0">
                <a:latin typeface="Courier New" pitchFamily="49" charset="0"/>
                <a:cs typeface="Courier New" pitchFamily="49" charset="0"/>
              </a:rPr>
              <a:t>LocURI</a:t>
            </a:r>
            <a:r>
              <a:rPr lang="en-GB" sz="1600" dirty="0" smtClean="0">
                <a:latin typeface="Courier New" pitchFamily="49" charset="0"/>
                <a:cs typeface="Courier New" pitchFamily="49" charset="0"/>
              </a:rPr>
              <a:t>&gt;</a:t>
            </a:r>
            <a:r>
              <a:rPr lang="en-GB" sz="1600" dirty="0" smtClean="0">
                <a:solidFill>
                  <a:schemeClr val="accent2">
                    <a:lumMod val="75000"/>
                  </a:schemeClr>
                </a:solidFill>
                <a:latin typeface="Courier New" pitchFamily="49" charset="0"/>
                <a:cs typeface="Courier New" pitchFamily="49" charset="0"/>
              </a:rPr>
              <a:t>./Inventory/Deployed/Operations/Search</a:t>
            </a:r>
          </a:p>
          <a:p>
            <a:pPr>
              <a:buNone/>
            </a:pPr>
            <a:r>
              <a:rPr lang="en-GB" sz="1600" dirty="0" smtClean="0">
                <a:latin typeface="Courier New" pitchFamily="49" charset="0"/>
                <a:cs typeface="Courier New" pitchFamily="49" charset="0"/>
              </a:rPr>
              <a:t>       &lt;/</a:t>
            </a:r>
            <a:r>
              <a:rPr lang="en-GB" sz="1600" dirty="0" err="1" smtClean="0">
                <a:latin typeface="Courier New" pitchFamily="49" charset="0"/>
                <a:cs typeface="Courier New" pitchFamily="49" charset="0"/>
              </a:rPr>
              <a:t>LocURI</a:t>
            </a:r>
            <a:r>
              <a:rPr lang="en-GB" sz="1600" dirty="0" smtClean="0">
                <a:latin typeface="Courier New" pitchFamily="49" charset="0"/>
                <a:cs typeface="Courier New" pitchFamily="49" charset="0"/>
              </a:rPr>
              <a:t>&gt;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   &lt;/Target&gt;</a:t>
            </a:r>
          </a:p>
          <a:p>
            <a:pPr>
              <a:buNone/>
            </a:pPr>
            <a:r>
              <a:rPr lang="en-GB" sz="1600" dirty="0" smtClean="0">
                <a:latin typeface="Courier New" pitchFamily="49" charset="0"/>
                <a:cs typeface="Courier New" pitchFamily="49" charset="0"/>
              </a:rPr>
              <a:t>   &lt;</a:t>
            </a:r>
            <a:r>
              <a:rPr lang="en-GB" sz="1600" smtClean="0">
                <a:latin typeface="Courier New" pitchFamily="49" charset="0"/>
                <a:cs typeface="Courier New" pitchFamily="49" charset="0"/>
              </a:rPr>
              <a:t>Data&gt;&lt;![CDATA[ &lt;</a:t>
            </a:r>
            <a:r>
              <a:rPr lang="en-GB" sz="1600" dirty="0" err="1" smtClean="0">
                <a:latin typeface="Courier New" pitchFamily="49" charset="0"/>
                <a:cs typeface="Courier New" pitchFamily="49" charset="0"/>
              </a:rPr>
              <a:t>MetaData</a:t>
            </a:r>
            <a:r>
              <a:rPr lang="en-GB" sz="1600" dirty="0" smtClean="0">
                <a:latin typeface="Courier New" pitchFamily="49" charset="0"/>
                <a:cs typeface="Courier New" pitchFamily="49" charset="0"/>
              </a:rPr>
              <a:t>&gt;</a:t>
            </a:r>
            <a:r>
              <a:rPr lang="en-GB" sz="1600" dirty="0" err="1" smtClean="0">
                <a:latin typeface="Courier New" pitchFamily="49" charset="0"/>
                <a:cs typeface="Courier New" pitchFamily="49" charset="0"/>
              </a:rPr>
              <a:t>ValidityPeriod</a:t>
            </a:r>
            <a:r>
              <a:rPr lang="en-GB" sz="1600" dirty="0" smtClean="0">
                <a:latin typeface="Courier New" pitchFamily="49" charset="0"/>
                <a:cs typeface="Courier New" pitchFamily="49" charset="0"/>
              </a:rPr>
              <a:t>&lt;/</a:t>
            </a:r>
            <a:r>
              <a:rPr lang="en-GB" sz="1600" dirty="0" err="1" smtClean="0">
                <a:latin typeface="Courier New" pitchFamily="49" charset="0"/>
                <a:cs typeface="Courier New" pitchFamily="49" charset="0"/>
              </a:rPr>
              <a:t>MetaData</a:t>
            </a:r>
            <a:r>
              <a:rPr lang="en-GB" sz="1600" dirty="0" smtClean="0">
                <a:latin typeface="Courier New" pitchFamily="49" charset="0"/>
                <a:cs typeface="Courier New" pitchFamily="49" charset="0"/>
              </a:rPr>
              <a:t>&gt;]]&lt;/Data&gt;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   &lt;/Item&gt;</a:t>
            </a:r>
            <a:endParaRPr lang="en-US" sz="1600" dirty="0" smtClean="0">
              <a:latin typeface="Courier New" pitchFamily="49" charset="0"/>
              <a:cs typeface="Courier New" pitchFamily="49" charset="0"/>
            </a:endParaRPr>
          </a:p>
          <a:p>
            <a:pPr>
              <a:buNone/>
            </a:pPr>
            <a:r>
              <a:rPr lang="en-GB" sz="1600" dirty="0" smtClean="0">
                <a:latin typeface="Courier New" pitchFamily="49" charset="0"/>
                <a:cs typeface="Courier New" pitchFamily="49" charset="0"/>
              </a:rPr>
              <a:t>&lt;/Exec&gt; </a:t>
            </a:r>
            <a:endParaRPr lang="en-US" sz="1600" dirty="0" smtClean="0">
              <a:latin typeface="Courier New" pitchFamily="49" charset="0"/>
              <a:cs typeface="Courier New" pitchFamily="49" charset="0"/>
            </a:endParaRPr>
          </a:p>
          <a:p>
            <a:pPr>
              <a:buNone/>
            </a:pP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a:stCxn id="18" idx="3"/>
          </p:cNvCxnSpPr>
          <p:nvPr/>
        </p:nvCxnSpPr>
        <p:spPr bwMode="auto">
          <a:xfrm>
            <a:off x="1785937" y="3054350"/>
            <a:ext cx="37338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 name="Rectangle 3"/>
          <p:cNvSpPr/>
          <p:nvPr/>
        </p:nvSpPr>
        <p:spPr bwMode="auto">
          <a:xfrm>
            <a:off x="2395537" y="2901950"/>
            <a:ext cx="13716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dirty="0" smtClean="0"/>
              <a:t>Inventory</a:t>
            </a:r>
            <a:endParaRPr kumimoji="0" lang="en-US" sz="2000" b="0" i="0" u="none" strike="noStrike" cap="none" normalizeH="0" baseline="0" dirty="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Reporting the Results</a:t>
            </a:r>
            <a:endParaRPr lang="en-US" dirty="0"/>
          </a:p>
        </p:txBody>
      </p:sp>
      <p:sp>
        <p:nvSpPr>
          <p:cNvPr id="3" name="Content Placeholder 2"/>
          <p:cNvSpPr>
            <a:spLocks noGrp="1"/>
          </p:cNvSpPr>
          <p:nvPr>
            <p:ph idx="1"/>
          </p:nvPr>
        </p:nvSpPr>
        <p:spPr/>
        <p:txBody>
          <a:bodyPr/>
          <a:lstStyle/>
          <a:p>
            <a:pPr>
              <a:buNone/>
            </a:pPr>
            <a:r>
              <a:rPr lang="en-US" sz="2400" dirty="0" smtClean="0"/>
              <a:t>- A new node ‘Result’ for the SCOMO Client to report the results.</a:t>
            </a:r>
          </a:p>
          <a:p>
            <a:pPr>
              <a:buNone/>
            </a:pPr>
            <a:r>
              <a:rPr lang="en-US" sz="2400" dirty="0" smtClean="0"/>
              <a:t>- This node can be used for other SCOMO related reporting, </a:t>
            </a:r>
            <a:r>
              <a:rPr lang="en-US" sz="2400" dirty="0" err="1" smtClean="0"/>
              <a:t>e,g</a:t>
            </a:r>
            <a:r>
              <a:rPr lang="en-US" sz="2400" dirty="0" smtClean="0"/>
              <a:t>. blacklisted software. </a:t>
            </a:r>
            <a:endParaRPr lang="en-US" sz="2400" dirty="0"/>
          </a:p>
        </p:txBody>
      </p:sp>
      <p:sp>
        <p:nvSpPr>
          <p:cNvPr id="7" name="Rectangle 6"/>
          <p:cNvSpPr/>
          <p:nvPr/>
        </p:nvSpPr>
        <p:spPr bwMode="auto">
          <a:xfrm>
            <a:off x="5291137" y="2901950"/>
            <a:ext cx="22860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Delivered</a:t>
            </a:r>
          </a:p>
        </p:txBody>
      </p:sp>
      <p:sp>
        <p:nvSpPr>
          <p:cNvPr id="8" name="Rectangle 7"/>
          <p:cNvSpPr/>
          <p:nvPr/>
        </p:nvSpPr>
        <p:spPr bwMode="auto">
          <a:xfrm>
            <a:off x="5291137" y="3740150"/>
            <a:ext cx="22860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Deployed</a:t>
            </a:r>
          </a:p>
        </p:txBody>
      </p:sp>
      <p:sp>
        <p:nvSpPr>
          <p:cNvPr id="9" name="Rectangle 8"/>
          <p:cNvSpPr/>
          <p:nvPr/>
        </p:nvSpPr>
        <p:spPr bwMode="auto">
          <a:xfrm>
            <a:off x="5291137" y="4502150"/>
            <a:ext cx="2286000" cy="304800"/>
          </a:xfrm>
          <a:prstGeom prst="rect">
            <a:avLst/>
          </a:prstGeom>
          <a:solidFill>
            <a:srgbClr val="FFFF9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dirty="0" smtClean="0"/>
              <a:t>Result</a:t>
            </a:r>
            <a:endParaRPr kumimoji="0" lang="en-US" sz="2000" b="0" i="0" u="none" strike="noStrike" cap="none" normalizeH="0" baseline="0" dirty="0" smtClean="0">
              <a:ln>
                <a:noFill/>
              </a:ln>
              <a:solidFill>
                <a:schemeClr val="tx1"/>
              </a:solidFill>
              <a:effectLst/>
              <a:latin typeface="Arial" charset="0"/>
            </a:endParaRPr>
          </a:p>
        </p:txBody>
      </p:sp>
      <p:cxnSp>
        <p:nvCxnSpPr>
          <p:cNvPr id="12" name="Straight Connector 11"/>
          <p:cNvCxnSpPr/>
          <p:nvPr/>
        </p:nvCxnSpPr>
        <p:spPr bwMode="auto">
          <a:xfrm rot="5400000">
            <a:off x="3500437" y="3854450"/>
            <a:ext cx="16002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Straight Connector 13"/>
          <p:cNvCxnSpPr>
            <a:stCxn id="8" idx="1"/>
          </p:cNvCxnSpPr>
          <p:nvPr/>
        </p:nvCxnSpPr>
        <p:spPr bwMode="auto">
          <a:xfrm rot="10800000">
            <a:off x="4300537" y="38925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Straight Connector 15"/>
          <p:cNvCxnSpPr>
            <a:stCxn id="9" idx="1"/>
          </p:cNvCxnSpPr>
          <p:nvPr/>
        </p:nvCxnSpPr>
        <p:spPr bwMode="auto">
          <a:xfrm rot="10800000">
            <a:off x="4300537" y="4654550"/>
            <a:ext cx="9906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8" name="Rectangle 17"/>
          <p:cNvSpPr/>
          <p:nvPr/>
        </p:nvSpPr>
        <p:spPr bwMode="auto">
          <a:xfrm>
            <a:off x="795337" y="2901950"/>
            <a:ext cx="990600" cy="304800"/>
          </a:xfrm>
          <a:prstGeom prst="rect">
            <a:avLst/>
          </a:prstGeom>
          <a:solidFill>
            <a:schemeClr val="bg1">
              <a:lumMod val="9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&lt;x&gt;</a:t>
            </a:r>
          </a:p>
        </p:txBody>
      </p:sp>
      <p:graphicFrame>
        <p:nvGraphicFramePr>
          <p:cNvPr id="25" name="Table 24"/>
          <p:cNvGraphicFramePr>
            <a:graphicFrameLocks noGrp="1"/>
          </p:cNvGraphicFramePr>
          <p:nvPr/>
        </p:nvGraphicFramePr>
        <p:xfrm>
          <a:off x="795337" y="5492750"/>
          <a:ext cx="6242052" cy="741680"/>
        </p:xfrm>
        <a:graphic>
          <a:graphicData uri="http://schemas.openxmlformats.org/drawingml/2006/table">
            <a:tbl>
              <a:tblPr firstRow="1" bandRow="1">
                <a:tableStyleId>{5C22544A-7EE6-4342-B048-85BDC9FD1C3A}</a:tableStyleId>
              </a:tblPr>
              <a:tblGrid>
                <a:gridCol w="1560513"/>
                <a:gridCol w="1560513"/>
                <a:gridCol w="1560513"/>
                <a:gridCol w="1560513"/>
              </a:tblGrid>
              <a:tr h="370840">
                <a:tc>
                  <a:txBody>
                    <a:bodyPr/>
                    <a:lstStyle/>
                    <a:p>
                      <a:pPr algn="ctr"/>
                      <a:r>
                        <a:rPr lang="en-US" dirty="0" smtClean="0"/>
                        <a:t>Status</a:t>
                      </a:r>
                      <a:endParaRPr lang="en-US" dirty="0"/>
                    </a:p>
                  </a:txBody>
                  <a:tcPr/>
                </a:tc>
                <a:tc>
                  <a:txBody>
                    <a:bodyPr/>
                    <a:lstStyle/>
                    <a:p>
                      <a:pPr algn="ctr"/>
                      <a:r>
                        <a:rPr lang="en-US" dirty="0" smtClean="0"/>
                        <a:t>Occurrence</a:t>
                      </a:r>
                      <a:endParaRPr lang="en-US" dirty="0"/>
                    </a:p>
                  </a:txBody>
                  <a:tcPr/>
                </a:tc>
                <a:tc>
                  <a:txBody>
                    <a:bodyPr/>
                    <a:lstStyle/>
                    <a:p>
                      <a:pPr algn="ctr"/>
                      <a:r>
                        <a:rPr lang="en-US" dirty="0" smtClean="0"/>
                        <a:t>Format</a:t>
                      </a:r>
                      <a:endParaRPr lang="en-US" dirty="0"/>
                    </a:p>
                  </a:txBody>
                  <a:tcPr/>
                </a:tc>
                <a:tc>
                  <a:txBody>
                    <a:bodyPr/>
                    <a:lstStyle/>
                    <a:p>
                      <a:pPr algn="ctr"/>
                      <a:r>
                        <a:rPr lang="en-US" dirty="0" smtClean="0"/>
                        <a:t>Min Access</a:t>
                      </a:r>
                      <a:endParaRPr lang="en-US" dirty="0"/>
                    </a:p>
                  </a:txBody>
                  <a:tcPr/>
                </a:tc>
              </a:tr>
              <a:tr h="370840">
                <a:tc>
                  <a:txBody>
                    <a:bodyPr/>
                    <a:lstStyle/>
                    <a:p>
                      <a:pPr algn="ctr"/>
                      <a:r>
                        <a:rPr lang="en-US" dirty="0" smtClean="0"/>
                        <a:t>Required</a:t>
                      </a:r>
                      <a:endParaRPr lang="en-US" dirty="0"/>
                    </a:p>
                  </a:txBody>
                  <a:tcPr/>
                </a:tc>
                <a:tc>
                  <a:txBody>
                    <a:bodyPr/>
                    <a:lstStyle/>
                    <a:p>
                      <a:pPr algn="ctr"/>
                      <a:r>
                        <a:rPr lang="en-US" dirty="0" smtClean="0"/>
                        <a:t>One</a:t>
                      </a:r>
                      <a:endParaRPr lang="en-US" dirty="0"/>
                    </a:p>
                  </a:txBody>
                  <a:tcPr/>
                </a:tc>
                <a:tc>
                  <a:txBody>
                    <a:bodyPr/>
                    <a:lstStyle/>
                    <a:p>
                      <a:pPr algn="ctr"/>
                      <a:r>
                        <a:rPr lang="en-US" dirty="0" smtClean="0"/>
                        <a:t>xml</a:t>
                      </a:r>
                      <a:endParaRPr lang="en-US" dirty="0"/>
                    </a:p>
                  </a:txBody>
                  <a:tcPr/>
                </a:tc>
                <a:tc>
                  <a:txBody>
                    <a:bodyPr/>
                    <a:lstStyle/>
                    <a:p>
                      <a:pPr algn="ctr"/>
                      <a:r>
                        <a:rPr lang="en-US" dirty="0" smtClean="0"/>
                        <a:t>Get</a:t>
                      </a:r>
                      <a:endParaRPr lang="en-US"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Recommandation</a:t>
            </a:r>
            <a:endParaRPr lang="en-US" dirty="0"/>
          </a:p>
        </p:txBody>
      </p:sp>
      <p:sp>
        <p:nvSpPr>
          <p:cNvPr id="3" name="Content Placeholder 2"/>
          <p:cNvSpPr>
            <a:spLocks noGrp="1"/>
          </p:cNvSpPr>
          <p:nvPr>
            <p:ph idx="1"/>
          </p:nvPr>
        </p:nvSpPr>
        <p:spPr/>
        <p:txBody>
          <a:bodyPr/>
          <a:lstStyle/>
          <a:p>
            <a:r>
              <a:rPr lang="en-US" sz="2400" dirty="0" smtClean="0"/>
              <a:t> Discuss and agree on the following two aspects of this proposal in the WG</a:t>
            </a:r>
          </a:p>
          <a:p>
            <a:pPr lvl="2"/>
            <a:r>
              <a:rPr lang="en-US" sz="1800" dirty="0" smtClean="0"/>
              <a:t>Adding new Operations ‘Search’  to Delivered and Deployed sections of SCOMO.</a:t>
            </a:r>
          </a:p>
          <a:p>
            <a:pPr lvl="2"/>
            <a:r>
              <a:rPr lang="en-US" sz="1800" dirty="0" smtClean="0"/>
              <a:t>Adding a SCOMO ‘Results’ node for reporting the search results.</a:t>
            </a:r>
          </a:p>
          <a:p>
            <a:endParaRPr lang="en-US" sz="2400" dirty="0" smtClean="0"/>
          </a:p>
          <a:p>
            <a:endParaRPr lang="en-US"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8802</TotalTime>
  <Pages>15</Pages>
  <Words>489</Words>
  <Application>Microsoft Office PowerPoint</Application>
  <PresentationFormat>Custom</PresentationFormat>
  <Paragraphs>78</Paragraphs>
  <Slides>8</Slides>
  <Notes>3</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Template</vt:lpstr>
      <vt:lpstr>OMA-DM-SCOMO-2011-0018-INP_SCOMO_Inventory_Search    SCOMO Inventory Search  </vt:lpstr>
      <vt:lpstr>Requirement</vt:lpstr>
      <vt:lpstr>Slide 3</vt:lpstr>
      <vt:lpstr>Proposal</vt:lpstr>
      <vt:lpstr>Proposal</vt:lpstr>
      <vt:lpstr>Parameters</vt:lpstr>
      <vt:lpstr>Reporting the Results</vt:lpstr>
      <vt:lpstr>Recommandation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poommen</cp:lastModifiedBy>
  <cp:revision>617</cp:revision>
  <cp:lastPrinted>1999-04-27T06:51:51Z</cp:lastPrinted>
  <dcterms:created xsi:type="dcterms:W3CDTF">2002-03-19T14:05:12Z</dcterms:created>
  <dcterms:modified xsi:type="dcterms:W3CDTF">2011-05-25T14:42:58Z</dcterms:modified>
</cp:coreProperties>
</file>