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8"/>
  </p:notesMasterIdLst>
  <p:handoutMasterIdLst>
    <p:handoutMasterId r:id="rId19"/>
  </p:handoutMasterIdLst>
  <p:sldIdLst>
    <p:sldId id="343" r:id="rId2"/>
    <p:sldId id="347" r:id="rId3"/>
    <p:sldId id="360" r:id="rId4"/>
    <p:sldId id="361" r:id="rId5"/>
    <p:sldId id="362" r:id="rId6"/>
    <p:sldId id="363" r:id="rId7"/>
    <p:sldId id="364" r:id="rId8"/>
    <p:sldId id="368" r:id="rId9"/>
    <p:sldId id="369" r:id="rId10"/>
    <p:sldId id="370" r:id="rId11"/>
    <p:sldId id="375" r:id="rId12"/>
    <p:sldId id="373" r:id="rId13"/>
    <p:sldId id="374" r:id="rId14"/>
    <p:sldId id="365" r:id="rId15"/>
    <p:sldId id="367" r:id="rId16"/>
    <p:sldId id="371" r:id="rId17"/>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1pPr>
    <a:lvl2pPr marL="4572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2pPr>
    <a:lvl3pPr marL="9144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3pPr>
    <a:lvl4pPr marL="13716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4pPr>
    <a:lvl5pPr marL="18288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5pPr>
    <a:lvl6pPr marL="2286000" algn="l" defTabSz="914400" rtl="0" eaLnBrk="1" latinLnBrk="0" hangingPunct="1">
      <a:defRPr sz="2000" b="1" kern="1200">
        <a:solidFill>
          <a:schemeClr val="tx1"/>
        </a:solidFill>
        <a:latin typeface="Arial" charset="0"/>
        <a:ea typeface="ＭＳ Ｐゴシック" charset="-128"/>
        <a:cs typeface="+mn-cs"/>
      </a:defRPr>
    </a:lvl6pPr>
    <a:lvl7pPr marL="2743200" algn="l" defTabSz="914400" rtl="0" eaLnBrk="1" latinLnBrk="0" hangingPunct="1">
      <a:defRPr sz="2000" b="1" kern="1200">
        <a:solidFill>
          <a:schemeClr val="tx1"/>
        </a:solidFill>
        <a:latin typeface="Arial" charset="0"/>
        <a:ea typeface="ＭＳ Ｐゴシック" charset="-128"/>
        <a:cs typeface="+mn-cs"/>
      </a:defRPr>
    </a:lvl7pPr>
    <a:lvl8pPr marL="3200400" algn="l" defTabSz="914400" rtl="0" eaLnBrk="1" latinLnBrk="0" hangingPunct="1">
      <a:defRPr sz="2000" b="1" kern="1200">
        <a:solidFill>
          <a:schemeClr val="tx1"/>
        </a:solidFill>
        <a:latin typeface="Arial" charset="0"/>
        <a:ea typeface="ＭＳ Ｐゴシック" charset="-128"/>
        <a:cs typeface="+mn-cs"/>
      </a:defRPr>
    </a:lvl8pPr>
    <a:lvl9pPr marL="3657600" algn="l" defTabSz="914400" rtl="0" eaLnBrk="1" latinLnBrk="0" hangingPunct="1">
      <a:defRPr sz="2000" b="1"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00FF00"/>
    <a:srgbClr val="FF0000"/>
    <a:srgbClr val="FF7C80"/>
    <a:srgbClr val="66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18" autoAdjust="0"/>
  </p:normalViewPr>
  <p:slideViewPr>
    <p:cSldViewPr snapToGrid="0">
      <p:cViewPr varScale="1">
        <p:scale>
          <a:sx n="85" d="100"/>
          <a:sy n="85" d="100"/>
        </p:scale>
        <p:origin x="-486"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954"/>
    </p:cViewPr>
  </p:sorterViewPr>
  <p:notesViewPr>
    <p:cSldViewPr snapToGrid="0">
      <p:cViewPr varScale="1">
        <p:scale>
          <a:sx n="46" d="100"/>
          <a:sy n="46" d="100"/>
        </p:scale>
        <p:origin x="-1452" y="-114"/>
      </p:cViewPr>
      <p:guideLst>
        <p:guide orient="horz" pos="3128"/>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925"/>
            <a:ext cx="4984750" cy="44862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917575" y="746125"/>
            <a:ext cx="4962525" cy="3722688"/>
          </a:xfrm>
          <a:ln/>
        </p:spPr>
      </p:sp>
      <p:sp>
        <p:nvSpPr>
          <p:cNvPr id="19459" name="Rectangle 3"/>
          <p:cNvSpPr>
            <a:spLocks noGrp="1" noChangeArrowheads="1"/>
          </p:cNvSpPr>
          <p:nvPr>
            <p:ph type="body" idx="1"/>
          </p:nvPr>
        </p:nvSpPr>
        <p:spPr>
          <a:xfrm>
            <a:off x="679450" y="4716463"/>
            <a:ext cx="5438775" cy="4465637"/>
          </a:xfrm>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Title 3"/>
          <p:cNvSpPr>
            <a:spLocks noGrp="1"/>
          </p:cNvSpPr>
          <p:nvPr>
            <p:ph type="title"/>
          </p:nvPr>
        </p:nvSpPr>
        <p:spPr/>
        <p:txBody>
          <a:bodyPr/>
          <a:lstStyle/>
          <a:p>
            <a:r>
              <a:rPr lang="en-US" smtClean="0"/>
              <a:t>Click to edit Master title style</a:t>
            </a:r>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02450" y="233363"/>
            <a:ext cx="2198688" cy="61468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6388" y="233363"/>
            <a:ext cx="6443662" cy="614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738" y="987425"/>
            <a:ext cx="8778875" cy="5383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22263" y="996950"/>
            <a:ext cx="4313237" cy="538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7900" y="996950"/>
            <a:ext cx="4313238" cy="538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alpha val="74998"/>
              </a:srgbClr>
            </a:prstShdw>
          </a:effectLst>
        </p:spPr>
        <p:txBody>
          <a:bodyPr/>
          <a:lstStyle/>
          <a:p>
            <a:pPr>
              <a:defRPr/>
            </a:pPr>
            <a:endParaRPr lang="en-GB">
              <a:cs typeface="ＭＳ Ｐゴシック" charset="-128"/>
            </a:endParaRPr>
          </a:p>
        </p:txBody>
      </p:sp>
      <p:sp>
        <p:nvSpPr>
          <p:cNvPr id="102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28" name="Rectangle 5"/>
          <p:cNvSpPr>
            <a:spLocks noGrp="1" noChangeArrowheads="1"/>
          </p:cNvSpPr>
          <p:nvPr>
            <p:ph type="body" idx="1"/>
          </p:nvPr>
        </p:nvSpPr>
        <p:spPr bwMode="auto">
          <a:xfrm>
            <a:off x="322263" y="996950"/>
            <a:ext cx="8778875" cy="5383213"/>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86395" name="Rectangle 27"/>
          <p:cNvSpPr>
            <a:spLocks noChangeArrowheads="1"/>
          </p:cNvSpPr>
          <p:nvPr userDrawn="1"/>
        </p:nvSpPr>
        <p:spPr bwMode="auto">
          <a:xfrm>
            <a:off x="211138" y="6616700"/>
            <a:ext cx="4572000" cy="228600"/>
          </a:xfrm>
          <a:prstGeom prst="rect">
            <a:avLst/>
          </a:prstGeom>
          <a:noFill/>
          <a:ln w="12700">
            <a:noFill/>
            <a:miter lim="800000"/>
            <a:headEnd/>
            <a:tailEnd/>
          </a:ln>
          <a:effectLst/>
        </p:spPr>
        <p:txBody>
          <a:bodyPr lIns="90465" tIns="44439" rIns="90465" bIns="44439">
            <a:spAutoFit/>
          </a:bodyPr>
          <a:lstStyle/>
          <a:p>
            <a:pPr defTabSz="403225">
              <a:tabLst>
                <a:tab pos="1027113" algn="l"/>
                <a:tab pos="1830388" algn="l"/>
              </a:tabLst>
              <a:defRPr/>
            </a:pPr>
            <a:r>
              <a:rPr lang="en-US" sz="1000" dirty="0">
                <a:latin typeface="Rotis Sans Serif for Nokia" charset="0"/>
              </a:rPr>
              <a:t>Slide </a:t>
            </a:r>
            <a:fld id="{A732FF1E-D548-47B1-82FA-30CEF0EA498A}" type="slidenum">
              <a:rPr lang="en-US" sz="1000">
                <a:latin typeface="Rotis Sans Serif for Nokia" charset="0"/>
              </a:rPr>
              <a:pPr defTabSz="403225">
                <a:tabLst>
                  <a:tab pos="1027113" algn="l"/>
                  <a:tab pos="1830388" algn="l"/>
                </a:tabLst>
                <a:defRPr/>
              </a:pPr>
              <a:t>‹#›</a:t>
            </a:fld>
            <a:r>
              <a:rPr lang="en-US" sz="1000" dirty="0">
                <a:latin typeface="Rotis Sans Serif for Nokia" charset="0"/>
              </a:rPr>
              <a:t>  OMA-BOARD-2011-0XXX</a:t>
            </a:r>
          </a:p>
        </p:txBody>
      </p:sp>
      <p:sp>
        <p:nvSpPr>
          <p:cNvPr id="186396" name="Rectangle 28"/>
          <p:cNvSpPr>
            <a:spLocks noChangeArrowheads="1"/>
          </p:cNvSpPr>
          <p:nvPr userDrawn="1"/>
        </p:nvSpPr>
        <p:spPr bwMode="auto">
          <a:xfrm>
            <a:off x="7173913" y="6354763"/>
            <a:ext cx="1592262" cy="477837"/>
          </a:xfrm>
          <a:prstGeom prst="rect">
            <a:avLst/>
          </a:prstGeom>
          <a:noFill/>
          <a:ln w="9525">
            <a:noFill/>
            <a:miter lim="800000"/>
            <a:headEnd/>
            <a:tailEnd/>
          </a:ln>
        </p:spPr>
        <p:txBody>
          <a:bodyPr/>
          <a:lstStyle/>
          <a:p>
            <a:pPr>
              <a:defRPr/>
            </a:pPr>
            <a:endParaRPr lang="en-GB">
              <a:ea typeface="+mn-ea"/>
            </a:endParaRPr>
          </a:p>
        </p:txBody>
      </p:sp>
      <p:pic>
        <p:nvPicPr>
          <p:cNvPr id="1031" name="Picture 29" descr="Picture in Transforming WAPF Into OMA 20020313"/>
          <p:cNvPicPr>
            <a:picLocks noChangeAspect="1" noChangeArrowheads="1"/>
          </p:cNvPicPr>
          <p:nvPr userDrawn="1"/>
        </p:nvPicPr>
        <p:blipFill>
          <a:blip r:embed="rId14" cstate="print"/>
          <a:srcRect/>
          <a:stretch>
            <a:fillRect/>
          </a:stretch>
        </p:blipFill>
        <p:spPr bwMode="auto">
          <a:xfrm>
            <a:off x="7385050" y="6402388"/>
            <a:ext cx="1646238" cy="614362"/>
          </a:xfrm>
          <a:prstGeom prst="rect">
            <a:avLst/>
          </a:prstGeom>
          <a:noFill/>
          <a:ln w="9525">
            <a:noFill/>
            <a:miter lim="800000"/>
            <a:headEnd/>
            <a:tailEnd/>
          </a:ln>
        </p:spPr>
      </p:pic>
      <p:sp>
        <p:nvSpPr>
          <p:cNvPr id="186398" name="Text Box 30"/>
          <p:cNvSpPr txBox="1">
            <a:spLocks noChangeArrowheads="1"/>
          </p:cNvSpPr>
          <p:nvPr userDrawn="1"/>
        </p:nvSpPr>
        <p:spPr bwMode="auto">
          <a:xfrm>
            <a:off x="3868738" y="6629400"/>
            <a:ext cx="1651000" cy="366713"/>
          </a:xfrm>
          <a:prstGeom prst="rect">
            <a:avLst/>
          </a:prstGeom>
          <a:noFill/>
          <a:ln w="12700">
            <a:noFill/>
            <a:miter lim="800000"/>
            <a:headEnd/>
            <a:tailEnd/>
          </a:ln>
          <a:effectLst/>
        </p:spPr>
        <p:txBody>
          <a:bodyPr wrap="none" lIns="91417" tIns="45708" rIns="91417" bIns="45708">
            <a:spAutoFit/>
          </a:bodyPr>
          <a:lstStyle/>
          <a:p>
            <a:pPr defTabSz="762000">
              <a:defRPr/>
            </a:pPr>
            <a:r>
              <a:rPr lang="en-US">
                <a:solidFill>
                  <a:schemeClr val="hlink"/>
                </a:solidFill>
                <a:ea typeface="+mn-ea"/>
              </a:rPr>
              <a:t>Confidential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01675" y="1585913"/>
            <a:ext cx="7959725" cy="2914650"/>
          </a:xfrm>
        </p:spPr>
        <p:txBody>
          <a:bodyPr lIns="90465" tIns="44439" rIns="90465" bIns="44439"/>
          <a:lstStyle/>
          <a:p>
            <a:pPr algn="l">
              <a:defRPr/>
            </a:pPr>
            <a:r>
              <a:rPr lang="en-US" sz="3600" dirty="0" smtClean="0"/>
              <a:t>OMA-IOP Collaboration Initiative</a:t>
            </a:r>
            <a:br>
              <a:rPr lang="en-US" sz="3600" dirty="0" smtClean="0"/>
            </a:br>
            <a:r>
              <a:rPr lang="en-US" sz="3600" dirty="0" smtClean="0"/>
              <a:t/>
            </a:r>
            <a:br>
              <a:rPr lang="en-US" sz="3600" dirty="0" smtClean="0"/>
            </a:br>
            <a:r>
              <a:rPr lang="nl-NL" sz="2600" dirty="0" err="1" smtClean="0">
                <a:solidFill>
                  <a:srgbClr val="000066"/>
                </a:solidFill>
                <a:latin typeface="+mn-lt"/>
              </a:rPr>
              <a:t>Objective</a:t>
            </a:r>
            <a:r>
              <a:rPr lang="nl-NL" sz="2600" dirty="0" smtClean="0">
                <a:solidFill>
                  <a:srgbClr val="000066"/>
                </a:solidFill>
                <a:latin typeface="+mn-lt"/>
              </a:rPr>
              <a:t>: </a:t>
            </a:r>
            <a:br>
              <a:rPr lang="nl-NL" sz="2600" dirty="0" smtClean="0">
                <a:solidFill>
                  <a:srgbClr val="000066"/>
                </a:solidFill>
                <a:latin typeface="+mn-lt"/>
              </a:rPr>
            </a:br>
            <a:r>
              <a:rPr lang="nl-NL" sz="2600" dirty="0" err="1" smtClean="0">
                <a:solidFill>
                  <a:srgbClr val="000066"/>
                </a:solidFill>
                <a:latin typeface="+mn-lt"/>
              </a:rPr>
              <a:t>Discuss</a:t>
            </a:r>
            <a:r>
              <a:rPr lang="nl-NL" sz="2600" dirty="0" smtClean="0">
                <a:solidFill>
                  <a:srgbClr val="000066"/>
                </a:solidFill>
                <a:latin typeface="+mn-lt"/>
              </a:rPr>
              <a:t> </a:t>
            </a:r>
            <a:r>
              <a:rPr lang="nl-NL" sz="2600" dirty="0" err="1" smtClean="0">
                <a:solidFill>
                  <a:srgbClr val="000066"/>
                </a:solidFill>
                <a:latin typeface="+mn-lt"/>
              </a:rPr>
              <a:t>how</a:t>
            </a:r>
            <a:r>
              <a:rPr lang="nl-NL" sz="2600" dirty="0" smtClean="0">
                <a:solidFill>
                  <a:srgbClr val="000066"/>
                </a:solidFill>
                <a:latin typeface="+mn-lt"/>
              </a:rPr>
              <a:t> OMA IOP program </a:t>
            </a:r>
            <a:r>
              <a:rPr lang="nl-NL" sz="2600" dirty="0" err="1" smtClean="0">
                <a:solidFill>
                  <a:srgbClr val="000066"/>
                </a:solidFill>
                <a:latin typeface="+mn-lt"/>
              </a:rPr>
              <a:t>might</a:t>
            </a:r>
            <a:r>
              <a:rPr lang="nl-NL" sz="2600" dirty="0" smtClean="0">
                <a:solidFill>
                  <a:srgbClr val="000066"/>
                </a:solidFill>
                <a:latin typeface="+mn-lt"/>
              </a:rPr>
              <a:t> prepare to </a:t>
            </a:r>
            <a:r>
              <a:rPr lang="nl-NL" sz="2600" dirty="0" err="1" smtClean="0">
                <a:solidFill>
                  <a:srgbClr val="000066"/>
                </a:solidFill>
                <a:latin typeface="+mn-lt"/>
              </a:rPr>
              <a:t>be</a:t>
            </a:r>
            <a:r>
              <a:rPr lang="nl-NL" sz="2600" dirty="0" smtClean="0">
                <a:solidFill>
                  <a:srgbClr val="000066"/>
                </a:solidFill>
                <a:latin typeface="+mn-lt"/>
              </a:rPr>
              <a:t> a </a:t>
            </a:r>
            <a:r>
              <a:rPr lang="nl-NL" sz="2600" dirty="0" err="1" smtClean="0">
                <a:solidFill>
                  <a:srgbClr val="000066"/>
                </a:solidFill>
                <a:latin typeface="+mn-lt"/>
              </a:rPr>
              <a:t>contributing</a:t>
            </a:r>
            <a:r>
              <a:rPr lang="nl-NL" sz="2600" dirty="0" smtClean="0">
                <a:solidFill>
                  <a:srgbClr val="000066"/>
                </a:solidFill>
                <a:latin typeface="+mn-lt"/>
              </a:rPr>
              <a:t> and </a:t>
            </a:r>
            <a:r>
              <a:rPr lang="nl-NL" sz="2600" dirty="0" err="1" smtClean="0">
                <a:solidFill>
                  <a:srgbClr val="000066"/>
                </a:solidFill>
                <a:latin typeface="+mn-lt"/>
              </a:rPr>
              <a:t>vital</a:t>
            </a:r>
            <a:r>
              <a:rPr lang="nl-NL" sz="2600" dirty="0" smtClean="0">
                <a:solidFill>
                  <a:srgbClr val="000066"/>
                </a:solidFill>
                <a:latin typeface="+mn-lt"/>
              </a:rPr>
              <a:t> </a:t>
            </a:r>
            <a:r>
              <a:rPr lang="nl-NL" sz="2600" dirty="0" err="1" smtClean="0">
                <a:solidFill>
                  <a:srgbClr val="000066"/>
                </a:solidFill>
                <a:latin typeface="+mn-lt"/>
              </a:rPr>
              <a:t>asset</a:t>
            </a:r>
            <a:r>
              <a:rPr lang="nl-NL" sz="2600" dirty="0" smtClean="0">
                <a:solidFill>
                  <a:srgbClr val="000066"/>
                </a:solidFill>
                <a:latin typeface="+mn-lt"/>
              </a:rPr>
              <a:t> as OMA (re)</a:t>
            </a:r>
            <a:r>
              <a:rPr lang="nl-NL" sz="2600" dirty="0" err="1" smtClean="0">
                <a:solidFill>
                  <a:srgbClr val="000066"/>
                </a:solidFill>
                <a:latin typeface="+mn-lt"/>
              </a:rPr>
              <a:t>defines</a:t>
            </a:r>
            <a:r>
              <a:rPr lang="nl-NL" sz="2600" dirty="0" smtClean="0">
                <a:solidFill>
                  <a:srgbClr val="000066"/>
                </a:solidFill>
                <a:latin typeface="+mn-lt"/>
              </a:rPr>
              <a:t> </a:t>
            </a:r>
            <a:r>
              <a:rPr lang="nl-NL" sz="2600" dirty="0" err="1" smtClean="0">
                <a:solidFill>
                  <a:srgbClr val="000066"/>
                </a:solidFill>
                <a:latin typeface="+mn-lt"/>
              </a:rPr>
              <a:t>it's</a:t>
            </a:r>
            <a:r>
              <a:rPr lang="nl-NL" sz="2600" dirty="0" smtClean="0">
                <a:solidFill>
                  <a:srgbClr val="000066"/>
                </a:solidFill>
                <a:latin typeface="+mn-lt"/>
              </a:rPr>
              <a:t> </a:t>
            </a:r>
            <a:r>
              <a:rPr lang="nl-NL" sz="2600" dirty="0" err="1" smtClean="0">
                <a:solidFill>
                  <a:srgbClr val="000066"/>
                </a:solidFill>
                <a:latin typeface="+mn-lt"/>
              </a:rPr>
              <a:t>ambitions</a:t>
            </a:r>
            <a:r>
              <a:rPr lang="nl-NL" sz="2600" dirty="0" smtClean="0">
                <a:solidFill>
                  <a:srgbClr val="000066"/>
                </a:solidFill>
                <a:latin typeface="+mn-lt"/>
              </a:rPr>
              <a:t> in the </a:t>
            </a:r>
            <a:r>
              <a:rPr lang="nl-NL" sz="2600" dirty="0" err="1" smtClean="0">
                <a:solidFill>
                  <a:srgbClr val="000066"/>
                </a:solidFill>
                <a:latin typeface="+mn-lt"/>
              </a:rPr>
              <a:t>marketplace</a:t>
            </a:r>
            <a:r>
              <a:rPr lang="nl-NL" sz="2600" dirty="0" smtClean="0">
                <a:solidFill>
                  <a:srgbClr val="000066"/>
                </a:solidFill>
                <a:latin typeface="+mn-lt"/>
              </a:rPr>
              <a:t/>
            </a:r>
            <a:br>
              <a:rPr lang="nl-NL" sz="2600" dirty="0" smtClean="0">
                <a:solidFill>
                  <a:srgbClr val="000066"/>
                </a:solidFill>
                <a:latin typeface="+mn-lt"/>
              </a:rPr>
            </a:br>
            <a:r>
              <a:rPr lang="nl-NL" sz="2000" dirty="0" smtClean="0"/>
              <a:t/>
            </a:r>
            <a:br>
              <a:rPr lang="nl-NL" sz="2000" dirty="0" smtClean="0"/>
            </a:br>
            <a:r>
              <a:rPr lang="nl-NL" sz="2000" dirty="0" smtClean="0"/>
              <a:t/>
            </a:r>
            <a:br>
              <a:rPr lang="nl-NL" sz="2000" dirty="0" smtClean="0"/>
            </a:br>
            <a:endParaRPr lang="en-US" sz="2000" dirty="0" smtClean="0"/>
          </a:p>
        </p:txBody>
      </p:sp>
      <p:sp>
        <p:nvSpPr>
          <p:cNvPr id="2051" name="Rectangle 3"/>
          <p:cNvSpPr>
            <a:spLocks noGrp="1" noChangeArrowheads="1"/>
          </p:cNvSpPr>
          <p:nvPr>
            <p:ph type="subTitle" idx="1"/>
          </p:nvPr>
        </p:nvSpPr>
        <p:spPr>
          <a:xfrm>
            <a:off x="1404938" y="4537075"/>
            <a:ext cx="6553200" cy="1795463"/>
          </a:xfrm>
        </p:spPr>
        <p:txBody>
          <a:bodyPr/>
          <a:lstStyle/>
          <a:p>
            <a:r>
              <a:rPr lang="en-US" sz="2400" smtClean="0">
                <a:solidFill>
                  <a:schemeClr val="tx1"/>
                </a:solidFill>
                <a:latin typeface="Tahoma" pitchFamily="34" charset="0"/>
              </a:rPr>
              <a:t>Intermediate report</a:t>
            </a:r>
          </a:p>
          <a:p>
            <a:r>
              <a:rPr lang="en-US" sz="2400" smtClean="0">
                <a:solidFill>
                  <a:schemeClr val="tx1"/>
                </a:solidFill>
                <a:latin typeface="Tahoma" pitchFamily="34" charset="0"/>
              </a:rPr>
              <a:t>November, 2011 Beijing</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Ambassador Tasks</a:t>
            </a:r>
            <a:endParaRPr lang="it-IT" smtClean="0"/>
          </a:p>
        </p:txBody>
      </p:sp>
      <p:sp>
        <p:nvSpPr>
          <p:cNvPr id="11267" name="Rectangle 3"/>
          <p:cNvSpPr>
            <a:spLocks noGrp="1" noChangeArrowheads="1"/>
          </p:cNvSpPr>
          <p:nvPr>
            <p:ph type="body" idx="1"/>
          </p:nvPr>
        </p:nvSpPr>
        <p:spPr/>
        <p:txBody>
          <a:bodyPr/>
          <a:lstStyle/>
          <a:p>
            <a:r>
              <a:rPr lang="en-US" sz="2200" smtClean="0"/>
              <a:t>Identify appropriate contact in target Organization*. </a:t>
            </a:r>
          </a:p>
          <a:p>
            <a:r>
              <a:rPr lang="en-US" sz="2200" smtClean="0"/>
              <a:t>Approach the contact, introducing him/herself and his/her role</a:t>
            </a:r>
          </a:p>
          <a:p>
            <a:r>
              <a:rPr lang="en-US" sz="2200" smtClean="0"/>
              <a:t>Understand which OMA enablers are in scope of the Organization’s activity</a:t>
            </a:r>
          </a:p>
          <a:p>
            <a:r>
              <a:rPr lang="en-US" sz="2200" smtClean="0"/>
              <a:t>Assist (if possible) to the Organization’s test event as observer</a:t>
            </a:r>
          </a:p>
          <a:p>
            <a:r>
              <a:rPr lang="en-US" sz="2200" smtClean="0"/>
              <a:t>Negotiate which documentation may be reported back from the Organization to OMA to improve/fix specifications</a:t>
            </a:r>
          </a:p>
          <a:p>
            <a:r>
              <a:rPr lang="en-US" sz="2200" smtClean="0"/>
              <a:t>Address issues related to IPR, and find the best compromise</a:t>
            </a:r>
          </a:p>
          <a:p>
            <a:r>
              <a:rPr lang="en-US" sz="2200" smtClean="0"/>
              <a:t>Offer to the Organization some counterpart benefits, such as</a:t>
            </a:r>
          </a:p>
          <a:p>
            <a:pPr lvl="1"/>
            <a:r>
              <a:rPr lang="en-US" sz="2000" smtClean="0"/>
              <a:t>Mention the Organization in the OMA newsletter</a:t>
            </a:r>
          </a:p>
          <a:p>
            <a:pPr lvl="1"/>
            <a:r>
              <a:rPr lang="en-US" sz="2000" smtClean="0"/>
              <a:t>Appropriate advertising in the OMA portal</a:t>
            </a:r>
          </a:p>
          <a:p>
            <a:pPr lvl="1"/>
            <a:r>
              <a:rPr lang="en-US" sz="2000" smtClean="0"/>
              <a:t>Appropriate advertising of OMA during the Organization event (with OMA logo, this might be perceived as a value for the Organization)</a:t>
            </a:r>
          </a:p>
          <a:p>
            <a:pPr lvl="1"/>
            <a:r>
              <a:rPr lang="en-US" sz="2000" smtClean="0"/>
              <a:t>Support from the TWG on clarifying some points unclear in the specifications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s-ES" dirty="0" err="1" smtClean="0"/>
              <a:t>Improved</a:t>
            </a:r>
            <a:r>
              <a:rPr lang="es-ES" dirty="0" smtClean="0"/>
              <a:t> </a:t>
            </a:r>
            <a:r>
              <a:rPr lang="es-ES" dirty="0" err="1" smtClean="0"/>
              <a:t>management</a:t>
            </a:r>
            <a:r>
              <a:rPr lang="es-ES" dirty="0" smtClean="0"/>
              <a:t> of </a:t>
            </a:r>
            <a:r>
              <a:rPr lang="es-ES" dirty="0" err="1" smtClean="0"/>
              <a:t>Public</a:t>
            </a:r>
            <a:r>
              <a:rPr lang="es-ES" dirty="0" smtClean="0"/>
              <a:t> </a:t>
            </a:r>
            <a:r>
              <a:rPr lang="es-ES" dirty="0" err="1" smtClean="0"/>
              <a:t>Review</a:t>
            </a:r>
            <a:endParaRPr lang="es-ES" dirty="0" smtClean="0"/>
          </a:p>
        </p:txBody>
      </p:sp>
      <p:sp>
        <p:nvSpPr>
          <p:cNvPr id="63491" name="Rectangle 3"/>
          <p:cNvSpPr>
            <a:spLocks noGrp="1" noChangeArrowheads="1"/>
          </p:cNvSpPr>
          <p:nvPr>
            <p:ph type="body" idx="1"/>
          </p:nvPr>
        </p:nvSpPr>
        <p:spPr>
          <a:xfrm>
            <a:off x="292100" y="1089025"/>
            <a:ext cx="8778875" cy="5718175"/>
          </a:xfrm>
        </p:spPr>
        <p:txBody>
          <a:bodyPr/>
          <a:lstStyle/>
          <a:p>
            <a:r>
              <a:rPr lang="es-ES" dirty="0" smtClean="0"/>
              <a:t>REL and IOP </a:t>
            </a:r>
            <a:r>
              <a:rPr lang="es-ES" dirty="0" err="1" smtClean="0"/>
              <a:t>agreed</a:t>
            </a:r>
            <a:r>
              <a:rPr lang="es-ES" dirty="0" smtClean="0"/>
              <a:t> </a:t>
            </a:r>
            <a:r>
              <a:rPr lang="es-ES" dirty="0" err="1" smtClean="0"/>
              <a:t>on</a:t>
            </a:r>
            <a:r>
              <a:rPr lang="es-ES" dirty="0" smtClean="0"/>
              <a:t> </a:t>
            </a:r>
            <a:r>
              <a:rPr lang="es-ES" dirty="0" err="1" smtClean="0"/>
              <a:t>the</a:t>
            </a:r>
            <a:r>
              <a:rPr lang="es-ES" dirty="0" smtClean="0"/>
              <a:t> </a:t>
            </a:r>
            <a:r>
              <a:rPr lang="es-ES" dirty="0" err="1" smtClean="0"/>
              <a:t>following</a:t>
            </a:r>
            <a:r>
              <a:rPr lang="es-ES" dirty="0" smtClean="0"/>
              <a:t> </a:t>
            </a:r>
            <a:r>
              <a:rPr lang="es-ES" dirty="0" err="1" smtClean="0"/>
              <a:t>measures</a:t>
            </a:r>
            <a:r>
              <a:rPr lang="es-ES" dirty="0" smtClean="0"/>
              <a:t> </a:t>
            </a:r>
            <a:r>
              <a:rPr lang="es-ES" dirty="0" err="1" smtClean="0"/>
              <a:t>to</a:t>
            </a:r>
            <a:r>
              <a:rPr lang="es-ES" dirty="0" smtClean="0"/>
              <a:t> </a:t>
            </a:r>
            <a:r>
              <a:rPr lang="es-ES" dirty="0" err="1" smtClean="0"/>
              <a:t>improve</a:t>
            </a:r>
            <a:r>
              <a:rPr lang="es-ES" dirty="0" smtClean="0"/>
              <a:t> </a:t>
            </a:r>
            <a:r>
              <a:rPr lang="es-ES" dirty="0" err="1" smtClean="0"/>
              <a:t>the</a:t>
            </a:r>
            <a:r>
              <a:rPr lang="es-ES" dirty="0" smtClean="0"/>
              <a:t> </a:t>
            </a:r>
            <a:r>
              <a:rPr lang="es-ES" dirty="0" err="1" smtClean="0"/>
              <a:t>management</a:t>
            </a:r>
            <a:r>
              <a:rPr lang="es-ES" dirty="0" smtClean="0"/>
              <a:t> of </a:t>
            </a:r>
            <a:r>
              <a:rPr lang="es-ES" dirty="0" err="1" smtClean="0"/>
              <a:t>Public</a:t>
            </a:r>
            <a:r>
              <a:rPr lang="es-ES" dirty="0" smtClean="0"/>
              <a:t> </a:t>
            </a:r>
            <a:r>
              <a:rPr lang="es-ES" dirty="0" err="1" smtClean="0"/>
              <a:t>Review</a:t>
            </a:r>
            <a:r>
              <a:rPr lang="es-ES" dirty="0" smtClean="0"/>
              <a:t> dates:</a:t>
            </a:r>
          </a:p>
          <a:p>
            <a:pPr lvl="1"/>
            <a:r>
              <a:rPr lang="es-ES" dirty="0" err="1" smtClean="0"/>
              <a:t>Apply</a:t>
            </a:r>
            <a:r>
              <a:rPr lang="es-ES" dirty="0" smtClean="0"/>
              <a:t> a default 3 </a:t>
            </a:r>
            <a:r>
              <a:rPr lang="es-ES" dirty="0" err="1" smtClean="0"/>
              <a:t>month</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for</a:t>
            </a:r>
            <a:r>
              <a:rPr lang="es-ES" dirty="0" smtClean="0"/>
              <a:t> </a:t>
            </a:r>
            <a:r>
              <a:rPr lang="es-ES" dirty="0" err="1" smtClean="0"/>
              <a:t>all</a:t>
            </a:r>
            <a:r>
              <a:rPr lang="es-ES" dirty="0" smtClean="0"/>
              <a:t> </a:t>
            </a:r>
            <a:r>
              <a:rPr lang="es-ES" dirty="0" err="1" smtClean="0"/>
              <a:t>Reference</a:t>
            </a:r>
            <a:r>
              <a:rPr lang="es-ES" dirty="0" smtClean="0"/>
              <a:t> </a:t>
            </a:r>
            <a:r>
              <a:rPr lang="es-ES" dirty="0" err="1" smtClean="0"/>
              <a:t>Releases</a:t>
            </a:r>
            <a:endParaRPr lang="es-ES" dirty="0" smtClean="0"/>
          </a:p>
          <a:p>
            <a:pPr lvl="1"/>
            <a:r>
              <a:rPr lang="es-ES" dirty="0" err="1" smtClean="0"/>
              <a:t>Apply</a:t>
            </a:r>
            <a:r>
              <a:rPr lang="es-ES" dirty="0" smtClean="0"/>
              <a:t> a default 3 </a:t>
            </a:r>
            <a:r>
              <a:rPr lang="es-ES" dirty="0" err="1" smtClean="0"/>
              <a:t>month</a:t>
            </a:r>
            <a:r>
              <a:rPr lang="es-ES" dirty="0" smtClean="0"/>
              <a:t> </a:t>
            </a:r>
            <a:r>
              <a:rPr lang="es-ES" dirty="0" err="1" smtClean="0"/>
              <a:t>minimum</a:t>
            </a:r>
            <a:r>
              <a:rPr lang="es-ES" dirty="0" smtClean="0"/>
              <a:t> and 36 </a:t>
            </a:r>
            <a:r>
              <a:rPr lang="es-ES" dirty="0" err="1" smtClean="0"/>
              <a:t>month</a:t>
            </a:r>
            <a:r>
              <a:rPr lang="es-ES" dirty="0" smtClean="0"/>
              <a:t> </a:t>
            </a:r>
            <a:r>
              <a:rPr lang="es-ES" dirty="0" err="1" smtClean="0"/>
              <a:t>maximum</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period</a:t>
            </a:r>
            <a:r>
              <a:rPr lang="es-ES" dirty="0" smtClean="0"/>
              <a:t> </a:t>
            </a:r>
            <a:r>
              <a:rPr lang="es-ES" dirty="0" err="1" smtClean="0"/>
              <a:t>for</a:t>
            </a:r>
            <a:r>
              <a:rPr lang="es-ES" dirty="0" smtClean="0"/>
              <a:t> </a:t>
            </a:r>
            <a:r>
              <a:rPr lang="es-ES" dirty="0" err="1" smtClean="0"/>
              <a:t>all</a:t>
            </a:r>
            <a:r>
              <a:rPr lang="es-ES" dirty="0" smtClean="0"/>
              <a:t>  </a:t>
            </a:r>
            <a:r>
              <a:rPr lang="es-ES" dirty="0" err="1" smtClean="0"/>
              <a:t>Enabler</a:t>
            </a:r>
            <a:r>
              <a:rPr lang="es-ES" dirty="0" smtClean="0"/>
              <a:t> </a:t>
            </a:r>
            <a:r>
              <a:rPr lang="es-ES" dirty="0" err="1" smtClean="0"/>
              <a:t>Releases</a:t>
            </a:r>
            <a:r>
              <a:rPr lang="es-ES" dirty="0" smtClean="0"/>
              <a:t> </a:t>
            </a:r>
            <a:r>
              <a:rPr lang="es-ES" dirty="0" err="1" smtClean="0"/>
              <a:t>that</a:t>
            </a:r>
            <a:r>
              <a:rPr lang="es-ES" dirty="0" smtClean="0"/>
              <a:t> </a:t>
            </a:r>
            <a:r>
              <a:rPr lang="es-ES" dirty="0" err="1" smtClean="0"/>
              <a:t>have</a:t>
            </a:r>
            <a:r>
              <a:rPr lang="es-ES" dirty="0" smtClean="0"/>
              <a:t> no </a:t>
            </a:r>
            <a:r>
              <a:rPr lang="es-ES" dirty="0" err="1" smtClean="0"/>
              <a:t>known</a:t>
            </a:r>
            <a:r>
              <a:rPr lang="es-ES" dirty="0" smtClean="0"/>
              <a:t> </a:t>
            </a:r>
            <a:r>
              <a:rPr lang="es-ES" dirty="0" err="1" smtClean="0"/>
              <a:t>or</a:t>
            </a:r>
            <a:r>
              <a:rPr lang="es-ES" dirty="0" smtClean="0"/>
              <a:t> </a:t>
            </a:r>
            <a:r>
              <a:rPr lang="es-ES" dirty="0" err="1" smtClean="0"/>
              <a:t>foreseen</a:t>
            </a:r>
            <a:r>
              <a:rPr lang="es-ES" dirty="0" smtClean="0"/>
              <a:t> </a:t>
            </a:r>
            <a:r>
              <a:rPr lang="es-ES" dirty="0" err="1" smtClean="0"/>
              <a:t>validation</a:t>
            </a:r>
            <a:r>
              <a:rPr lang="es-ES" dirty="0" smtClean="0"/>
              <a:t> </a:t>
            </a:r>
            <a:r>
              <a:rPr lang="es-ES" dirty="0" err="1" smtClean="0"/>
              <a:t>activities</a:t>
            </a:r>
            <a:endParaRPr lang="es-ES" dirty="0" smtClean="0"/>
          </a:p>
          <a:p>
            <a:pPr lvl="2"/>
            <a:r>
              <a:rPr lang="es-ES" dirty="0" err="1" smtClean="0"/>
              <a:t>This</a:t>
            </a:r>
            <a:r>
              <a:rPr lang="es-ES" dirty="0" smtClean="0"/>
              <a:t> default </a:t>
            </a:r>
            <a:r>
              <a:rPr lang="es-ES" dirty="0" err="1" smtClean="0"/>
              <a:t>review</a:t>
            </a:r>
            <a:r>
              <a:rPr lang="es-ES" dirty="0" smtClean="0"/>
              <a:t> </a:t>
            </a:r>
            <a:r>
              <a:rPr lang="es-ES" dirty="0" err="1" smtClean="0"/>
              <a:t>period</a:t>
            </a:r>
            <a:r>
              <a:rPr lang="es-ES" dirty="0" smtClean="0"/>
              <a:t> </a:t>
            </a:r>
            <a:r>
              <a:rPr lang="es-ES" dirty="0" err="1" smtClean="0"/>
              <a:t>is</a:t>
            </a:r>
            <a:r>
              <a:rPr lang="es-ES" dirty="0" smtClean="0"/>
              <a:t> no </a:t>
            </a:r>
            <a:r>
              <a:rPr lang="es-ES" dirty="0" err="1" smtClean="0"/>
              <a:t>longer</a:t>
            </a:r>
            <a:r>
              <a:rPr lang="es-ES" dirty="0" smtClean="0"/>
              <a:t> </a:t>
            </a:r>
            <a:r>
              <a:rPr lang="es-ES" dirty="0" err="1" smtClean="0"/>
              <a:t>socialized</a:t>
            </a:r>
            <a:r>
              <a:rPr lang="es-ES" dirty="0" smtClean="0"/>
              <a:t> </a:t>
            </a:r>
            <a:r>
              <a:rPr lang="es-ES" dirty="0" err="1" smtClean="0"/>
              <a:t>between</a:t>
            </a:r>
            <a:r>
              <a:rPr lang="es-ES" dirty="0" smtClean="0"/>
              <a:t> REL, IOP and WG</a:t>
            </a:r>
          </a:p>
          <a:p>
            <a:pPr lvl="2"/>
            <a:r>
              <a:rPr lang="es-ES" dirty="0" err="1" smtClean="0"/>
              <a:t>But</a:t>
            </a:r>
            <a:r>
              <a:rPr lang="es-ES" dirty="0" smtClean="0"/>
              <a:t> </a:t>
            </a:r>
            <a:r>
              <a:rPr lang="es-ES" dirty="0" err="1" smtClean="0"/>
              <a:t>the</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periods</a:t>
            </a:r>
            <a:r>
              <a:rPr lang="es-ES" dirty="0" smtClean="0"/>
              <a:t> </a:t>
            </a:r>
            <a:r>
              <a:rPr lang="es-ES" dirty="0" err="1" smtClean="0"/>
              <a:t>for</a:t>
            </a:r>
            <a:r>
              <a:rPr lang="es-ES" dirty="0" smtClean="0"/>
              <a:t> </a:t>
            </a:r>
            <a:r>
              <a:rPr lang="es-ES" dirty="0" err="1" smtClean="0"/>
              <a:t>Enabler</a:t>
            </a:r>
            <a:r>
              <a:rPr lang="es-ES" dirty="0" smtClean="0"/>
              <a:t> </a:t>
            </a:r>
            <a:r>
              <a:rPr lang="es-ES" dirty="0" err="1" smtClean="0"/>
              <a:t>Releases</a:t>
            </a:r>
            <a:r>
              <a:rPr lang="es-ES" dirty="0" smtClean="0"/>
              <a:t> </a:t>
            </a:r>
            <a:r>
              <a:rPr lang="es-ES" dirty="0" err="1" smtClean="0"/>
              <a:t>with</a:t>
            </a:r>
            <a:r>
              <a:rPr lang="es-ES" dirty="0" smtClean="0"/>
              <a:t> </a:t>
            </a:r>
            <a:r>
              <a:rPr lang="es-ES" dirty="0" err="1" smtClean="0"/>
              <a:t>planned</a:t>
            </a:r>
            <a:r>
              <a:rPr lang="es-ES" dirty="0" smtClean="0"/>
              <a:t> </a:t>
            </a:r>
            <a:r>
              <a:rPr lang="es-ES" dirty="0" err="1" smtClean="0"/>
              <a:t>validation</a:t>
            </a:r>
            <a:r>
              <a:rPr lang="es-ES" dirty="0" smtClean="0"/>
              <a:t> </a:t>
            </a:r>
            <a:r>
              <a:rPr lang="es-ES" dirty="0" err="1" smtClean="0"/>
              <a:t>activities</a:t>
            </a:r>
            <a:r>
              <a:rPr lang="es-ES" dirty="0" smtClean="0"/>
              <a:t> </a:t>
            </a:r>
            <a:r>
              <a:rPr lang="es-ES" dirty="0" err="1" smtClean="0"/>
              <a:t>inside</a:t>
            </a:r>
            <a:r>
              <a:rPr lang="es-ES" dirty="0" smtClean="0"/>
              <a:t> </a:t>
            </a:r>
            <a:r>
              <a:rPr lang="es-ES" dirty="0" err="1" smtClean="0"/>
              <a:t>or</a:t>
            </a:r>
            <a:r>
              <a:rPr lang="es-ES" dirty="0" smtClean="0"/>
              <a:t> </a:t>
            </a:r>
            <a:r>
              <a:rPr lang="es-ES" dirty="0" err="1" smtClean="0"/>
              <a:t>outside</a:t>
            </a:r>
            <a:r>
              <a:rPr lang="es-ES" dirty="0" smtClean="0"/>
              <a:t> OMA are </a:t>
            </a:r>
            <a:r>
              <a:rPr lang="es-ES" dirty="0" err="1" smtClean="0"/>
              <a:t>still</a:t>
            </a:r>
            <a:r>
              <a:rPr lang="es-ES" dirty="0" smtClean="0"/>
              <a:t> set in </a:t>
            </a:r>
            <a:r>
              <a:rPr lang="es-ES" dirty="0" err="1" smtClean="0"/>
              <a:t>negotiation</a:t>
            </a:r>
            <a:r>
              <a:rPr lang="es-ES" dirty="0" smtClean="0"/>
              <a:t> </a:t>
            </a:r>
            <a:r>
              <a:rPr lang="es-ES" dirty="0" err="1" smtClean="0"/>
              <a:t>with</a:t>
            </a:r>
            <a:r>
              <a:rPr lang="es-ES" dirty="0" smtClean="0"/>
              <a:t> REL, IOP and WG!</a:t>
            </a:r>
          </a:p>
          <a:p>
            <a:pPr lvl="1"/>
            <a:r>
              <a:rPr lang="es-ES" dirty="0" err="1" smtClean="0"/>
              <a:t>Remove</a:t>
            </a:r>
            <a:r>
              <a:rPr lang="es-ES" dirty="0" smtClean="0"/>
              <a:t> </a:t>
            </a:r>
            <a:r>
              <a:rPr lang="en-US" i="1" dirty="0" smtClean="0"/>
              <a:t>Earliest End of Public Review (Min Timeout)</a:t>
            </a:r>
            <a:r>
              <a:rPr lang="en-US" dirty="0" smtClean="0"/>
              <a:t> and </a:t>
            </a:r>
            <a:r>
              <a:rPr lang="en-US" i="1" dirty="0" smtClean="0"/>
              <a:t>Latest End of Public   Review (Max Timeout)</a:t>
            </a:r>
            <a:r>
              <a:rPr lang="en-US" dirty="0" smtClean="0"/>
              <a:t> form items from WISPR Schedule</a:t>
            </a:r>
            <a:endParaRPr lang="es-ES" dirty="0" smtClean="0"/>
          </a:p>
          <a:p>
            <a:pPr lvl="2"/>
            <a:r>
              <a:rPr lang="es-ES" dirty="0" err="1" smtClean="0"/>
              <a:t>These</a:t>
            </a:r>
            <a:r>
              <a:rPr lang="es-ES" dirty="0" smtClean="0"/>
              <a:t> are </a:t>
            </a:r>
            <a:r>
              <a:rPr lang="es-ES" dirty="0" err="1" smtClean="0"/>
              <a:t>only</a:t>
            </a:r>
            <a:r>
              <a:rPr lang="es-ES" dirty="0" smtClean="0"/>
              <a:t> </a:t>
            </a:r>
            <a:r>
              <a:rPr lang="es-ES" dirty="0" err="1" smtClean="0"/>
              <a:t>managed</a:t>
            </a:r>
            <a:r>
              <a:rPr lang="es-ES" dirty="0" smtClean="0"/>
              <a:t> </a:t>
            </a:r>
            <a:r>
              <a:rPr lang="es-ES" dirty="0" err="1" smtClean="0"/>
              <a:t>by</a:t>
            </a:r>
            <a:r>
              <a:rPr lang="es-ES" dirty="0" smtClean="0"/>
              <a:t> REL and </a:t>
            </a:r>
            <a:r>
              <a:rPr lang="es-ES" dirty="0" err="1" smtClean="0"/>
              <a:t>the</a:t>
            </a:r>
            <a:r>
              <a:rPr lang="es-ES" dirty="0" smtClean="0"/>
              <a:t> WID </a:t>
            </a:r>
            <a:r>
              <a:rPr lang="es-ES" dirty="0" err="1" smtClean="0"/>
              <a:t>Champion</a:t>
            </a:r>
            <a:r>
              <a:rPr lang="es-ES" dirty="0" smtClean="0"/>
              <a:t> </a:t>
            </a:r>
            <a:r>
              <a:rPr lang="es-ES" dirty="0" err="1" smtClean="0"/>
              <a:t>can’t</a:t>
            </a:r>
            <a:r>
              <a:rPr lang="es-ES" dirty="0" smtClean="0"/>
              <a:t> </a:t>
            </a:r>
            <a:r>
              <a:rPr lang="es-ES" dirty="0" err="1" smtClean="0"/>
              <a:t>change</a:t>
            </a:r>
            <a:r>
              <a:rPr lang="es-ES" dirty="0" smtClean="0"/>
              <a:t> </a:t>
            </a:r>
            <a:r>
              <a:rPr lang="es-ES" dirty="0" err="1" smtClean="0"/>
              <a:t>them</a:t>
            </a:r>
            <a:r>
              <a:rPr lang="es-ES" dirty="0" smtClean="0"/>
              <a:t> </a:t>
            </a:r>
            <a:r>
              <a:rPr lang="es-ES" dirty="0" err="1" smtClean="0"/>
              <a:t>anyway</a:t>
            </a:r>
            <a:endParaRPr lang="es-ES" dirty="0" smtClean="0"/>
          </a:p>
          <a:p>
            <a:pPr lvl="1"/>
            <a:r>
              <a:rPr lang="en-US" dirty="0" smtClean="0"/>
              <a:t>Remove the </a:t>
            </a:r>
            <a:r>
              <a:rPr lang="en-US" i="1" dirty="0" smtClean="0"/>
              <a:t>Enabler Approved</a:t>
            </a:r>
            <a:r>
              <a:rPr lang="en-US" dirty="0" smtClean="0"/>
              <a:t> date and associated </a:t>
            </a:r>
            <a:r>
              <a:rPr lang="en-US" i="1" dirty="0" smtClean="0"/>
              <a:t>Approval Phase</a:t>
            </a:r>
            <a:r>
              <a:rPr lang="en-US" dirty="0" smtClean="0"/>
              <a:t> from the Proposed Timeline (slide 7) in the WID presentation template</a:t>
            </a:r>
          </a:p>
          <a:p>
            <a:pPr lvl="2"/>
            <a:r>
              <a:rPr lang="es-ES" dirty="0" err="1" smtClean="0"/>
              <a:t>WIDs</a:t>
            </a:r>
            <a:r>
              <a:rPr lang="es-ES" dirty="0" smtClean="0"/>
              <a:t> </a:t>
            </a:r>
            <a:r>
              <a:rPr lang="es-ES" dirty="0" err="1" smtClean="0"/>
              <a:t>don’t</a:t>
            </a:r>
            <a:r>
              <a:rPr lang="es-ES" dirty="0" smtClean="0"/>
              <a:t> </a:t>
            </a:r>
            <a:r>
              <a:rPr lang="es-ES" dirty="0" err="1" smtClean="0"/>
              <a:t>usually</a:t>
            </a:r>
            <a:r>
              <a:rPr lang="es-ES" dirty="0" smtClean="0"/>
              <a:t> plan </a:t>
            </a:r>
            <a:r>
              <a:rPr lang="es-ES" dirty="0" err="1" smtClean="0"/>
              <a:t>beyond</a:t>
            </a:r>
            <a:r>
              <a:rPr lang="es-ES" dirty="0" smtClean="0"/>
              <a:t> </a:t>
            </a:r>
            <a:r>
              <a:rPr lang="es-ES" dirty="0" err="1" smtClean="0"/>
              <a:t>Candidate</a:t>
            </a:r>
            <a:r>
              <a:rPr lang="es-ES" dirty="0" smtClean="0"/>
              <a:t> </a:t>
            </a:r>
            <a:r>
              <a:rPr lang="es-ES" dirty="0" err="1" smtClean="0"/>
              <a:t>approval</a:t>
            </a:r>
            <a:r>
              <a:rPr lang="es-ES" dirty="0" smtClean="0"/>
              <a:t> </a:t>
            </a:r>
            <a:r>
              <a:rPr lang="es-ES" dirty="0" err="1" smtClean="0"/>
              <a:t>anyway</a:t>
            </a:r>
            <a:endParaRPr lang="es-E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IOP Collaboration Summary</a:t>
            </a:r>
            <a:endParaRPr lang="nl-NL" dirty="0" smtClean="0"/>
          </a:p>
        </p:txBody>
      </p:sp>
      <p:sp>
        <p:nvSpPr>
          <p:cNvPr id="13315" name="Content Placeholder 2"/>
          <p:cNvSpPr>
            <a:spLocks noGrp="1"/>
          </p:cNvSpPr>
          <p:nvPr>
            <p:ph idx="1"/>
          </p:nvPr>
        </p:nvSpPr>
        <p:spPr/>
        <p:txBody>
          <a:bodyPr/>
          <a:lstStyle/>
          <a:p>
            <a:pPr>
              <a:buFontTx/>
              <a:buNone/>
            </a:pPr>
            <a:r>
              <a:rPr lang="en-US" sz="2400" b="1" dirty="0" smtClean="0"/>
              <a:t>RCS/RCE testing progress</a:t>
            </a:r>
          </a:p>
          <a:p>
            <a:pPr lvl="1"/>
            <a:r>
              <a:rPr lang="en-US" sz="2000" dirty="0" smtClean="0"/>
              <a:t>Work with GCF on RCS-e terminal certification</a:t>
            </a:r>
          </a:p>
          <a:p>
            <a:pPr lvl="1"/>
            <a:r>
              <a:rPr lang="en-US" sz="2000" dirty="0" smtClean="0"/>
              <a:t>Keep OMA in the RCE loop by importing external test results</a:t>
            </a:r>
          </a:p>
          <a:p>
            <a:pPr>
              <a:buFontTx/>
              <a:buNone/>
            </a:pPr>
            <a:r>
              <a:rPr lang="en-US" sz="2400" b="1" dirty="0" smtClean="0"/>
              <a:t>GCF and PTCRB terminal certification</a:t>
            </a:r>
          </a:p>
          <a:p>
            <a:pPr lvl="1"/>
            <a:r>
              <a:rPr lang="en-GB" sz="2000" dirty="0" smtClean="0"/>
              <a:t>OMA-IOP work is essential to the GCF and PTCRB programs!</a:t>
            </a:r>
          </a:p>
          <a:p>
            <a:pPr lvl="1"/>
            <a:r>
              <a:rPr lang="en-GB" sz="2000" dirty="0" smtClean="0"/>
              <a:t>GCF and PTCRB programs facilitate the widespread use of OMA Enablers!</a:t>
            </a:r>
            <a:endParaRPr lang="en-US" sz="2000" dirty="0" smtClean="0"/>
          </a:p>
          <a:p>
            <a:pPr>
              <a:buFontTx/>
              <a:buNone/>
            </a:pPr>
            <a:r>
              <a:rPr lang="en-US" sz="2400" b="1" dirty="0" smtClean="0"/>
              <a:t>The role of an IOP Ambassador </a:t>
            </a:r>
          </a:p>
          <a:p>
            <a:pPr lvl="1"/>
            <a:r>
              <a:rPr lang="en-US" sz="2000" dirty="0" smtClean="0"/>
              <a:t>Keep dialog going with external test organizations</a:t>
            </a:r>
          </a:p>
          <a:p>
            <a:pPr lvl="1"/>
            <a:r>
              <a:rPr lang="en-US" sz="2000" dirty="0" smtClean="0"/>
              <a:t>Gather test results from outside OMA</a:t>
            </a:r>
          </a:p>
          <a:p>
            <a:pPr lvl="1"/>
            <a:r>
              <a:rPr lang="en-US" sz="2000" dirty="0" smtClean="0"/>
              <a:t>Options: Volunteer or OMA funded ambassadors</a:t>
            </a:r>
          </a:p>
          <a:p>
            <a:pPr>
              <a:buFontTx/>
              <a:buNone/>
            </a:pPr>
            <a:r>
              <a:rPr lang="en-US" sz="2400" b="1" dirty="0" smtClean="0"/>
              <a:t>IOP Operational Procedural items</a:t>
            </a:r>
          </a:p>
          <a:p>
            <a:pPr lvl="1"/>
            <a:r>
              <a:rPr lang="en-US" sz="2000" dirty="0" smtClean="0"/>
              <a:t>Automate Min/Max timeout handling while hiding selected data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Backups</a:t>
            </a:r>
            <a:endParaRPr lang="nl-NL"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GCF and PTCRB</a:t>
            </a:r>
            <a:endParaRPr lang="en-GB" smtClean="0"/>
          </a:p>
        </p:txBody>
      </p:sp>
      <p:sp>
        <p:nvSpPr>
          <p:cNvPr id="2" name="TextBox 1"/>
          <p:cNvSpPr txBox="1"/>
          <p:nvPr/>
        </p:nvSpPr>
        <p:spPr>
          <a:xfrm>
            <a:off x="1436688" y="2139950"/>
            <a:ext cx="6248400" cy="31940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defRPr/>
            </a:pPr>
            <a:r>
              <a:rPr lang="en-GB" sz="2800" dirty="0"/>
              <a:t>GCF and PTCRB programs are essential to the industry!</a:t>
            </a:r>
          </a:p>
          <a:p>
            <a:pPr algn="ctr">
              <a:defRPr/>
            </a:pPr>
            <a:r>
              <a:rPr lang="en-GB" sz="2800" dirty="0"/>
              <a:t>…</a:t>
            </a:r>
          </a:p>
          <a:p>
            <a:pPr algn="ctr">
              <a:defRPr/>
            </a:pPr>
            <a:r>
              <a:rPr lang="en-GB" sz="2800" dirty="0"/>
              <a:t>GCF and PTCRB programs facilitate the widespread use of OMA Enablers!</a:t>
            </a:r>
          </a:p>
          <a:p>
            <a:pPr algn="ctr">
              <a:defRPr/>
            </a:pPr>
            <a:r>
              <a:rPr lang="en-GB" sz="2800" dirty="0"/>
              <a:t>…</a:t>
            </a:r>
          </a:p>
          <a:p>
            <a:pPr algn="ctr">
              <a:defRPr/>
            </a:pPr>
            <a:r>
              <a:rPr lang="en-GB" sz="2800" dirty="0"/>
              <a:t>OMA-IOP work is essential to the GCF and PTCRB programs!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The role of an IOP Ambassador </a:t>
            </a:r>
            <a:br>
              <a:rPr lang="en-US" smtClean="0"/>
            </a:br>
            <a:endParaRPr lang="en-US" sz="1400" smtClean="0"/>
          </a:p>
        </p:txBody>
      </p:sp>
      <p:sp>
        <p:nvSpPr>
          <p:cNvPr id="16387" name="Rectangle 3"/>
          <p:cNvSpPr>
            <a:spLocks noGrp="1" noChangeArrowheads="1"/>
          </p:cNvSpPr>
          <p:nvPr>
            <p:ph type="body" idx="1"/>
          </p:nvPr>
        </p:nvSpPr>
        <p:spPr>
          <a:xfrm>
            <a:off x="292100" y="1169988"/>
            <a:ext cx="8778875" cy="5160962"/>
          </a:xfrm>
        </p:spPr>
        <p:txBody>
          <a:bodyPr/>
          <a:lstStyle/>
          <a:p>
            <a:r>
              <a:rPr lang="en-US" smtClean="0"/>
              <a:t>External entities depend on OMA test documentation (e.g. PTCRB and GCF for their certification of handsets)</a:t>
            </a:r>
          </a:p>
          <a:p>
            <a:r>
              <a:rPr lang="en-US" smtClean="0"/>
              <a:t>For Secure User Plane Location there was a clear operator interest but testing occurs outside of OMA</a:t>
            </a:r>
          </a:p>
          <a:p>
            <a:r>
              <a:rPr lang="en-US" smtClean="0"/>
              <a:t>GSMA has been working on RCS test events, previously on RCS and recently in the new version RCS-e</a:t>
            </a:r>
          </a:p>
          <a:p>
            <a:endParaRPr lang="en-US" smtClean="0"/>
          </a:p>
          <a:p>
            <a:r>
              <a:rPr lang="en-US" smtClean="0"/>
              <a:t>Sometimes, the service is a suite of composed OMA enablers (e.g. RCS-e), and the test documentation (and potentially test results) refer to the suite, and it is not immediate to map them into the single enablers.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Additional considerations</a:t>
            </a:r>
          </a:p>
        </p:txBody>
      </p:sp>
      <p:sp>
        <p:nvSpPr>
          <p:cNvPr id="17411" name="Rectangle 3"/>
          <p:cNvSpPr>
            <a:spLocks noGrp="1" noChangeArrowheads="1"/>
          </p:cNvSpPr>
          <p:nvPr>
            <p:ph type="body" idx="1"/>
          </p:nvPr>
        </p:nvSpPr>
        <p:spPr/>
        <p:txBody>
          <a:bodyPr/>
          <a:lstStyle/>
          <a:p>
            <a:r>
              <a:rPr lang="en-US" smtClean="0"/>
              <a:t>In addition the Ambassador may propose and approach other Organizations that at the moment do not have directly OMA enablers in scope, but that may be interested on having and open channel with OMA</a:t>
            </a:r>
          </a:p>
          <a:p>
            <a:pPr lvl="1"/>
            <a:r>
              <a:rPr lang="en-US" smtClean="0"/>
              <a:t>E.g. ETSI Plugtests Interop events </a:t>
            </a:r>
          </a:p>
          <a:p>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smtClean="0"/>
              <a:t>IOP Collaboration Overview</a:t>
            </a:r>
            <a:endParaRPr lang="nl-NL" smtClean="0"/>
          </a:p>
        </p:txBody>
      </p:sp>
      <p:sp>
        <p:nvSpPr>
          <p:cNvPr id="3075" name="Content Placeholder 2"/>
          <p:cNvSpPr>
            <a:spLocks noGrp="1"/>
          </p:cNvSpPr>
          <p:nvPr>
            <p:ph idx="1"/>
          </p:nvPr>
        </p:nvSpPr>
        <p:spPr>
          <a:xfrm>
            <a:off x="261938" y="1073150"/>
            <a:ext cx="8778875" cy="5383213"/>
          </a:xfrm>
        </p:spPr>
        <p:txBody>
          <a:bodyPr/>
          <a:lstStyle/>
          <a:p>
            <a:pPr>
              <a:buFontTx/>
              <a:buNone/>
            </a:pPr>
            <a:r>
              <a:rPr lang="en-US" sz="2400" b="1" dirty="0" smtClean="0"/>
              <a:t>Discussion topics:</a:t>
            </a:r>
          </a:p>
          <a:p>
            <a:pPr>
              <a:buFontTx/>
              <a:buNone/>
            </a:pPr>
            <a:endParaRPr lang="en-US" sz="2400" b="1" dirty="0" smtClean="0"/>
          </a:p>
          <a:p>
            <a:pPr>
              <a:buFontTx/>
              <a:buNone/>
            </a:pPr>
            <a:r>
              <a:rPr lang="en-US" sz="2400" b="1" dirty="0" smtClean="0"/>
              <a:t>RCS/RCE testing progress</a:t>
            </a:r>
          </a:p>
          <a:p>
            <a:pPr lvl="1"/>
            <a:r>
              <a:rPr lang="en-US" sz="2000" b="1" dirty="0" smtClean="0"/>
              <a:t> </a:t>
            </a:r>
            <a:r>
              <a:rPr lang="en-US" sz="2000" dirty="0" smtClean="0"/>
              <a:t>Jeff, Martin</a:t>
            </a:r>
          </a:p>
          <a:p>
            <a:pPr>
              <a:buFontTx/>
              <a:buNone/>
            </a:pPr>
            <a:r>
              <a:rPr lang="en-US" sz="2400" b="1" dirty="0" smtClean="0"/>
              <a:t>GCF and PTCRB terminal certification</a:t>
            </a:r>
          </a:p>
          <a:p>
            <a:pPr lvl="1"/>
            <a:r>
              <a:rPr lang="en-US" sz="2000" b="1" dirty="0" smtClean="0"/>
              <a:t> </a:t>
            </a:r>
            <a:r>
              <a:rPr lang="en-US" sz="2000" dirty="0" smtClean="0"/>
              <a:t>Richard, Markus</a:t>
            </a:r>
          </a:p>
          <a:p>
            <a:pPr>
              <a:buFontTx/>
              <a:buNone/>
            </a:pPr>
            <a:r>
              <a:rPr lang="en-US" sz="2400" b="1" dirty="0" smtClean="0"/>
              <a:t>The role of an IOP Ambassador </a:t>
            </a:r>
          </a:p>
          <a:p>
            <a:pPr lvl="1"/>
            <a:r>
              <a:rPr lang="en-US" sz="2000" dirty="0" smtClean="0"/>
              <a:t>Gathering test results from outside IOP</a:t>
            </a:r>
          </a:p>
          <a:p>
            <a:pPr lvl="1"/>
            <a:r>
              <a:rPr lang="en-US" sz="2000" dirty="0" smtClean="0"/>
              <a:t>Jeff, Francesco</a:t>
            </a:r>
          </a:p>
          <a:p>
            <a:pPr>
              <a:buFontTx/>
              <a:buNone/>
            </a:pPr>
            <a:r>
              <a:rPr lang="es-ES" sz="2400" b="1" dirty="0" err="1" smtClean="0"/>
              <a:t>Improved</a:t>
            </a:r>
            <a:r>
              <a:rPr lang="es-ES" sz="2400" b="1" dirty="0" smtClean="0"/>
              <a:t> </a:t>
            </a:r>
            <a:r>
              <a:rPr lang="es-ES" sz="2400" b="1" dirty="0" err="1" smtClean="0"/>
              <a:t>management</a:t>
            </a:r>
            <a:r>
              <a:rPr lang="es-ES" sz="2400" b="1" dirty="0" smtClean="0"/>
              <a:t> of </a:t>
            </a:r>
            <a:r>
              <a:rPr lang="es-ES" sz="2400" b="1" dirty="0" err="1" smtClean="0"/>
              <a:t>Public</a:t>
            </a:r>
            <a:r>
              <a:rPr lang="es-ES" sz="2400" b="1" dirty="0" smtClean="0"/>
              <a:t> </a:t>
            </a:r>
            <a:r>
              <a:rPr lang="es-ES" sz="2400" b="1" dirty="0" err="1" smtClean="0"/>
              <a:t>Review</a:t>
            </a:r>
            <a:endParaRPr lang="es-ES" sz="2400" b="1" dirty="0" smtClean="0"/>
          </a:p>
          <a:p>
            <a:pPr lvl="1">
              <a:buFontTx/>
              <a:buChar char="•"/>
            </a:pPr>
            <a:r>
              <a:rPr lang="en-US" sz="2000" dirty="0" smtClean="0"/>
              <a:t> Han</a:t>
            </a:r>
          </a:p>
          <a:p>
            <a:pPr>
              <a:buFontTx/>
              <a:buNone/>
            </a:pPr>
            <a:endParaRPr lang="en-US" sz="2400" dirty="0" smtClean="0"/>
          </a:p>
          <a:p>
            <a:pPr>
              <a:buFontTx/>
              <a:buNone/>
            </a:pPr>
            <a:endParaRPr lang="nl-NL" sz="2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RCS/RCE Testing Progress</a:t>
            </a:r>
            <a:endParaRPr lang="nl-NL" smtClean="0"/>
          </a:p>
        </p:txBody>
      </p:sp>
      <p:sp>
        <p:nvSpPr>
          <p:cNvPr id="4099" name="Content Placeholder 2"/>
          <p:cNvSpPr>
            <a:spLocks noGrp="1"/>
          </p:cNvSpPr>
          <p:nvPr>
            <p:ph idx="1"/>
          </p:nvPr>
        </p:nvSpPr>
        <p:spPr>
          <a:xfrm>
            <a:off x="292100" y="1084263"/>
            <a:ext cx="8778875" cy="5475287"/>
          </a:xfrm>
        </p:spPr>
        <p:txBody>
          <a:bodyPr/>
          <a:lstStyle/>
          <a:p>
            <a:pPr>
              <a:buFontTx/>
              <a:buNone/>
            </a:pPr>
            <a:r>
              <a:rPr lang="en-US" sz="2800" b="1" smtClean="0"/>
              <a:t>The market:</a:t>
            </a:r>
          </a:p>
          <a:p>
            <a:r>
              <a:rPr lang="en-US" sz="2400" smtClean="0"/>
              <a:t>RCS deployment is mostly pursued by US operators</a:t>
            </a:r>
          </a:p>
          <a:p>
            <a:r>
              <a:rPr lang="en-US" sz="2400" smtClean="0"/>
              <a:t>RCS-e is pursued by 5 European operators</a:t>
            </a:r>
          </a:p>
          <a:p>
            <a:pPr lvl="1"/>
            <a:r>
              <a:rPr lang="en-US" sz="2000" smtClean="0"/>
              <a:t>OMA-IOP RCS-e testing was requested in an OMA board motion</a:t>
            </a:r>
          </a:p>
          <a:p>
            <a:r>
              <a:rPr lang="en-US" sz="2400" smtClean="0"/>
              <a:t>Deployment timelines for both are around the end of 2011</a:t>
            </a:r>
          </a:p>
          <a:p>
            <a:pPr>
              <a:buFontTx/>
              <a:buNone/>
            </a:pPr>
            <a:r>
              <a:rPr lang="en-US" sz="2400" b="1" smtClean="0"/>
              <a:t>IOP value:</a:t>
            </a:r>
          </a:p>
          <a:p>
            <a:r>
              <a:rPr lang="en-US" sz="2400" smtClean="0"/>
              <a:t>OMA-IOP can provide value to OMA and the market by:</a:t>
            </a:r>
          </a:p>
          <a:p>
            <a:pPr lvl="1"/>
            <a:r>
              <a:rPr lang="en-US" sz="2000" smtClean="0"/>
              <a:t>Providing test cases to GCF and/or PTCRB to enable certification of terminals</a:t>
            </a:r>
          </a:p>
          <a:p>
            <a:pPr lvl="1"/>
            <a:r>
              <a:rPr lang="en-US" sz="2000" smtClean="0"/>
              <a:t>Communicate with other bodies to coordinate RCS/RCE Interoperability testing</a:t>
            </a:r>
          </a:p>
          <a:p>
            <a:pPr lvl="1"/>
            <a:r>
              <a:rPr lang="en-US" sz="2000" smtClean="0"/>
              <a:t>Feedback OMA /External test results to the OMA Technical Work Groups to keep</a:t>
            </a:r>
          </a:p>
          <a:p>
            <a:pPr lvl="2"/>
            <a:r>
              <a:rPr lang="en-US" sz="1800" smtClean="0"/>
              <a:t>OMA  involved in future development work</a:t>
            </a:r>
          </a:p>
          <a:p>
            <a:pPr lvl="2"/>
            <a:r>
              <a:rPr lang="en-US" sz="1800" smtClean="0"/>
              <a:t>RCS and RCE closely coordinated to make development more efficient</a:t>
            </a:r>
          </a:p>
          <a:p>
            <a:r>
              <a:rPr lang="en-US" sz="2400" smtClean="0"/>
              <a:t>.</a:t>
            </a:r>
          </a:p>
          <a:p>
            <a:endParaRPr lang="nl-NL" sz="24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RCS/RCE activities</a:t>
            </a:r>
            <a:endParaRPr lang="nl-NL" smtClean="0"/>
          </a:p>
        </p:txBody>
      </p:sp>
      <p:sp>
        <p:nvSpPr>
          <p:cNvPr id="5123" name="Rectangle 2"/>
          <p:cNvSpPr>
            <a:spLocks noChangeArrowheads="1"/>
          </p:cNvSpPr>
          <p:nvPr/>
        </p:nvSpPr>
        <p:spPr bwMode="auto">
          <a:xfrm>
            <a:off x="361950" y="1106488"/>
            <a:ext cx="8636000" cy="4832350"/>
          </a:xfrm>
          <a:prstGeom prst="rect">
            <a:avLst/>
          </a:prstGeom>
          <a:noFill/>
          <a:ln w="9525">
            <a:noFill/>
            <a:miter lim="800000"/>
            <a:headEnd/>
            <a:tailEnd/>
          </a:ln>
        </p:spPr>
        <p:txBody>
          <a:bodyPr>
            <a:spAutoFit/>
          </a:bodyPr>
          <a:lstStyle/>
          <a:p>
            <a:pPr>
              <a:buFont typeface="Arial" charset="0"/>
              <a:buChar char="•"/>
            </a:pPr>
            <a:r>
              <a:rPr lang="en-US" sz="2400" b="0">
                <a:solidFill>
                  <a:srgbClr val="000066"/>
                </a:solidFill>
                <a:latin typeface="Arial Narrow" pitchFamily="34" charset="0"/>
              </a:rPr>
              <a:t>Identified start of testwindow in the second half of 2011</a:t>
            </a:r>
          </a:p>
          <a:p>
            <a:pPr>
              <a:buFont typeface="Arial" charset="0"/>
              <a:buChar char="•"/>
            </a:pPr>
            <a:r>
              <a:rPr lang="en-US" sz="2400" b="0">
                <a:solidFill>
                  <a:srgbClr val="000066"/>
                </a:solidFill>
                <a:latin typeface="Arial Narrow" pitchFamily="34" charset="0"/>
              </a:rPr>
              <a:t>Identified 35 Simple/IM 1.0 Interoperability and 5 OMA conformance test cases</a:t>
            </a:r>
          </a:p>
          <a:p>
            <a:pPr>
              <a:buFont typeface="Arial" charset="0"/>
              <a:buChar char="•"/>
            </a:pPr>
            <a:r>
              <a:rPr lang="en-US" sz="2400" b="0">
                <a:solidFill>
                  <a:srgbClr val="000066"/>
                </a:solidFill>
                <a:latin typeface="Arial Narrow" pitchFamily="34" charset="0"/>
              </a:rPr>
              <a:t>Support was indicated by multiple companies to support terminal certification in GCF</a:t>
            </a:r>
          </a:p>
          <a:p>
            <a:pPr>
              <a:buFont typeface="Arial" charset="0"/>
              <a:buChar char="•"/>
            </a:pPr>
            <a:r>
              <a:rPr lang="en-US" sz="2400" b="0">
                <a:solidFill>
                  <a:srgbClr val="000066"/>
                </a:solidFill>
                <a:latin typeface="Arial Narrow" pitchFamily="34" charset="0"/>
              </a:rPr>
              <a:t>OMA-IOP extended a liaison to GSMA RCS to coordinate IOT strategies</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a positive response from GSMA</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the latest GSMA RCE 1.2 document</a:t>
            </a:r>
          </a:p>
          <a:p>
            <a:pPr>
              <a:buFont typeface="Arial" charset="0"/>
              <a:buChar char="•"/>
            </a:pPr>
            <a:r>
              <a:rPr lang="en-US" sz="2400" b="0">
                <a:solidFill>
                  <a:srgbClr val="000066"/>
                </a:solidFill>
                <a:latin typeface="Arial Narrow" pitchFamily="34" charset="0"/>
              </a:rPr>
              <a:t>Extended a call for testbank registrations for Simple/IM 1.0</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one terminal  vendor registration </a:t>
            </a:r>
          </a:p>
          <a:p>
            <a:pPr>
              <a:buFont typeface="Arial" charset="0"/>
              <a:buChar char="•"/>
            </a:pPr>
            <a:r>
              <a:rPr lang="en-US" sz="2400" b="0">
                <a:solidFill>
                  <a:srgbClr val="000066"/>
                </a:solidFill>
                <a:latin typeface="Arial Narrow" pitchFamily="34" charset="0"/>
              </a:rPr>
              <a:t>IOP participation of RCS-e operators in the Vancouver meeting</a:t>
            </a:r>
          </a:p>
          <a:p>
            <a:pPr>
              <a:buFont typeface="Arial" charset="0"/>
              <a:buChar char="•"/>
            </a:pPr>
            <a:r>
              <a:rPr lang="en-US" sz="2400" b="0">
                <a:solidFill>
                  <a:srgbClr val="000066"/>
                </a:solidFill>
                <a:latin typeface="Arial Narrow" pitchFamily="34" charset="0"/>
              </a:rPr>
              <a:t>Suggested Way forward:</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Upon CR acceptance of RCS-e  extensions finalize simple IM test cases</a:t>
            </a:r>
          </a:p>
          <a:p>
            <a:endParaRPr lang="nl-NL"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GCF and PTCRB terminal certification</a:t>
            </a:r>
            <a:endParaRPr lang="en-GB" smtClean="0"/>
          </a:p>
        </p:txBody>
      </p:sp>
      <p:sp>
        <p:nvSpPr>
          <p:cNvPr id="6147" name="Rectangle 3"/>
          <p:cNvSpPr>
            <a:spLocks noGrp="1" noChangeArrowheads="1"/>
          </p:cNvSpPr>
          <p:nvPr>
            <p:ph type="body" idx="1"/>
          </p:nvPr>
        </p:nvSpPr>
        <p:spPr>
          <a:xfrm>
            <a:off x="292100" y="1225550"/>
            <a:ext cx="8778875" cy="5327650"/>
          </a:xfrm>
        </p:spPr>
        <p:txBody>
          <a:bodyPr/>
          <a:lstStyle/>
          <a:p>
            <a:pPr>
              <a:lnSpc>
                <a:spcPct val="90000"/>
              </a:lnSpc>
            </a:pPr>
            <a:r>
              <a:rPr lang="en-GB" smtClean="0"/>
              <a:t>The industry relies on GCF and PTCRB to carry out device Certification for a number of OMA Enablers – without this the uptake of OMA Enablers would be lessened!</a:t>
            </a:r>
          </a:p>
          <a:p>
            <a:pPr lvl="1">
              <a:lnSpc>
                <a:spcPct val="90000"/>
              </a:lnSpc>
            </a:pPr>
            <a:r>
              <a:rPr lang="en-GB" smtClean="0"/>
              <a:t>Operators rely on GCF/PTCRB testing to ensure conformance of Client implementations on their networks to OMA Standards</a:t>
            </a:r>
          </a:p>
          <a:p>
            <a:pPr lvl="1">
              <a:lnSpc>
                <a:spcPct val="90000"/>
              </a:lnSpc>
            </a:pPr>
            <a:r>
              <a:rPr lang="en-GB" smtClean="0"/>
              <a:t>Client vendors use GCF/PTCRB testing to ensure conformance to OMA Standards</a:t>
            </a:r>
          </a:p>
          <a:p>
            <a:pPr>
              <a:lnSpc>
                <a:spcPct val="90000"/>
              </a:lnSpc>
            </a:pPr>
            <a:r>
              <a:rPr lang="en-GB" smtClean="0"/>
              <a:t>GCF/PTCRB rely on OMA IOP to provide Interoperability test cases, (client) Conformance test cases and related TTCN</a:t>
            </a:r>
          </a:p>
          <a:p>
            <a:pPr lvl="1">
              <a:lnSpc>
                <a:spcPct val="90000"/>
              </a:lnSpc>
            </a:pPr>
            <a:r>
              <a:rPr lang="en-GB" smtClean="0"/>
              <a:t>By their charters, GCF and PTCRB cannot create their own test cases and therefore rely on other Standards Bodies to provide them</a:t>
            </a:r>
          </a:p>
          <a:p>
            <a:pPr>
              <a:lnSpc>
                <a:spcPct val="90000"/>
              </a:lnSpc>
            </a:pPr>
            <a:r>
              <a:rPr lang="en-GB" smtClean="0"/>
              <a:t>OMA Application Enablers form an important part of GCF and PTCRB Device Certification (testing)</a:t>
            </a:r>
          </a:p>
          <a:p>
            <a:pPr lvl="1">
              <a:lnSpc>
                <a:spcPct val="90000"/>
              </a:lnSpc>
            </a:pPr>
            <a:r>
              <a:rPr lang="en-GB" smtClean="0"/>
              <a:t>Approx. 10% of GCF/PTCRB Work Items are for OMA Enablers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GCF statistics</a:t>
            </a:r>
            <a:endParaRPr lang="en-GB" smtClean="0"/>
          </a:p>
        </p:txBody>
      </p:sp>
      <p:sp>
        <p:nvSpPr>
          <p:cNvPr id="7171" name="Rectangle 3"/>
          <p:cNvSpPr>
            <a:spLocks noGrp="1" noChangeArrowheads="1"/>
          </p:cNvSpPr>
          <p:nvPr>
            <p:ph type="body" idx="1"/>
          </p:nvPr>
        </p:nvSpPr>
        <p:spPr>
          <a:xfrm>
            <a:off x="292100" y="1225550"/>
            <a:ext cx="8504238" cy="5029200"/>
          </a:xfrm>
        </p:spPr>
        <p:txBody>
          <a:bodyPr/>
          <a:lstStyle/>
          <a:p>
            <a:pPr>
              <a:lnSpc>
                <a:spcPct val="90000"/>
              </a:lnSpc>
            </a:pPr>
            <a:r>
              <a:rPr lang="en-GB" smtClean="0"/>
              <a:t>In last </a:t>
            </a:r>
            <a:r>
              <a:rPr lang="en-GB" u="sng" smtClean="0"/>
              <a:t>12 months </a:t>
            </a:r>
            <a:r>
              <a:rPr lang="en-GB" smtClean="0"/>
              <a:t>the GCF Certified (tested) a total of 488 different devices on which the following OMA Enablers were tested: </a:t>
            </a:r>
          </a:p>
          <a:p>
            <a:pPr lvl="1">
              <a:lnSpc>
                <a:spcPct val="90000"/>
              </a:lnSpc>
            </a:pPr>
            <a:r>
              <a:rPr lang="en-GB" smtClean="0"/>
              <a:t>MMS: 274 devices</a:t>
            </a:r>
          </a:p>
          <a:p>
            <a:pPr lvl="1">
              <a:lnSpc>
                <a:spcPct val="90000"/>
              </a:lnSpc>
            </a:pPr>
            <a:r>
              <a:rPr lang="en-GB" smtClean="0"/>
              <a:t>Browsing: 180 devices</a:t>
            </a:r>
          </a:p>
          <a:p>
            <a:pPr lvl="1">
              <a:lnSpc>
                <a:spcPct val="90000"/>
              </a:lnSpc>
            </a:pPr>
            <a:r>
              <a:rPr lang="en-GB" smtClean="0"/>
              <a:t>SUPL 1.0: 159 devices</a:t>
            </a:r>
          </a:p>
          <a:p>
            <a:pPr lvl="1">
              <a:lnSpc>
                <a:spcPct val="90000"/>
              </a:lnSpc>
            </a:pPr>
            <a:r>
              <a:rPr lang="en-GB" smtClean="0"/>
              <a:t>DM: 49 devices</a:t>
            </a:r>
          </a:p>
          <a:p>
            <a:pPr lvl="1">
              <a:lnSpc>
                <a:spcPct val="90000"/>
              </a:lnSpc>
            </a:pPr>
            <a:r>
              <a:rPr lang="en-GB" smtClean="0"/>
              <a:t>FUMO: 53 devices</a:t>
            </a:r>
          </a:p>
          <a:p>
            <a:pPr lvl="1">
              <a:lnSpc>
                <a:spcPct val="90000"/>
              </a:lnSpc>
            </a:pPr>
            <a:r>
              <a:rPr lang="en-GB" smtClean="0"/>
              <a:t>SCOMO: 13 devices</a:t>
            </a:r>
          </a:p>
          <a:p>
            <a:pPr>
              <a:lnSpc>
                <a:spcPct val="90000"/>
              </a:lnSpc>
            </a:pPr>
            <a:r>
              <a:rPr lang="en-GB" smtClean="0"/>
              <a:t>Additionally the GCF has/had the following Enablers in its program:</a:t>
            </a:r>
          </a:p>
          <a:p>
            <a:pPr lvl="1">
              <a:lnSpc>
                <a:spcPct val="90000"/>
              </a:lnSpc>
            </a:pPr>
            <a:r>
              <a:rPr lang="en-GB" smtClean="0"/>
              <a:t>SCWS (Interoperability testing only)</a:t>
            </a:r>
          </a:p>
          <a:p>
            <a:pPr lvl="1">
              <a:lnSpc>
                <a:spcPct val="90000"/>
              </a:lnSpc>
            </a:pPr>
            <a:r>
              <a:rPr lang="en-GB" smtClean="0"/>
              <a:t>SUPL 2.0 (under development)</a:t>
            </a:r>
          </a:p>
          <a:p>
            <a:pPr lvl="1">
              <a:lnSpc>
                <a:spcPct val="90000"/>
              </a:lnSpc>
            </a:pPr>
            <a:r>
              <a:rPr lang="en-GB" smtClean="0"/>
              <a:t>RCS-e (planned)</a:t>
            </a:r>
          </a:p>
          <a:p>
            <a:pPr lvl="1">
              <a:lnSpc>
                <a:spcPct val="90000"/>
              </a:lnSpc>
            </a:pPr>
            <a:r>
              <a:rPr lang="en-GB" smtClean="0"/>
              <a:t>POC and BCAST (both abandoned)</a:t>
            </a:r>
          </a:p>
          <a:p>
            <a:pPr lvl="1">
              <a:lnSpc>
                <a:spcPct val="90000"/>
              </a:lnSpc>
            </a:pPr>
            <a:endParaRPr lang="en-GB"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PTCRB statistics</a:t>
            </a:r>
            <a:endParaRPr lang="en-GB" smtClean="0"/>
          </a:p>
        </p:txBody>
      </p:sp>
      <p:sp>
        <p:nvSpPr>
          <p:cNvPr id="8195" name="Rectangle 3"/>
          <p:cNvSpPr>
            <a:spLocks noGrp="1" noChangeArrowheads="1"/>
          </p:cNvSpPr>
          <p:nvPr>
            <p:ph type="body" idx="1"/>
          </p:nvPr>
        </p:nvSpPr>
        <p:spPr>
          <a:xfrm>
            <a:off x="292100" y="1076446"/>
            <a:ext cx="8504238" cy="3125164"/>
          </a:xfrm>
        </p:spPr>
        <p:txBody>
          <a:bodyPr/>
          <a:lstStyle/>
          <a:p>
            <a:pPr>
              <a:lnSpc>
                <a:spcPct val="90000"/>
              </a:lnSpc>
            </a:pPr>
            <a:r>
              <a:rPr lang="en-GB" u="sng" dirty="0" smtClean="0"/>
              <a:t>Since starting </a:t>
            </a:r>
            <a:r>
              <a:rPr lang="en-GB" dirty="0" smtClean="0"/>
              <a:t>to test OMA Enablers the PTCRB has Certified (tested) the following numbers of devices with OMA Enablers: </a:t>
            </a:r>
          </a:p>
          <a:p>
            <a:pPr lvl="1">
              <a:lnSpc>
                <a:spcPct val="90000"/>
              </a:lnSpc>
            </a:pPr>
            <a:r>
              <a:rPr lang="en-GB" dirty="0" smtClean="0"/>
              <a:t>MMS: 2486 devices</a:t>
            </a:r>
          </a:p>
          <a:p>
            <a:pPr lvl="1">
              <a:lnSpc>
                <a:spcPct val="90000"/>
              </a:lnSpc>
            </a:pPr>
            <a:r>
              <a:rPr lang="en-GB" dirty="0" smtClean="0"/>
              <a:t>Browsing: 883 devices</a:t>
            </a:r>
          </a:p>
          <a:p>
            <a:pPr lvl="1">
              <a:lnSpc>
                <a:spcPct val="90000"/>
              </a:lnSpc>
            </a:pPr>
            <a:r>
              <a:rPr lang="en-GB" dirty="0" smtClean="0"/>
              <a:t>SUPL 1.0: 801 devices</a:t>
            </a:r>
          </a:p>
          <a:p>
            <a:pPr lvl="1">
              <a:lnSpc>
                <a:spcPct val="90000"/>
              </a:lnSpc>
            </a:pPr>
            <a:r>
              <a:rPr lang="en-GB" dirty="0" smtClean="0"/>
              <a:t>DM: 444 devices</a:t>
            </a:r>
          </a:p>
          <a:p>
            <a:pPr lvl="1">
              <a:lnSpc>
                <a:spcPct val="90000"/>
              </a:lnSpc>
            </a:pPr>
            <a:r>
              <a:rPr lang="en-GB" dirty="0" smtClean="0"/>
              <a:t>FUMO: 84 devices</a:t>
            </a:r>
          </a:p>
          <a:p>
            <a:pPr lvl="1">
              <a:lnSpc>
                <a:spcPct val="90000"/>
              </a:lnSpc>
            </a:pPr>
            <a:r>
              <a:rPr lang="en-GB" dirty="0" smtClean="0"/>
              <a:t>SCOMO: 11 devices</a:t>
            </a:r>
          </a:p>
        </p:txBody>
      </p:sp>
      <p:sp>
        <p:nvSpPr>
          <p:cNvPr id="2" name="TextBox 1"/>
          <p:cNvSpPr txBox="1"/>
          <p:nvPr/>
        </p:nvSpPr>
        <p:spPr>
          <a:xfrm>
            <a:off x="614382" y="4363656"/>
            <a:ext cx="7772400" cy="10895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en-GB" sz="2400" dirty="0"/>
              <a:t>The only possible way to test the Conformance of this number of devices is via the GCF/PTCRB programs using test cases from IOP!</a:t>
            </a:r>
          </a:p>
        </p:txBody>
      </p:sp>
      <p:sp>
        <p:nvSpPr>
          <p:cNvPr id="8" name="Rectangle 7"/>
          <p:cNvSpPr/>
          <p:nvPr/>
        </p:nvSpPr>
        <p:spPr>
          <a:xfrm>
            <a:off x="578735" y="5602145"/>
            <a:ext cx="8067555" cy="1006429"/>
          </a:xfrm>
          <a:prstGeom prst="rect">
            <a:avLst/>
          </a:prstGeom>
        </p:spPr>
        <p:txBody>
          <a:bodyPr wrap="square">
            <a:spAutoFit/>
          </a:bodyPr>
          <a:lstStyle/>
          <a:p>
            <a:pPr lvl="0"/>
            <a:r>
              <a:rPr lang="en-GB" sz="2200" dirty="0" smtClean="0">
                <a:solidFill>
                  <a:srgbClr val="480024"/>
                </a:solidFill>
                <a:latin typeface="+mn-lt"/>
              </a:rPr>
              <a:t>Recommendation: </a:t>
            </a:r>
            <a:r>
              <a:rPr lang="en-GB" sz="2200" b="0" dirty="0" smtClean="0">
                <a:solidFill>
                  <a:srgbClr val="480024"/>
                </a:solidFill>
                <a:latin typeface="+mn-lt"/>
              </a:rPr>
              <a:t>Issue a press release together with GCF and PTCRB about these </a:t>
            </a:r>
            <a:r>
              <a:rPr lang="en-GB" sz="2200" b="0" dirty="0" smtClean="0">
                <a:solidFill>
                  <a:srgbClr val="480024"/>
                </a:solidFill>
                <a:latin typeface="+mn-lt"/>
              </a:rPr>
              <a:t>statistics coinciding with SUPL 2.0 certification start endorsing </a:t>
            </a:r>
            <a:r>
              <a:rPr lang="en-GB" sz="2200" b="0" dirty="0" smtClean="0">
                <a:solidFill>
                  <a:srgbClr val="480024"/>
                </a:solidFill>
                <a:latin typeface="+mn-lt"/>
              </a:rPr>
              <a:t>OMA-IOP value.</a:t>
            </a:r>
            <a:endParaRPr lang="nl-NL" sz="2200" b="0" dirty="0" smtClean="0">
              <a:solidFill>
                <a:srgbClr val="480024"/>
              </a:solidFill>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22263" y="1230489"/>
            <a:ext cx="8778875" cy="5149674"/>
          </a:xfrm>
        </p:spPr>
        <p:txBody>
          <a:bodyPr/>
          <a:lstStyle/>
          <a:p>
            <a:r>
              <a:rPr lang="en-US" altLang="ja-JP" dirty="0" smtClean="0"/>
              <a:t>Vendors prefer to develop and test internally or with selected operators, and do not share their test activity, for several reasons (not exhaustive):</a:t>
            </a:r>
          </a:p>
          <a:p>
            <a:pPr lvl="1"/>
            <a:r>
              <a:rPr lang="en-US" altLang="ja-JP" dirty="0" smtClean="0"/>
              <a:t>Taking part to an OMA event may be too expensive</a:t>
            </a:r>
          </a:p>
          <a:p>
            <a:pPr lvl="1"/>
            <a:r>
              <a:rPr lang="en-US" altLang="ja-JP" dirty="0" smtClean="0"/>
              <a:t>To test internally may be more effective</a:t>
            </a:r>
          </a:p>
          <a:p>
            <a:pPr lvl="1"/>
            <a:r>
              <a:rPr lang="en-US" altLang="ja-JP" dirty="0" smtClean="0"/>
              <a:t>Do not reveal outside the company’s strategic choice</a:t>
            </a:r>
          </a:p>
          <a:p>
            <a:pPr lvl="1"/>
            <a:r>
              <a:rPr lang="en-US" altLang="ja-JP" dirty="0" smtClean="0"/>
              <a:t>The implementations are still too immature</a:t>
            </a:r>
          </a:p>
          <a:p>
            <a:pPr lvl="1"/>
            <a:r>
              <a:rPr lang="en-US" altLang="ja-JP" dirty="0" smtClean="0"/>
              <a:t>The implementation is not fully standard compliant, but they represent a subset of standard features plus additional non-standard features.</a:t>
            </a:r>
          </a:p>
          <a:p>
            <a:pPr lvl="1"/>
            <a:r>
              <a:rPr lang="en-US" altLang="ja-JP" dirty="0" smtClean="0"/>
              <a:t>Vendors are too worried to get an order (and money) from operators</a:t>
            </a:r>
          </a:p>
        </p:txBody>
      </p:sp>
      <p:sp>
        <p:nvSpPr>
          <p:cNvPr id="9219" name="Rectangle 5"/>
          <p:cNvSpPr>
            <a:spLocks noGrp="1" noChangeArrowheads="1"/>
          </p:cNvSpPr>
          <p:nvPr>
            <p:ph type="title"/>
          </p:nvPr>
        </p:nvSpPr>
        <p:spPr>
          <a:noFill/>
        </p:spPr>
        <p:txBody>
          <a:bodyPr/>
          <a:lstStyle/>
          <a:p>
            <a:r>
              <a:rPr lang="en-US" smtClean="0"/>
              <a:t>IOP ambassador: Facts and observation</a:t>
            </a:r>
            <a:endParaRPr lang="en-US" sz="14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This new guy!</a:t>
            </a:r>
          </a:p>
        </p:txBody>
      </p:sp>
      <p:sp>
        <p:nvSpPr>
          <p:cNvPr id="10243" name="Rectangle 3"/>
          <p:cNvSpPr>
            <a:spLocks noGrp="1" noChangeArrowheads="1"/>
          </p:cNvSpPr>
          <p:nvPr>
            <p:ph type="body" idx="1"/>
          </p:nvPr>
        </p:nvSpPr>
        <p:spPr>
          <a:xfrm>
            <a:off x="322263" y="1128889"/>
            <a:ext cx="8778875" cy="5023555"/>
          </a:xfrm>
        </p:spPr>
        <p:txBody>
          <a:bodyPr/>
          <a:lstStyle/>
          <a:p>
            <a:pPr>
              <a:lnSpc>
                <a:spcPct val="80000"/>
              </a:lnSpc>
            </a:pPr>
            <a:r>
              <a:rPr lang="en-US" altLang="ja-JP" sz="2200" dirty="0" smtClean="0"/>
              <a:t>The IOP Ambassador has to monitor entities outside OMA where implementations of OMA specifications are tested, and approach such entities with something along the lines of </a:t>
            </a:r>
          </a:p>
          <a:p>
            <a:pPr lvl="1">
              <a:lnSpc>
                <a:spcPct val="80000"/>
              </a:lnSpc>
            </a:pPr>
            <a:r>
              <a:rPr lang="en-US" altLang="ja-JP" sz="2000" dirty="0" smtClean="0"/>
              <a:t>“</a:t>
            </a:r>
            <a:r>
              <a:rPr lang="en-US" altLang="ja-JP" sz="2000" i="1" dirty="0" smtClean="0"/>
              <a:t>Hello, I’m a representative of OMA, I know you are testing some products that implement OMA specifications, is it possible to find an agreement so that you may pass to OMA the results of your testing? We can discuss and find a compromise for the level of details and IPR issues; we are interested on specifications so you may want to pass to OMA the raw documents or a summary … You may benefit of this partnership because you may advertize that this activity is conducted with the collaboration of OMA. I may attend the test event, just as an observer, no overhead and no cost for you. …</a:t>
            </a:r>
            <a:r>
              <a:rPr lang="en-US" altLang="ja-JP" sz="2000" dirty="0" smtClean="0"/>
              <a:t>”</a:t>
            </a:r>
          </a:p>
          <a:p>
            <a:pPr>
              <a:lnSpc>
                <a:spcPct val="80000"/>
              </a:lnSpc>
            </a:pPr>
            <a:r>
              <a:rPr lang="en-US" altLang="ja-JP" sz="2200" dirty="0" smtClean="0"/>
              <a:t>Moreover, the IOP Ambassador may approach a company (vendor or operator), in such a way, maybe introduced by the OMA delegate of that company</a:t>
            </a:r>
          </a:p>
          <a:p>
            <a:pPr lvl="1">
              <a:lnSpc>
                <a:spcPct val="80000"/>
              </a:lnSpc>
            </a:pPr>
            <a:r>
              <a:rPr lang="en-US" altLang="ja-JP" sz="2000" dirty="0" smtClean="0"/>
              <a:t>“</a:t>
            </a:r>
            <a:r>
              <a:rPr lang="en-US" altLang="ja-JP" sz="2000" i="1" dirty="0" smtClean="0"/>
              <a:t>Hello, you may not know me, I’m a company colleague and I participate in OMA, so even if probably you do not know me I’m sure you have heard before about OMA; this guy is an OMA representative; I know you are very busy, but this guy has something interesting to tell you. Is there a chance that our company may pass to OMA the results of feedback, even if partial or whatever, to me and then to OMA?</a:t>
            </a:r>
            <a:r>
              <a:rPr lang="en-US" altLang="ja-JP" sz="2000" dirty="0" smtClean="0"/>
              <a:t>”. </a:t>
            </a:r>
          </a:p>
          <a:p>
            <a:pPr>
              <a:lnSpc>
                <a:spcPct val="80000"/>
              </a:lnSpc>
            </a:pPr>
            <a:r>
              <a:rPr lang="en-US" altLang="ja-JP" sz="2200" dirty="0" smtClean="0"/>
              <a:t>Then the IOP Ambassador may play his cards.</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14430</TotalTime>
  <Pages>15</Pages>
  <Words>1522</Words>
  <Application>Microsoft Office PowerPoint</Application>
  <PresentationFormat>Custom</PresentationFormat>
  <Paragraphs>137</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OMA Template</vt:lpstr>
      <vt:lpstr>OMA-IOP Collaboration Initiative  Objective:  Discuss how OMA IOP program might prepare to be a contributing and vital asset as OMA (re)defines it's ambitions in the marketplace   </vt:lpstr>
      <vt:lpstr>IOP Collaboration Overview</vt:lpstr>
      <vt:lpstr>RCS/RCE Testing Progress</vt:lpstr>
      <vt:lpstr>RCS/RCE activities</vt:lpstr>
      <vt:lpstr>GCF and PTCRB terminal certification</vt:lpstr>
      <vt:lpstr>GCF statistics</vt:lpstr>
      <vt:lpstr>PTCRB statistics</vt:lpstr>
      <vt:lpstr>IOP ambassador: Facts and observation</vt:lpstr>
      <vt:lpstr>This new guy!</vt:lpstr>
      <vt:lpstr>Ambassador Tasks</vt:lpstr>
      <vt:lpstr>Improved management of Public Review</vt:lpstr>
      <vt:lpstr>IOP Collaboration Summary</vt:lpstr>
      <vt:lpstr>Backups</vt:lpstr>
      <vt:lpstr>GCF and PTCRB</vt:lpstr>
      <vt:lpstr>The role of an IOP Ambassador  </vt:lpstr>
      <vt:lpstr>Additional considerations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Niekus</cp:lastModifiedBy>
  <cp:revision>1199</cp:revision>
  <cp:lastPrinted>1999-04-27T06:51:51Z</cp:lastPrinted>
  <dcterms:created xsi:type="dcterms:W3CDTF">2010-10-07T19:52:07Z</dcterms:created>
  <dcterms:modified xsi:type="dcterms:W3CDTF">2011-10-25T08:23:10Z</dcterms:modified>
</cp:coreProperties>
</file>