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29" r:id="rId3"/>
    <p:sldId id="331" r:id="rId4"/>
    <p:sldId id="332" r:id="rId5"/>
    <p:sldId id="330" r:id="rId6"/>
    <p:sldId id="324"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宋体" charset="-122"/>
        <a:cs typeface="+mn-cs"/>
      </a:defRPr>
    </a:lvl1pPr>
    <a:lvl2pPr marL="457200" algn="l" rtl="0" fontAlgn="base">
      <a:spcBef>
        <a:spcPct val="0"/>
      </a:spcBef>
      <a:spcAft>
        <a:spcPct val="0"/>
      </a:spcAft>
      <a:defRPr sz="2000" kern="1200">
        <a:solidFill>
          <a:schemeClr val="tx1"/>
        </a:solidFill>
        <a:latin typeface="Arial" charset="0"/>
        <a:ea typeface="宋体" charset="-122"/>
        <a:cs typeface="+mn-cs"/>
      </a:defRPr>
    </a:lvl2pPr>
    <a:lvl3pPr marL="914400" algn="l" rtl="0" fontAlgn="base">
      <a:spcBef>
        <a:spcPct val="0"/>
      </a:spcBef>
      <a:spcAft>
        <a:spcPct val="0"/>
      </a:spcAft>
      <a:defRPr sz="2000" kern="1200">
        <a:solidFill>
          <a:schemeClr val="tx1"/>
        </a:solidFill>
        <a:latin typeface="Arial" charset="0"/>
        <a:ea typeface="宋体" charset="-122"/>
        <a:cs typeface="+mn-cs"/>
      </a:defRPr>
    </a:lvl3pPr>
    <a:lvl4pPr marL="1371600" algn="l" rtl="0" fontAlgn="base">
      <a:spcBef>
        <a:spcPct val="0"/>
      </a:spcBef>
      <a:spcAft>
        <a:spcPct val="0"/>
      </a:spcAft>
      <a:defRPr sz="2000" kern="1200">
        <a:solidFill>
          <a:schemeClr val="tx1"/>
        </a:solidFill>
        <a:latin typeface="Arial" charset="0"/>
        <a:ea typeface="宋体" charset="-122"/>
        <a:cs typeface="+mn-cs"/>
      </a:defRPr>
    </a:lvl4pPr>
    <a:lvl5pPr marL="1828800" algn="l" rtl="0" fontAlgn="base">
      <a:spcBef>
        <a:spcPct val="0"/>
      </a:spcBef>
      <a:spcAft>
        <a:spcPct val="0"/>
      </a:spcAft>
      <a:defRPr sz="2000" kern="1200">
        <a:solidFill>
          <a:schemeClr val="tx1"/>
        </a:solidFill>
        <a:latin typeface="Arial" charset="0"/>
        <a:ea typeface="宋体" charset="-122"/>
        <a:cs typeface="+mn-cs"/>
      </a:defRPr>
    </a:lvl5pPr>
    <a:lvl6pPr marL="2286000" algn="l" defTabSz="914400" rtl="0" eaLnBrk="1" latinLnBrk="0" hangingPunct="1">
      <a:defRPr sz="2000" kern="1200">
        <a:solidFill>
          <a:schemeClr val="tx1"/>
        </a:solidFill>
        <a:latin typeface="Arial" charset="0"/>
        <a:ea typeface="宋体" charset="-122"/>
        <a:cs typeface="+mn-cs"/>
      </a:defRPr>
    </a:lvl6pPr>
    <a:lvl7pPr marL="2743200" algn="l" defTabSz="914400" rtl="0" eaLnBrk="1" latinLnBrk="0" hangingPunct="1">
      <a:defRPr sz="2000" kern="1200">
        <a:solidFill>
          <a:schemeClr val="tx1"/>
        </a:solidFill>
        <a:latin typeface="Arial" charset="0"/>
        <a:ea typeface="宋体" charset="-122"/>
        <a:cs typeface="+mn-cs"/>
      </a:defRPr>
    </a:lvl7pPr>
    <a:lvl8pPr marL="3200400" algn="l" defTabSz="914400" rtl="0" eaLnBrk="1" latinLnBrk="0" hangingPunct="1">
      <a:defRPr sz="2000" kern="1200">
        <a:solidFill>
          <a:schemeClr val="tx1"/>
        </a:solidFill>
        <a:latin typeface="Arial" charset="0"/>
        <a:ea typeface="宋体" charset="-122"/>
        <a:cs typeface="+mn-cs"/>
      </a:defRPr>
    </a:lvl8pPr>
    <a:lvl9pPr marL="3657600" algn="l" defTabSz="914400" rtl="0" eaLnBrk="1" latinLnBrk="0" hangingPunct="1">
      <a:defRPr sz="20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37" autoAdjust="0"/>
    <p:restoredTop sz="94707" autoAdjust="0"/>
  </p:normalViewPr>
  <p:slideViewPr>
    <p:cSldViewPr>
      <p:cViewPr varScale="1">
        <p:scale>
          <a:sx n="74" d="100"/>
          <a:sy n="74" d="100"/>
        </p:scale>
        <p:origin x="-1026"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3576"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
        <p:nvSpPr>
          <p:cNvPr id="4" name="Footer Placeholder 3"/>
          <p:cNvSpPr>
            <a:spLocks noGrp="1"/>
          </p:cNvSpPr>
          <p:nvPr>
            <p:ph type="ftr" sz="quarter" idx="4"/>
          </p:nvPr>
        </p:nvSpPr>
        <p:spPr>
          <a:xfrm>
            <a:off x="0" y="8720138"/>
            <a:ext cx="2971800" cy="458787"/>
          </a:xfrm>
          <a:prstGeom prst="rect">
            <a:avLst/>
          </a:prstGeom>
        </p:spPr>
        <p:txBody>
          <a:bodyPr vert="horz" wrap="square" lIns="91440" tIns="45720" rIns="91440" bIns="45720" numCol="1" anchor="b" anchorCtr="0" compatLnSpc="1">
            <a:prstTxWarp prst="textNoShape">
              <a:avLst/>
            </a:prstTxWarp>
          </a:bodyPr>
          <a:lstStyle>
            <a:lvl1pPr eaLnBrk="0" hangingPunct="0">
              <a:lnSpc>
                <a:spcPct val="90000"/>
              </a:lnSpc>
              <a:defRPr sz="1200">
                <a:ea typeface="+mn-ea"/>
              </a:defRPr>
            </a:lvl1pPr>
          </a:lstStyle>
          <a:p>
            <a:pPr>
              <a:defRPr/>
            </a:pPr>
            <a:endParaRPr lang="zh-CN" altLang="zh-CN"/>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a:ln/>
        </p:spPr>
      </p:sp>
      <p:sp>
        <p:nvSpPr>
          <p:cNvPr id="16386" name="Notes Placeholder 2"/>
          <p:cNvSpPr>
            <a:spLocks noGrp="1"/>
          </p:cNvSpPr>
          <p:nvPr>
            <p:ph type="body" idx="1"/>
          </p:nvPr>
        </p:nvSpPr>
        <p:spPr>
          <a:noFill/>
          <a:ln w="9525"/>
        </p:spPr>
        <p:txBody>
          <a:bodyPr/>
          <a:lstStyle/>
          <a:p>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a:ln/>
        </p:spPr>
      </p:sp>
      <p:sp>
        <p:nvSpPr>
          <p:cNvPr id="18434" name="Notes Placeholder 2"/>
          <p:cNvSpPr>
            <a:spLocks noGrp="1"/>
          </p:cNvSpPr>
          <p:nvPr>
            <p:ph type="body" idx="1"/>
          </p:nvPr>
        </p:nvSpPr>
        <p:spPr>
          <a:noFill/>
          <a:ln w="9525"/>
        </p:spPr>
        <p:txBody>
          <a:bodyPr/>
          <a:lstStyle/>
          <a:p>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p:spPr>
      </p:sp>
      <p:sp>
        <p:nvSpPr>
          <p:cNvPr id="21506" name="Notes Placeholder 2"/>
          <p:cNvSpPr>
            <a:spLocks noGrp="1"/>
          </p:cNvSpPr>
          <p:nvPr>
            <p:ph type="body" idx="1"/>
          </p:nvPr>
        </p:nvSpPr>
        <p:spPr>
          <a:noFill/>
          <a:ln w="9525"/>
        </p:spPr>
        <p:txBody>
          <a:bodyPr/>
          <a:lstStyle/>
          <a:p>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a:ln/>
        </p:spPr>
      </p:sp>
      <p:sp>
        <p:nvSpPr>
          <p:cNvPr id="24578" name="Notes Placeholder 2"/>
          <p:cNvSpPr>
            <a:spLocks noGrp="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defRPr/>
            </a:pPr>
            <a:endParaRPr lang="en-GB">
              <a:ea typeface="+mn-ea"/>
            </a:endParaRP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ea typeface="+mn-ea"/>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ea typeface="+mn-ea"/>
            </a:endParaRPr>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sz="1000" b="1">
                <a:ea typeface="+mn-ea"/>
                <a:cs typeface="Times New Roman" pitchFamily="18" charset="0"/>
              </a:rPr>
              <a:t>© 2010 Open Mobile Alliance Ltd.  All Rights Reserved.</a:t>
            </a:r>
            <a:endParaRPr lang="en-US" altLang="zh-CN" sz="1000" b="1"/>
          </a:p>
          <a:p>
            <a:pPr defTabSz="403225" eaLnBrk="0" hangingPunct="0">
              <a:lnSpc>
                <a:spcPct val="90000"/>
              </a:lnSpc>
              <a:tabLst>
                <a:tab pos="5372100" algn="ctr"/>
                <a:tab pos="9182100" algn="r"/>
              </a:tabLst>
              <a:defRPr/>
            </a:pPr>
            <a:r>
              <a:rPr lang="en-US" altLang="zh-CN" sz="900" b="1">
                <a:latin typeface="Arial Narrow" pitchFamily="34" charset="0"/>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defRPr/>
            </a:pPr>
            <a:r>
              <a:rPr lang="en-US" sz="1800" b="1" dirty="0">
                <a:latin typeface="Arial Narrow" pitchFamily="34" charset="0"/>
                <a:ea typeface="+mn-ea"/>
              </a:rPr>
              <a:t>OMA-TP-2010-00xx</a:t>
            </a: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zh-CN" sz="1800" b="1">
                <a:latin typeface="Arial Narrow" pitchFamily="34" charset="0"/>
              </a:rPr>
              <a:t>Slide #</a:t>
            </a:r>
            <a:fld id="{F0D5C55D-C236-4D96-8BDC-20711A2431C1}" type="slidenum">
              <a:rPr lang="en-US" altLang="zh-CN" sz="1800" b="1">
                <a:latin typeface="Arial Narrow" pitchFamily="34" charset="0"/>
              </a:rPr>
              <a:pPr algn="r" defTabSz="403225" eaLnBrk="0" hangingPunct="0">
                <a:lnSpc>
                  <a:spcPct val="90000"/>
                </a:lnSpc>
                <a:tabLst>
                  <a:tab pos="5372100" algn="ctr"/>
                  <a:tab pos="9182100" algn="r"/>
                </a:tabLst>
                <a:defRPr/>
              </a:pPr>
              <a:t>‹#›</a:t>
            </a:fld>
            <a:r>
              <a:rPr lang="en-US" altLang="zh-CN" sz="1800" b="1">
                <a:latin typeface="Arial Narrow" pitchFamily="34" charset="0"/>
              </a:rPr>
              <a:t/>
            </a:r>
            <a:br>
              <a:rPr lang="en-US" altLang="zh-CN" sz="1800" b="1">
                <a:latin typeface="Arial Narrow" pitchFamily="34" charset="0"/>
              </a:rPr>
            </a:br>
            <a:r>
              <a:rPr lang="en-US" altLang="zh-CN" sz="500">
                <a:solidFill>
                  <a:srgbClr val="999999"/>
                </a:solidFill>
              </a:rPr>
              <a:t>[OMA-Template-SlideDeck-20090101-I]</a:t>
            </a:r>
            <a:endParaRPr lang="en-US" altLang="zh-CN"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wangshanshan@chinamobile.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7"/>
          <p:cNvSpPr>
            <a:spLocks noChangeArrowheads="1"/>
          </p:cNvSpPr>
          <p:nvPr/>
        </p:nvSpPr>
        <p:spPr bwMode="auto">
          <a:xfrm>
            <a:off x="338138" y="1981200"/>
            <a:ext cx="8839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zh-CN" b="1">
                <a:latin typeface="Tahoma" pitchFamily="34" charset="0"/>
              </a:rPr>
              <a:t>	Submitted To:	PAG</a:t>
            </a:r>
          </a:p>
          <a:p>
            <a:pPr defTabSz="762000" eaLnBrk="0" hangingPunct="0">
              <a:lnSpc>
                <a:spcPct val="95000"/>
              </a:lnSpc>
              <a:spcAft>
                <a:spcPct val="35000"/>
              </a:spcAft>
              <a:tabLst>
                <a:tab pos="1827213" algn="r"/>
                <a:tab pos="1939925" algn="l"/>
              </a:tabLst>
            </a:pPr>
            <a:r>
              <a:rPr lang="en-US" altLang="zh-CN" b="1">
                <a:latin typeface="Tahoma" pitchFamily="34" charset="0"/>
              </a:rPr>
              <a:t>	Date:	21 January 2010	</a:t>
            </a:r>
          </a:p>
          <a:p>
            <a:pPr defTabSz="762000" eaLnBrk="0" hangingPunct="0">
              <a:lnSpc>
                <a:spcPct val="95000"/>
              </a:lnSpc>
              <a:spcAft>
                <a:spcPct val="35000"/>
              </a:spcAft>
              <a:tabLst>
                <a:tab pos="1827213" algn="r"/>
                <a:tab pos="1939925" algn="l"/>
              </a:tabLst>
            </a:pPr>
            <a:r>
              <a:rPr lang="en-US" altLang="zh-CN" b="1">
                <a:latin typeface="Tahoma" pitchFamily="34" charset="0"/>
              </a:rPr>
              <a:t>	Availability:	      Public            OMA Confidential</a:t>
            </a:r>
          </a:p>
          <a:p>
            <a:pPr defTabSz="762000" eaLnBrk="0" hangingPunct="0">
              <a:lnSpc>
                <a:spcPct val="95000"/>
              </a:lnSpc>
              <a:spcAft>
                <a:spcPct val="35000"/>
              </a:spcAft>
              <a:tabLst>
                <a:tab pos="1827213" algn="r"/>
                <a:tab pos="1939925" algn="l"/>
              </a:tabLst>
            </a:pPr>
            <a:r>
              <a:rPr lang="en-US" altLang="zh-CN" b="1">
                <a:latin typeface="Tahoma" pitchFamily="34" charset="0"/>
              </a:rPr>
              <a:t>	Contact:	Wang Shanshan, </a:t>
            </a:r>
            <a:r>
              <a:rPr lang="en-US" altLang="zh-CN" b="1">
                <a:latin typeface="Tahoma" pitchFamily="34" charset="0"/>
                <a:hlinkClick r:id="rId4"/>
              </a:rPr>
              <a:t>wangshanshan@chinamobile.com</a:t>
            </a:r>
            <a:endParaRPr lang="en-US" altLang="zh-CN" b="1">
              <a:latin typeface="Tahoma" pitchFamily="34" charset="0"/>
            </a:endParaRPr>
          </a:p>
          <a:p>
            <a:pPr algn="ctr" defTabSz="762000" eaLnBrk="0" hangingPunct="0">
              <a:lnSpc>
                <a:spcPct val="95000"/>
              </a:lnSpc>
              <a:spcAft>
                <a:spcPct val="35000"/>
              </a:spcAft>
              <a:tabLst>
                <a:tab pos="1827213" algn="r"/>
                <a:tab pos="1939925" algn="l"/>
              </a:tabLst>
            </a:pPr>
            <a:r>
              <a:rPr lang="en-US" altLang="zh-CN" b="1">
                <a:latin typeface="Tahoma" pitchFamily="34" charset="0"/>
              </a:rPr>
              <a:t>Yin Yaoyao, yinyaoyao@chinamobile.com</a:t>
            </a:r>
          </a:p>
          <a:p>
            <a:pPr defTabSz="762000" eaLnBrk="0" hangingPunct="0">
              <a:lnSpc>
                <a:spcPct val="95000"/>
              </a:lnSpc>
              <a:spcAft>
                <a:spcPct val="35000"/>
              </a:spcAft>
              <a:tabLst>
                <a:tab pos="1827213" algn="r"/>
                <a:tab pos="1939925" algn="l"/>
              </a:tabLst>
            </a:pPr>
            <a:r>
              <a:rPr lang="en-US" altLang="zh-CN" b="1">
                <a:latin typeface="Tahoma" pitchFamily="34" charset="0"/>
              </a:rPr>
              <a:t>	Source:	Presence &amp; Availability WG (PAG)</a:t>
            </a:r>
          </a:p>
        </p:txBody>
      </p:sp>
      <p:sp>
        <p:nvSpPr>
          <p:cNvPr id="15363" name="Rectangle 26"/>
          <p:cNvSpPr>
            <a:spLocks noGrp="1" noChangeArrowheads="1"/>
          </p:cNvSpPr>
          <p:nvPr>
            <p:ph type="ctrTitle"/>
          </p:nvPr>
        </p:nvSpPr>
        <p:spPr>
          <a:xfrm>
            <a:off x="684213" y="6350"/>
            <a:ext cx="7996237" cy="1652588"/>
          </a:xfrm>
        </p:spPr>
        <p:txBody>
          <a:bodyPr anchor="t"/>
          <a:lstStyle/>
          <a:p>
            <a:r>
              <a:rPr lang="en-US" altLang="zh-CN" sz="2400" smtClean="0">
                <a:ea typeface="宋体" charset="-122"/>
              </a:rPr>
              <a:t>OMA-PAG-2010-00xx-INP_PDE1_2_input</a:t>
            </a:r>
            <a:br>
              <a:rPr lang="en-US" altLang="zh-CN" sz="2400" smtClean="0">
                <a:ea typeface="宋体" charset="-122"/>
              </a:rPr>
            </a:br>
            <a:r>
              <a:rPr lang="en-US" altLang="zh-CN" sz="1600" smtClean="0">
                <a:ea typeface="宋体" charset="-122"/>
              </a:rPr>
              <a:t/>
            </a:r>
            <a:br>
              <a:rPr lang="en-US" altLang="zh-CN" sz="1600" smtClean="0">
                <a:ea typeface="宋体" charset="-122"/>
              </a:rPr>
            </a:br>
            <a:r>
              <a:rPr lang="en-US" altLang="zh-CN" sz="3600" smtClean="0">
                <a:ea typeface="宋体" charset="-122"/>
              </a:rPr>
              <a:t>PDE 1.2 Input</a:t>
            </a:r>
            <a:br>
              <a:rPr lang="en-US" altLang="zh-CN" sz="3600" smtClean="0">
                <a:ea typeface="宋体" charset="-122"/>
              </a:rPr>
            </a:br>
            <a:endParaRPr lang="en-US" altLang="zh-CN" sz="2000" smtClean="0">
              <a:ea typeface="宋体" charset="-122"/>
            </a:endParaRPr>
          </a:p>
        </p:txBody>
      </p:sp>
      <p:sp>
        <p:nvSpPr>
          <p:cNvPr id="15364" name="Text Box 29"/>
          <p:cNvSpPr txBox="1">
            <a:spLocks noChangeArrowheads="1"/>
          </p:cNvSpPr>
          <p:nvPr/>
        </p:nvSpPr>
        <p:spPr bwMode="auto">
          <a:xfrm>
            <a:off x="2471738" y="2774950"/>
            <a:ext cx="287337"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altLang="zh-CN" sz="1800" b="1">
                <a:solidFill>
                  <a:srgbClr val="800000"/>
                </a:solidFill>
                <a:latin typeface="Tahoma" pitchFamily="34" charset="0"/>
              </a:rPr>
              <a:t>X</a:t>
            </a:r>
          </a:p>
        </p:txBody>
      </p:sp>
      <p:sp>
        <p:nvSpPr>
          <p:cNvPr id="15365" name="Text Box 30"/>
          <p:cNvSpPr txBox="1">
            <a:spLocks noChangeArrowheads="1"/>
          </p:cNvSpPr>
          <p:nvPr/>
        </p:nvSpPr>
        <p:spPr bwMode="auto">
          <a:xfrm>
            <a:off x="4148138"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a:solidFill>
                <a:srgbClr val="800000"/>
              </a:solidFill>
              <a:latin typeface="Tahoma" pitchFamily="34" charset="0"/>
            </a:endParaRPr>
          </a:p>
        </p:txBody>
      </p:sp>
      <p:sp>
        <p:nvSpPr>
          <p:cNvPr id="1536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zh-CN" sz="900">
                <a:cs typeface="Times New Roman" pitchFamily="18" charset="0"/>
              </a:rPr>
              <a:t>USE OF THIS DOCUMENT BY NON-OMA MEMBERS IS SUBJECT TO ALL OF THE TERMS AND CONDITIONS OF THE USE AGREEMENT (located at </a:t>
            </a:r>
            <a:r>
              <a:rPr lang="en-US" altLang="zh-CN" sz="900">
                <a:cs typeface="Times New Roman" pitchFamily="18" charset="0"/>
                <a:hlinkClick r:id="rId5"/>
              </a:rPr>
              <a:t>http://www.openmobilealliance.org/UseAgreement.html</a:t>
            </a:r>
            <a:r>
              <a:rPr lang="en-US" altLang="zh-CN"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zh-CN" sz="900">
                <a:cs typeface="Times New Roman" pitchFamily="18" charset="0"/>
              </a:rPr>
              <a:t>THIS DOCUMENT IS PROVIDED ON AN "AS IS" "AS AVAILABLE" AND "WITH ALL FAULTS" BASIS.</a:t>
            </a:r>
            <a:endParaRPr lang="en-US" altLang="zh-CN" sz="900"/>
          </a:p>
        </p:txBody>
      </p:sp>
      <p:sp>
        <p:nvSpPr>
          <p:cNvPr id="1536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zh-CN" sz="900" b="1">
                <a:cs typeface="Times New Roman" pitchFamily="18" charset="0"/>
              </a:rPr>
              <a:t>Intellectual Property Rights</a:t>
            </a:r>
          </a:p>
          <a:p>
            <a:pPr defTabSz="762000" eaLnBrk="0" hangingPunct="0">
              <a:lnSpc>
                <a:spcPct val="90000"/>
              </a:lnSpc>
              <a:spcBef>
                <a:spcPct val="35000"/>
              </a:spcBef>
            </a:pPr>
            <a:r>
              <a:rPr lang="en-US" altLang="zh-CN"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4"/>
          <p:cNvSpPr>
            <a:spLocks noGrp="1" noChangeArrowheads="1"/>
          </p:cNvSpPr>
          <p:nvPr>
            <p:ph type="title"/>
          </p:nvPr>
        </p:nvSpPr>
        <p:spPr/>
        <p:txBody>
          <a:bodyPr/>
          <a:lstStyle/>
          <a:p>
            <a:r>
              <a:rPr lang="en-GB" altLang="zh-CN" smtClean="0">
                <a:ea typeface="宋体" charset="-122"/>
              </a:rPr>
              <a:t>Background</a:t>
            </a:r>
          </a:p>
        </p:txBody>
      </p:sp>
      <p:sp>
        <p:nvSpPr>
          <p:cNvPr id="17410" name="Rectangle 5"/>
          <p:cNvSpPr>
            <a:spLocks noGrp="1" noChangeArrowheads="1"/>
          </p:cNvSpPr>
          <p:nvPr>
            <p:ph type="body" idx="1"/>
          </p:nvPr>
        </p:nvSpPr>
        <p:spPr>
          <a:xfrm>
            <a:off x="261938" y="1073150"/>
            <a:ext cx="8809037" cy="5383213"/>
          </a:xfrm>
        </p:spPr>
        <p:txBody>
          <a:bodyPr/>
          <a:lstStyle/>
          <a:p>
            <a:r>
              <a:rPr lang="en-US" altLang="zh-CN" smtClean="0">
                <a:ea typeface="宋体" charset="-122"/>
              </a:rPr>
              <a:t>During the Dec 2009 OMA PAG-WG Interim:</a:t>
            </a:r>
          </a:p>
          <a:p>
            <a:pPr lvl="1"/>
            <a:r>
              <a:rPr lang="en-US" altLang="zh-CN" smtClean="0">
                <a:ea typeface="宋体" charset="-122"/>
              </a:rPr>
              <a:t>PAG-WG agreed (in principal) to align Presence Access Layer (PAL Enabler) Aspects/Triggers/rules/policy as part of PDE </a:t>
            </a:r>
          </a:p>
          <a:p>
            <a:r>
              <a:rPr lang="en-GB" altLang="zh-CN" smtClean="0">
                <a:ea typeface="宋体" charset="-122"/>
              </a:rPr>
              <a:t>Some requirements related to social networking are important  and requests PDE 1.2 adding some new presence data or attributes :</a:t>
            </a:r>
          </a:p>
          <a:p>
            <a:pPr lvl="1"/>
            <a:r>
              <a:rPr lang="en-GB" altLang="zh-CN" smtClean="0">
                <a:ea typeface="宋体" charset="-122"/>
              </a:rPr>
              <a:t>Social Network (SN) is growing more powerful and popular, and more and more customers of Presence are using SN. So opening and sharing the information with Social network is very useful and necessary.</a:t>
            </a:r>
          </a:p>
          <a:p>
            <a:pPr lvl="1"/>
            <a:r>
              <a:rPr lang="en-GB" altLang="zh-CN" smtClean="0">
                <a:ea typeface="宋体" charset="-122"/>
              </a:rPr>
              <a:t> RCS has </a:t>
            </a:r>
            <a:r>
              <a:rPr lang="en-IE" altLang="zh-CN" smtClean="0">
                <a:ea typeface="宋体" charset="-122"/>
              </a:rPr>
              <a:t>agreed  position on RCS with respect to internet SN, and the input requirements need the </a:t>
            </a:r>
            <a:r>
              <a:rPr lang="en-GB" altLang="zh-CN" smtClean="0">
                <a:ea typeface="宋体" charset="-122"/>
              </a:rPr>
              <a:t>new presence data or attributes added in PDE.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altLang="zh-CN" smtClean="0">
                <a:ea typeface="宋体" charset="-122"/>
              </a:rPr>
              <a:t>Use case</a:t>
            </a:r>
          </a:p>
        </p:txBody>
      </p:sp>
      <p:sp>
        <p:nvSpPr>
          <p:cNvPr id="19458" name="Content Placeholder 2"/>
          <p:cNvSpPr>
            <a:spLocks noGrp="1"/>
          </p:cNvSpPr>
          <p:nvPr>
            <p:ph idx="1"/>
          </p:nvPr>
        </p:nvSpPr>
        <p:spPr>
          <a:xfrm>
            <a:off x="292100" y="996950"/>
            <a:ext cx="8778875" cy="5383213"/>
          </a:xfrm>
        </p:spPr>
        <p:txBody>
          <a:bodyPr/>
          <a:lstStyle/>
          <a:p>
            <a:r>
              <a:rPr lang="en-US" altLang="zh-CN" smtClean="0">
                <a:ea typeface="宋体" charset="-122"/>
              </a:rPr>
              <a:t>User case1– Bringing Presence info. to the Social Networks</a:t>
            </a:r>
          </a:p>
          <a:p>
            <a:pPr lvl="1"/>
            <a:r>
              <a:rPr lang="en-US" altLang="zh-CN" smtClean="0">
                <a:ea typeface="宋体" charset="-122"/>
              </a:rPr>
              <a:t>A SW developer can develop an application that can be published on an SN that allows an user on that SN to be able to present his/her presence info (such as online status..). With this presentation the User publishes a button or widget on his/her profile page that allows friends to contact the mentioned user. (such as message, or transfer files)</a:t>
            </a:r>
          </a:p>
          <a:p>
            <a:r>
              <a:rPr lang="en-US" altLang="zh-CN" smtClean="0">
                <a:ea typeface="宋体" charset="-122"/>
              </a:rPr>
              <a:t>User case2– Getting the SN status info. From Social Networks</a:t>
            </a:r>
          </a:p>
          <a:p>
            <a:pPr lvl="1"/>
            <a:r>
              <a:rPr lang="en-US" altLang="zh-CN" smtClean="0">
                <a:ea typeface="宋体" charset="-122"/>
              </a:rPr>
              <a:t>User A and user B have the friend relationship in SN1 and they are able to use the same applications in SN1, and user B is in the contact/friend list in user A’s client. When user A sends a private message to User B, or user A  uses a application (such as user A sends a gift to user B) in SN1, user B will receive a notification describing user A’s activity from SN1 (such as “your friend user A has sent you a message from SN1” or “your friend user A sends you a gift from SN1”), and it’s noted that the detail message context will not be sent to user B’s client .</a:t>
            </a:r>
            <a:r>
              <a:rPr lang="en-US" altLang="zh-CN" b="1" smtClean="0">
                <a:ea typeface="宋体" charset="-122"/>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Grp="1" noChangeArrowheads="1"/>
          </p:cNvSpPr>
          <p:nvPr>
            <p:ph type="title"/>
          </p:nvPr>
        </p:nvSpPr>
        <p:spPr/>
        <p:txBody>
          <a:bodyPr/>
          <a:lstStyle/>
          <a:p>
            <a:r>
              <a:rPr lang="en-GB" altLang="zh-CN" smtClean="0">
                <a:ea typeface="宋体" charset="-122"/>
              </a:rPr>
              <a:t>Purpose</a:t>
            </a:r>
          </a:p>
        </p:txBody>
      </p:sp>
      <p:sp>
        <p:nvSpPr>
          <p:cNvPr id="20482" name="Rectangle 5"/>
          <p:cNvSpPr>
            <a:spLocks noGrp="1" noChangeArrowheads="1"/>
          </p:cNvSpPr>
          <p:nvPr>
            <p:ph type="body" idx="1"/>
          </p:nvPr>
        </p:nvSpPr>
        <p:spPr>
          <a:xfrm>
            <a:off x="261938" y="1073150"/>
            <a:ext cx="8809037" cy="5383213"/>
          </a:xfrm>
        </p:spPr>
        <p:txBody>
          <a:bodyPr/>
          <a:lstStyle/>
          <a:p>
            <a:r>
              <a:rPr lang="en-GB" altLang="zh-CN" smtClean="0">
                <a:ea typeface="宋体" charset="-122"/>
              </a:rPr>
              <a:t>Purpose of this INP is to request PAG approval of Adding new presence data or attributes for social network covered by  PDE 1.2 scope.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altLang="zh-CN" smtClean="0">
                <a:ea typeface="宋体" charset="-122"/>
              </a:rPr>
              <a:t>Some input info. </a:t>
            </a:r>
          </a:p>
        </p:txBody>
      </p:sp>
      <p:sp>
        <p:nvSpPr>
          <p:cNvPr id="5" name="Rectangle 3"/>
          <p:cNvSpPr txBox="1">
            <a:spLocks noChangeArrowheads="1"/>
          </p:cNvSpPr>
          <p:nvPr/>
        </p:nvSpPr>
        <p:spPr bwMode="auto">
          <a:xfrm>
            <a:off x="261938" y="1100138"/>
            <a:ext cx="8778875" cy="5688012"/>
          </a:xfrm>
          <a:prstGeom prst="rect">
            <a:avLst/>
          </a:prstGeom>
          <a:noFill/>
          <a:ln w="12700">
            <a:noFill/>
            <a:miter lim="800000"/>
            <a:headEnd/>
            <a:tailEnd/>
          </a:ln>
        </p:spPr>
        <p:txBody>
          <a:bodyPr lIns="90488" tIns="44450" rIns="90488" bIns="44450"/>
          <a:lstStyle/>
          <a:p>
            <a:pPr marL="111125" indent="-111125" defTabSz="1584325" eaLnBrk="0" hangingPunct="0">
              <a:lnSpc>
                <a:spcPct val="90000"/>
              </a:lnSpc>
              <a:spcBef>
                <a:spcPct val="25000"/>
              </a:spcBef>
              <a:buClr>
                <a:schemeClr val="tx1"/>
              </a:buClr>
              <a:buSzPct val="80000"/>
              <a:buFontTx/>
              <a:buChar char="•"/>
            </a:pPr>
            <a:r>
              <a:rPr lang="en-US" altLang="zh-CN" sz="1800">
                <a:solidFill>
                  <a:srgbClr val="000066"/>
                </a:solidFill>
                <a:latin typeface="Arial Narrow" pitchFamily="34" charset="0"/>
              </a:rPr>
              <a:t>Some presence some new presence data or attributes proposed to contain in PDE 1.2:</a:t>
            </a:r>
          </a:p>
          <a:p>
            <a:pPr marL="341313" lvl="1" indent="-115888" defTabSz="1584325" eaLnBrk="0" hangingPunct="0">
              <a:lnSpc>
                <a:spcPct val="90000"/>
              </a:lnSpc>
              <a:spcBef>
                <a:spcPct val="25000"/>
              </a:spcBef>
              <a:buClr>
                <a:schemeClr val="tx1"/>
              </a:buClr>
              <a:buSzPct val="80000"/>
              <a:buFontTx/>
              <a:buChar char="•"/>
            </a:pPr>
            <a:r>
              <a:rPr lang="en-US" altLang="zh-CN" sz="1800">
                <a:solidFill>
                  <a:srgbClr val="480024"/>
                </a:solidFill>
                <a:latin typeface="Arial Narrow" pitchFamily="34" charset="0"/>
              </a:rPr>
              <a:t>Personalization: </a:t>
            </a:r>
          </a:p>
          <a:p>
            <a:pPr marL="569913" lvl="2"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.email address, user ID, password and user’s photo in SN</a:t>
            </a:r>
          </a:p>
          <a:p>
            <a:pPr marL="341313" lvl="1" indent="-115888" defTabSz="1584325" eaLnBrk="0" hangingPunct="0">
              <a:lnSpc>
                <a:spcPct val="90000"/>
              </a:lnSpc>
              <a:spcBef>
                <a:spcPct val="25000"/>
              </a:spcBef>
              <a:buClr>
                <a:schemeClr val="tx1"/>
              </a:buClr>
              <a:buSzPct val="80000"/>
              <a:buFontTx/>
              <a:buChar char="•"/>
            </a:pPr>
            <a:r>
              <a:rPr lang="en-US" altLang="zh-CN" sz="1800">
                <a:solidFill>
                  <a:srgbClr val="480024"/>
                </a:solidFill>
                <a:latin typeface="Arial Narrow" pitchFamily="34" charset="0"/>
              </a:rPr>
              <a:t>Mood</a:t>
            </a:r>
          </a:p>
          <a:p>
            <a:pPr marL="569913" lvl="2"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free text indicating the user’s mood in SN</a:t>
            </a:r>
          </a:p>
          <a:p>
            <a:pPr marL="341313" lvl="1" indent="-115888" defTabSz="1584325" eaLnBrk="0" hangingPunct="0">
              <a:lnSpc>
                <a:spcPct val="90000"/>
              </a:lnSpc>
              <a:spcBef>
                <a:spcPct val="25000"/>
              </a:spcBef>
              <a:buClr>
                <a:schemeClr val="tx1"/>
              </a:buClr>
              <a:buSzPct val="80000"/>
              <a:buFontTx/>
              <a:buChar char="•"/>
            </a:pPr>
            <a:r>
              <a:rPr lang="en-US" altLang="zh-CN" sz="1800">
                <a:solidFill>
                  <a:srgbClr val="480024"/>
                </a:solidFill>
                <a:latin typeface="Arial Narrow" pitchFamily="34" charset="0"/>
              </a:rPr>
              <a:t>Relationship</a:t>
            </a:r>
          </a:p>
          <a:p>
            <a:pPr marL="569913" lvl="2"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user’s friend/contact list in SN</a:t>
            </a:r>
          </a:p>
          <a:p>
            <a:pPr marL="341313" lvl="1" indent="-115888" defTabSz="1584325" eaLnBrk="0" hangingPunct="0">
              <a:lnSpc>
                <a:spcPct val="90000"/>
              </a:lnSpc>
              <a:spcBef>
                <a:spcPct val="25000"/>
              </a:spcBef>
              <a:buClr>
                <a:schemeClr val="tx1"/>
              </a:buClr>
              <a:buSzPct val="80000"/>
              <a:buFontTx/>
              <a:buChar char="•"/>
            </a:pPr>
            <a:r>
              <a:rPr lang="en-US" altLang="zh-CN" sz="1800">
                <a:solidFill>
                  <a:srgbClr val="480024"/>
                </a:solidFill>
                <a:latin typeface="Arial Narrow" pitchFamily="34" charset="0"/>
              </a:rPr>
              <a:t>Social network activity:</a:t>
            </a:r>
          </a:p>
          <a:p>
            <a:pPr marL="569913" lvl="2"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The activity notification describing who uses which applications at what time in which SN.</a:t>
            </a:r>
          </a:p>
          <a:p>
            <a:pPr marL="1027113" lvl="3"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Blog updating</a:t>
            </a:r>
          </a:p>
          <a:p>
            <a:pPr marL="1027113" lvl="3"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Private message</a:t>
            </a:r>
          </a:p>
          <a:p>
            <a:pPr marL="1027113" lvl="3"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a:t>
            </a:r>
          </a:p>
          <a:p>
            <a:pPr marL="341313" lvl="1" indent="-115888" defTabSz="1584325" eaLnBrk="0" hangingPunct="0">
              <a:lnSpc>
                <a:spcPct val="90000"/>
              </a:lnSpc>
              <a:spcBef>
                <a:spcPct val="25000"/>
              </a:spcBef>
              <a:buClr>
                <a:schemeClr val="tx1"/>
              </a:buClr>
              <a:buSzPct val="80000"/>
              <a:buFontTx/>
              <a:buChar char="•"/>
            </a:pPr>
            <a:r>
              <a:rPr lang="en-US" altLang="zh-CN" sz="1800">
                <a:solidFill>
                  <a:srgbClr val="480024"/>
                </a:solidFill>
                <a:latin typeface="Arial Narrow" pitchFamily="34" charset="0"/>
              </a:rPr>
              <a:t>Device Event</a:t>
            </a:r>
          </a:p>
          <a:p>
            <a:pPr marL="569913" lvl="2"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the  communication event of user’s device</a:t>
            </a:r>
          </a:p>
          <a:p>
            <a:pPr marL="1027113" lvl="3"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SMS/MMS event (sender identification, receiver identification, sending time, if  successful receiving… )</a:t>
            </a:r>
          </a:p>
          <a:p>
            <a:pPr marL="1027113" lvl="3"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 Call event (caller identification, callee identification, call time… )</a:t>
            </a:r>
          </a:p>
          <a:p>
            <a:pPr marL="1027113" lvl="3"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 roaming event (home, visit, roaming time)</a:t>
            </a:r>
          </a:p>
          <a:p>
            <a:pPr marL="1027113" lvl="3"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 power on/ power off</a:t>
            </a:r>
          </a:p>
          <a:p>
            <a:pPr marL="1027113" lvl="3" indent="-114300" defTabSz="1584325" eaLnBrk="0" hangingPunct="0">
              <a:lnSpc>
                <a:spcPct val="90000"/>
              </a:lnSpc>
              <a:spcBef>
                <a:spcPct val="25000"/>
              </a:spcBef>
              <a:buClr>
                <a:schemeClr val="tx1"/>
              </a:buClr>
              <a:buSzPct val="80000"/>
              <a:buFontTx/>
              <a:buChar char="•"/>
            </a:pPr>
            <a:r>
              <a:rPr lang="en-US" altLang="zh-CN" sz="1400">
                <a:solidFill>
                  <a:srgbClr val="0B2200"/>
                </a:solidFill>
                <a:latin typeface="Arial Narrow" pitchFamily="34" charset="0"/>
              </a:rPr>
              <a:t>…</a:t>
            </a:r>
          </a:p>
          <a:p>
            <a:pPr marL="341313" lvl="1" indent="-115888" defTabSz="1584325" eaLnBrk="0" hangingPunct="0">
              <a:lnSpc>
                <a:spcPct val="90000"/>
              </a:lnSpc>
              <a:spcBef>
                <a:spcPct val="25000"/>
              </a:spcBef>
              <a:buClr>
                <a:schemeClr val="tx1"/>
              </a:buClr>
              <a:buSzPct val="80000"/>
            </a:pPr>
            <a:endParaRPr lang="en-US" altLang="zh-CN" sz="1400">
              <a:solidFill>
                <a:srgbClr val="0B2200"/>
              </a:solidFill>
              <a:latin typeface="Arial Narrow"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altLang="zh-CN" smtClean="0">
                <a:ea typeface="宋体" charset="-122"/>
              </a:rPr>
              <a:t>Recommendation</a:t>
            </a:r>
          </a:p>
        </p:txBody>
      </p:sp>
      <p:sp>
        <p:nvSpPr>
          <p:cNvPr id="23554" name="Content Placeholder 2"/>
          <p:cNvSpPr>
            <a:spLocks noGrp="1"/>
          </p:cNvSpPr>
          <p:nvPr>
            <p:ph idx="1"/>
          </p:nvPr>
        </p:nvSpPr>
        <p:spPr>
          <a:xfrm>
            <a:off x="292100" y="996950"/>
            <a:ext cx="8778875" cy="5383213"/>
          </a:xfrm>
        </p:spPr>
        <p:txBody>
          <a:bodyPr/>
          <a:lstStyle/>
          <a:p>
            <a:r>
              <a:rPr lang="en-US" altLang="zh-CN" smtClean="0">
                <a:ea typeface="宋体" charset="-122"/>
              </a:rPr>
              <a:t>Recommendation is to:</a:t>
            </a:r>
          </a:p>
          <a:p>
            <a:pPr lvl="1"/>
            <a:r>
              <a:rPr lang="en-US" altLang="zh-CN" smtClean="0">
                <a:ea typeface="宋体" charset="-122"/>
              </a:rPr>
              <a:t>PAG to approve PDE 1.2 including proposed  </a:t>
            </a:r>
            <a:r>
              <a:rPr lang="en-GB" altLang="zh-CN" smtClean="0">
                <a:ea typeface="宋体" charset="-122"/>
              </a:rPr>
              <a:t>input of new presence data or attributes </a:t>
            </a:r>
            <a:r>
              <a:rPr lang="en-US" altLang="zh-CN" smtClean="0">
                <a:ea typeface="宋体" charset="-122"/>
              </a:rPr>
              <a:t>input.</a:t>
            </a:r>
          </a:p>
          <a:p>
            <a:r>
              <a:rPr lang="en-US" altLang="zh-CN" smtClean="0">
                <a:ea typeface="宋体" charset="-122"/>
              </a:rPr>
              <a:t>Thank you!</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7010</TotalTime>
  <Pages>15</Pages>
  <Words>642</Words>
  <Application>Microsoft Office PowerPoint</Application>
  <PresentationFormat>Custom</PresentationFormat>
  <Paragraphs>49</Paragraphs>
  <Slides>6</Slides>
  <Notes>4</Notes>
  <HiddenSlides>0</HiddenSlides>
  <MMClips>0</MMClips>
  <ScaleCrop>false</ScaleCrop>
  <HeadingPairs>
    <vt:vector size="6" baseType="variant">
      <vt:variant>
        <vt:lpstr>已用的字体</vt:lpstr>
      </vt:variant>
      <vt:variant>
        <vt:i4>5</vt:i4>
      </vt:variant>
      <vt:variant>
        <vt:lpstr>演示文稿设计模板</vt:lpstr>
      </vt:variant>
      <vt:variant>
        <vt:i4>1</vt:i4>
      </vt:variant>
      <vt:variant>
        <vt:lpstr>幻灯片标题</vt:lpstr>
      </vt:variant>
      <vt:variant>
        <vt:i4>6</vt:i4>
      </vt:variant>
    </vt:vector>
  </HeadingPairs>
  <TitlesOfParts>
    <vt:vector size="12" baseType="lpstr">
      <vt:lpstr>Arial</vt:lpstr>
      <vt:lpstr>宋体</vt:lpstr>
      <vt:lpstr>Tahoma</vt:lpstr>
      <vt:lpstr>Arial Narrow</vt:lpstr>
      <vt:lpstr>Times New Roman</vt:lpstr>
      <vt:lpstr>OMA Template</vt:lpstr>
      <vt:lpstr>OMA-PAG-2010-00xx-INP_PDE1_2_input  PDE 1.2 Input </vt:lpstr>
      <vt:lpstr>Background</vt:lpstr>
      <vt:lpstr>Use case</vt:lpstr>
      <vt:lpstr>Purpose</vt:lpstr>
      <vt:lpstr>Some input info. </vt:lpstr>
      <vt:lpstr>Recommendation</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尹瑶瑶</cp:lastModifiedBy>
  <cp:revision>446</cp:revision>
  <cp:lastPrinted>1999-04-27T06:51:51Z</cp:lastPrinted>
  <dcterms:created xsi:type="dcterms:W3CDTF">2002-03-19T14:05:12Z</dcterms:created>
  <dcterms:modified xsi:type="dcterms:W3CDTF">2010-01-22T03:35:04Z</dcterms:modified>
</cp:coreProperties>
</file>