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pdf" ContentType="application/pdf"/>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0" r:id="rId2"/>
    <p:sldId id="261" r:id="rId3"/>
    <p:sldId id="262" r:id="rId4"/>
    <p:sldId id="263" r:id="rId5"/>
    <p:sldId id="264" r:id="rId6"/>
    <p:sldId id="258" r:id="rId7"/>
    <p:sldId id="257" r:id="rId8"/>
    <p:sldId id="259"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20"/>
    <p:restoredTop sz="94660"/>
  </p:normalViewPr>
  <p:slideViewPr>
    <p:cSldViewPr snapToGrid="0" snapToObjects="1">
      <p:cViewPr>
        <p:scale>
          <a:sx n="80" d="100"/>
          <a:sy n="80" d="100"/>
        </p:scale>
        <p:origin x="-738"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640679-D113-6E46-8E9E-CE281510A676}" type="datetimeFigureOut">
              <a:rPr lang="en-US" smtClean="0"/>
              <a:pPr/>
              <a:t>8/26/2011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31164B-EF79-B84B-82AE-9B6D32EF52D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슬라이드 이미지 개체 틀 1"/>
          <p:cNvSpPr>
            <a:spLocks noGrp="1" noRot="1" noChangeAspect="1" noTextEdit="1"/>
          </p:cNvSpPr>
          <p:nvPr>
            <p:ph type="sldImg"/>
          </p:nvPr>
        </p:nvSpPr>
        <p:spPr>
          <a:ln/>
        </p:spPr>
      </p:sp>
      <p:sp>
        <p:nvSpPr>
          <p:cNvPr id="30723" name="슬라이드 노트 개체 틀 2"/>
          <p:cNvSpPr>
            <a:spLocks noGrp="1"/>
          </p:cNvSpPr>
          <p:nvPr>
            <p:ph type="body" idx="1"/>
          </p:nvPr>
        </p:nvSpPr>
        <p:spPr>
          <a:noFill/>
          <a:ln w="9525"/>
        </p:spPr>
        <p:txBody>
          <a:bodyPr/>
          <a:lstStyle/>
          <a:p>
            <a:endParaRPr lang="ko-KR" altLang="en-US">
              <a:cs typeface="맑은 고딕" pitchFamily="50"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3CDCE7-E8CB-054A-B4D5-3BAA656AD6E7}" type="datetimeFigureOut">
              <a:rPr lang="en-US" smtClean="0"/>
              <a:pPr/>
              <a:t>8/26/2011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CDCE7-E8CB-054A-B4D5-3BAA656AD6E7}" type="datetimeFigureOut">
              <a:rPr lang="en-US" smtClean="0"/>
              <a:pPr/>
              <a:t>8/26/2011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CDCE7-E8CB-054A-B4D5-3BAA656AD6E7}" type="datetimeFigureOut">
              <a:rPr lang="en-US" smtClean="0"/>
              <a:pPr/>
              <a:t>8/26/2011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CDCE7-E8CB-054A-B4D5-3BAA656AD6E7}" type="datetimeFigureOut">
              <a:rPr lang="en-US" smtClean="0"/>
              <a:pPr/>
              <a:t>8/26/2011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3CDCE7-E8CB-054A-B4D5-3BAA656AD6E7}" type="datetimeFigureOut">
              <a:rPr lang="en-US" smtClean="0"/>
              <a:pPr/>
              <a:t>8/26/2011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3CDCE7-E8CB-054A-B4D5-3BAA656AD6E7}" type="datetimeFigureOut">
              <a:rPr lang="en-US" smtClean="0"/>
              <a:pPr/>
              <a:t>8/26/2011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3CDCE7-E8CB-054A-B4D5-3BAA656AD6E7}" type="datetimeFigureOut">
              <a:rPr lang="en-US" smtClean="0"/>
              <a:pPr/>
              <a:t>8/26/2011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3CDCE7-E8CB-054A-B4D5-3BAA656AD6E7}" type="datetimeFigureOut">
              <a:rPr lang="en-US" smtClean="0"/>
              <a:pPr/>
              <a:t>8/26/2011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3CDCE7-E8CB-054A-B4D5-3BAA656AD6E7}" type="datetimeFigureOut">
              <a:rPr lang="en-US" smtClean="0"/>
              <a:pPr/>
              <a:t>8/26/2011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3CDCE7-E8CB-054A-B4D5-3BAA656AD6E7}" type="datetimeFigureOut">
              <a:rPr lang="en-US" smtClean="0"/>
              <a:pPr/>
              <a:t>8/26/2011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3CDCE7-E8CB-054A-B4D5-3BAA656AD6E7}" type="datetimeFigureOut">
              <a:rPr lang="en-US" smtClean="0"/>
              <a:pPr/>
              <a:t>8/26/2011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E0BE18-77DD-EF48-BE50-18B71E428F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3CDCE7-E8CB-054A-B4D5-3BAA656AD6E7}" type="datetimeFigureOut">
              <a:rPr lang="en-US" smtClean="0"/>
              <a:pPr/>
              <a:t>8/26/2011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E0BE18-77DD-EF48-BE50-18B71E428F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4.pdf"/></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oma logo 300"/>
          <p:cNvPicPr>
            <a:picLocks noChangeAspect="1" noChangeArrowheads="1"/>
          </p:cNvPicPr>
          <p:nvPr/>
        </p:nvPicPr>
        <p:blipFill>
          <a:blip r:embed="rId2"/>
          <a:srcRect/>
          <a:stretch>
            <a:fillRect/>
          </a:stretch>
        </p:blipFill>
        <p:spPr bwMode="auto">
          <a:xfrm>
            <a:off x="1295400" y="533400"/>
            <a:ext cx="1981200" cy="587375"/>
          </a:xfrm>
          <a:prstGeom prst="rect">
            <a:avLst/>
          </a:prstGeom>
          <a:noFill/>
          <a:ln w="9525">
            <a:noFill/>
            <a:miter lim="800000"/>
            <a:headEnd/>
            <a:tailEnd/>
          </a:ln>
        </p:spPr>
      </p:pic>
      <p:sp>
        <p:nvSpPr>
          <p:cNvPr id="16387" name="Rectangle 6"/>
          <p:cNvSpPr>
            <a:spLocks noChangeArrowheads="1"/>
          </p:cNvSpPr>
          <p:nvPr/>
        </p:nvSpPr>
        <p:spPr bwMode="auto">
          <a:xfrm>
            <a:off x="0" y="1447800"/>
            <a:ext cx="9144000" cy="206375"/>
          </a:xfrm>
          <a:prstGeom prst="rect">
            <a:avLst/>
          </a:prstGeom>
          <a:solidFill>
            <a:srgbClr val="ADA797"/>
          </a:solidFill>
          <a:ln w="9525">
            <a:noFill/>
            <a:miter lim="800000"/>
            <a:headEnd/>
            <a:tailEnd/>
          </a:ln>
        </p:spPr>
        <p:txBody>
          <a:bodyPr wrap="none" anchor="ctr">
            <a:prstTxWarp prst="textNoShape">
              <a:avLst/>
            </a:prstTxWarp>
          </a:bodyPr>
          <a:lstStyle/>
          <a:p>
            <a:endParaRPr lang="en-US">
              <a:latin typeface="Calibri" charset="0"/>
            </a:endParaRPr>
          </a:p>
        </p:txBody>
      </p:sp>
      <p:pic>
        <p:nvPicPr>
          <p:cNvPr id="16390" name="Picture 7" descr="oma homepage image.psd"/>
          <p:cNvPicPr>
            <a:picLocks noChangeAspect="1"/>
          </p:cNvPicPr>
          <p:nvPr/>
        </p:nvPicPr>
        <p:blipFill>
          <a:blip r:embed="rId3"/>
          <a:srcRect/>
          <a:stretch>
            <a:fillRect/>
          </a:stretch>
        </p:blipFill>
        <p:spPr bwMode="auto">
          <a:xfrm>
            <a:off x="0" y="1654175"/>
            <a:ext cx="9144000" cy="2049463"/>
          </a:xfrm>
          <a:prstGeom prst="rect">
            <a:avLst/>
          </a:prstGeom>
          <a:noFill/>
          <a:ln w="9525">
            <a:noFill/>
            <a:miter lim="800000"/>
            <a:headEnd/>
            <a:tailEnd/>
          </a:ln>
        </p:spPr>
      </p:pic>
      <p:sp>
        <p:nvSpPr>
          <p:cNvPr id="7" name="TextBox 6"/>
          <p:cNvSpPr txBox="1"/>
          <p:nvPr/>
        </p:nvSpPr>
        <p:spPr>
          <a:xfrm>
            <a:off x="1981200" y="3733800"/>
            <a:ext cx="6140450" cy="2569935"/>
          </a:xfrm>
          <a:prstGeom prst="rect">
            <a:avLst/>
          </a:prstGeom>
          <a:noFill/>
        </p:spPr>
        <p:txBody>
          <a:bodyPr wrap="square" rtlCol="0">
            <a:spAutoFit/>
          </a:bodyPr>
          <a:lstStyle/>
          <a:p>
            <a:pPr>
              <a:spcAft>
                <a:spcPts val="1800"/>
              </a:spcAft>
            </a:pPr>
            <a:r>
              <a:rPr lang="en-US" altLang="ko-KR" sz="2400" b="1" dirty="0" smtClean="0">
                <a:ea typeface="Arial" charset="0"/>
                <a:cs typeface="Arial" charset="0"/>
              </a:rPr>
              <a:t>OMA and Machine-to-Machine         (M2M) Communication</a:t>
            </a:r>
          </a:p>
          <a:p>
            <a:r>
              <a:rPr lang="en-US" b="1" dirty="0" smtClean="0">
                <a:solidFill>
                  <a:srgbClr val="AEA797"/>
                </a:solidFill>
                <a:latin typeface="Arial"/>
                <a:ea typeface="Arial" charset="0"/>
                <a:cs typeface="Arial"/>
              </a:rPr>
              <a:t>Presented to GSC M2M Standardization Task Force</a:t>
            </a:r>
          </a:p>
          <a:p>
            <a:r>
              <a:rPr lang="en-US" sz="1400" dirty="0" smtClean="0">
                <a:latin typeface="Arial"/>
                <a:ea typeface="Arial" charset="0"/>
                <a:cs typeface="Arial"/>
              </a:rPr>
              <a:t>21 September 2011</a:t>
            </a:r>
          </a:p>
          <a:p>
            <a:pPr>
              <a:spcBef>
                <a:spcPts val="0"/>
              </a:spcBef>
            </a:pPr>
            <a:r>
              <a:rPr lang="en-US" sz="1400" dirty="0" smtClean="0">
                <a:latin typeface="Arial"/>
                <a:ea typeface="Arial" charset="0"/>
                <a:cs typeface="Arial"/>
              </a:rPr>
              <a:t>Ileana </a:t>
            </a:r>
            <a:r>
              <a:rPr lang="en-US" sz="1400" dirty="0" err="1" smtClean="0">
                <a:latin typeface="Arial"/>
                <a:ea typeface="Arial" charset="0"/>
                <a:cs typeface="Arial"/>
              </a:rPr>
              <a:t>Leuca</a:t>
            </a:r>
            <a:r>
              <a:rPr lang="en-US" sz="1400" dirty="0" smtClean="0">
                <a:latin typeface="Arial"/>
                <a:ea typeface="Arial" charset="0"/>
                <a:cs typeface="Arial"/>
              </a:rPr>
              <a:t>, </a:t>
            </a:r>
          </a:p>
          <a:p>
            <a:pPr>
              <a:spcBef>
                <a:spcPts val="0"/>
              </a:spcBef>
            </a:pPr>
            <a:r>
              <a:rPr lang="en-US" sz="1400" dirty="0" smtClean="0">
                <a:latin typeface="Arial"/>
                <a:ea typeface="Arial" charset="0"/>
                <a:cs typeface="Arial"/>
              </a:rPr>
              <a:t>Director of Service Standardization ATT, </a:t>
            </a:r>
          </a:p>
          <a:p>
            <a:pPr>
              <a:spcBef>
                <a:spcPts val="0"/>
              </a:spcBef>
            </a:pPr>
            <a:r>
              <a:rPr lang="en-US" sz="1400" dirty="0" smtClean="0">
                <a:latin typeface="Arial"/>
                <a:ea typeface="Arial" charset="0"/>
                <a:cs typeface="Arial"/>
              </a:rPr>
              <a:t>Vice Chair OMA Board of Directors</a:t>
            </a:r>
            <a:endParaRPr lang="en-GB" sz="1400" dirty="0" smtClean="0">
              <a:latin typeface="Arial"/>
              <a:ea typeface="Arial" charset="0"/>
              <a:cs typeface="Arial"/>
            </a:endParaRPr>
          </a:p>
          <a:p>
            <a:endParaRPr lang="en-US" sz="2400" dirty="0"/>
          </a:p>
        </p:txBody>
      </p:sp>
      <p:pic>
        <p:nvPicPr>
          <p:cNvPr id="8" name="Picture 5" descr="bottom bar.psd"/>
          <p:cNvPicPr>
            <a:picLocks noChangeAspect="1"/>
          </p:cNvPicPr>
          <p:nvPr/>
        </p:nvPicPr>
        <p:blipFill>
          <a:blip r:embed="rId4"/>
          <a:srcRect/>
          <a:stretch>
            <a:fillRect/>
          </a:stretch>
        </p:blipFill>
        <p:spPr bwMode="auto">
          <a:xfrm>
            <a:off x="260350" y="6477000"/>
            <a:ext cx="8623300" cy="304800"/>
          </a:xfrm>
          <a:prstGeom prst="rect">
            <a:avLst/>
          </a:prstGeom>
          <a:noFill/>
          <a:ln w="9525">
            <a:noFill/>
            <a:miter lim="800000"/>
            <a:headEnd/>
            <a:tailEnd/>
          </a:ln>
        </p:spPr>
      </p:pic>
      <p:sp>
        <p:nvSpPr>
          <p:cNvPr id="10" name="Footer Placeholder 6"/>
          <p:cNvSpPr txBox="1">
            <a:spLocks/>
          </p:cNvSpPr>
          <p:nvPr/>
        </p:nvSpPr>
        <p:spPr bwMode="auto">
          <a:xfrm>
            <a:off x="5562600" y="6400800"/>
            <a:ext cx="28956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lgn="r">
              <a:defRPr/>
            </a:pPr>
            <a:r>
              <a:rPr lang="en-US" sz="1100" smtClean="0">
                <a:solidFill>
                  <a:srgbClr val="898989"/>
                </a:solidFill>
              </a:rPr>
              <a:t>www.openmobilealliance.org</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7" name="Text Box 7"/>
          <p:cNvSpPr txBox="1">
            <a:spLocks noChangeArrowheads="1"/>
          </p:cNvSpPr>
          <p:nvPr/>
        </p:nvSpPr>
        <p:spPr bwMode="auto">
          <a:xfrm>
            <a:off x="609600" y="765176"/>
            <a:ext cx="8077200" cy="5755423"/>
          </a:xfrm>
          <a:prstGeom prst="rect">
            <a:avLst/>
          </a:prstGeom>
          <a:noFill/>
          <a:ln w="9525">
            <a:noFill/>
            <a:miter lim="800000"/>
            <a:headEnd/>
            <a:tailEnd/>
          </a:ln>
        </p:spPr>
        <p:txBody>
          <a:bodyPr wrap="square">
            <a:prstTxWarp prst="textNoShape">
              <a:avLst/>
            </a:prstTxWarp>
            <a:spAutoFit/>
          </a:bodyPr>
          <a:lstStyle/>
          <a:p>
            <a:pPr>
              <a:spcBef>
                <a:spcPts val="0"/>
              </a:spcBef>
              <a:spcAft>
                <a:spcPts val="0"/>
              </a:spcAft>
            </a:pPr>
            <a:r>
              <a:rPr lang="en-US" sz="1600" b="1" dirty="0" smtClean="0">
                <a:latin typeface="Arial"/>
                <a:cs typeface="Arial"/>
              </a:rPr>
              <a:t>135 members from across the mobile value chain</a:t>
            </a:r>
          </a:p>
          <a:p>
            <a:pPr>
              <a:spcBef>
                <a:spcPts val="0"/>
              </a:spcBef>
              <a:spcAft>
                <a:spcPts val="0"/>
              </a:spcAft>
              <a:buFont typeface="Arial"/>
              <a:buChar char="•"/>
            </a:pPr>
            <a:r>
              <a:rPr lang="en-US" sz="1600" dirty="0" smtClean="0">
                <a:latin typeface="Arial"/>
                <a:cs typeface="Arial"/>
              </a:rPr>
              <a:t> Founded June 2002</a:t>
            </a:r>
          </a:p>
          <a:p>
            <a:pPr>
              <a:spcBef>
                <a:spcPts val="0"/>
              </a:spcBef>
              <a:spcAft>
                <a:spcPts val="0"/>
              </a:spcAft>
            </a:pPr>
            <a:r>
              <a:rPr lang="en-US" sz="1600" dirty="0" smtClean="0">
                <a:latin typeface="Arial"/>
                <a:cs typeface="Arial"/>
              </a:rPr>
              <a:t>• Operators, terminal and software vendors, content and entertainment providers</a:t>
            </a:r>
          </a:p>
          <a:p>
            <a:pPr>
              <a:spcBef>
                <a:spcPts val="0"/>
              </a:spcBef>
              <a:spcAft>
                <a:spcPts val="0"/>
              </a:spcAft>
            </a:pPr>
            <a:endParaRPr lang="en-US" sz="1600" b="1" dirty="0" smtClean="0">
              <a:latin typeface="Arial"/>
              <a:cs typeface="Arial"/>
            </a:endParaRPr>
          </a:p>
          <a:p>
            <a:pPr>
              <a:spcBef>
                <a:spcPts val="0"/>
              </a:spcBef>
              <a:spcAft>
                <a:spcPts val="0"/>
              </a:spcAft>
            </a:pPr>
            <a:r>
              <a:rPr lang="en-US" sz="1600" b="1" dirty="0" smtClean="0">
                <a:latin typeface="Arial"/>
                <a:cs typeface="Arial"/>
              </a:rPr>
              <a:t>Primary deliverables - Interoperable Service Enablers</a:t>
            </a:r>
          </a:p>
          <a:p>
            <a:pPr>
              <a:spcBef>
                <a:spcPts val="0"/>
              </a:spcBef>
              <a:spcAft>
                <a:spcPts val="0"/>
              </a:spcAft>
              <a:buFont typeface="Arial"/>
              <a:buChar char="•"/>
            </a:pPr>
            <a:r>
              <a:rPr lang="en-US" sz="1600" dirty="0" smtClean="0"/>
              <a:t>OMA Service Enablers consist of software technologies used as building blocks in the development, deployment and operation of applications and services in both fixed and mobile environments. OMA Enablers are defined as specifications that are published by OMA in Enabler Release packages.</a:t>
            </a:r>
            <a:endParaRPr lang="en-US" sz="1600" dirty="0" smtClean="0">
              <a:latin typeface="Arial"/>
              <a:cs typeface="Arial"/>
            </a:endParaRPr>
          </a:p>
          <a:p>
            <a:pPr>
              <a:spcBef>
                <a:spcPts val="0"/>
              </a:spcBef>
              <a:spcAft>
                <a:spcPts val="0"/>
              </a:spcAft>
            </a:pPr>
            <a:endParaRPr lang="en-US" sz="1600" b="1" dirty="0" smtClean="0">
              <a:latin typeface="Arial"/>
              <a:cs typeface="Arial"/>
            </a:endParaRPr>
          </a:p>
          <a:p>
            <a:pPr>
              <a:spcBef>
                <a:spcPts val="0"/>
              </a:spcBef>
              <a:spcAft>
                <a:spcPts val="0"/>
              </a:spcAft>
            </a:pPr>
            <a:r>
              <a:rPr lang="en-US" sz="1600" b="1" dirty="0" smtClean="0">
                <a:latin typeface="Arial"/>
                <a:cs typeface="Arial"/>
              </a:rPr>
              <a:t>OMA Well Established in Device Management (DM)</a:t>
            </a:r>
          </a:p>
          <a:p>
            <a:pPr>
              <a:spcBef>
                <a:spcPts val="0"/>
              </a:spcBef>
              <a:spcAft>
                <a:spcPts val="0"/>
              </a:spcAft>
            </a:pPr>
            <a:r>
              <a:rPr lang="en-US" sz="1600" dirty="0" smtClean="0">
                <a:latin typeface="Arial"/>
                <a:cs typeface="Arial"/>
              </a:rPr>
              <a:t>• 15 service enablers for provisioning, monitoring, maintaining and updating devices</a:t>
            </a:r>
          </a:p>
          <a:p>
            <a:pPr>
              <a:spcBef>
                <a:spcPts val="0"/>
              </a:spcBef>
              <a:spcAft>
                <a:spcPts val="0"/>
              </a:spcAft>
            </a:pPr>
            <a:r>
              <a:rPr lang="en-US" sz="1600" dirty="0" smtClean="0">
                <a:latin typeface="Arial"/>
                <a:cs typeface="Arial"/>
              </a:rPr>
              <a:t>• Success and wide deployment allows extension to both fixed and mobile devices</a:t>
            </a:r>
          </a:p>
          <a:p>
            <a:pPr>
              <a:spcBef>
                <a:spcPts val="0"/>
              </a:spcBef>
              <a:spcAft>
                <a:spcPts val="0"/>
              </a:spcAft>
            </a:pPr>
            <a:r>
              <a:rPr lang="en-US" sz="1600" dirty="0" smtClean="0">
                <a:latin typeface="Arial"/>
                <a:cs typeface="Arial"/>
              </a:rPr>
              <a:t>• OMA DM is applicable to health, transportation, utilities and consumer electronics devices</a:t>
            </a:r>
          </a:p>
          <a:p>
            <a:pPr>
              <a:spcBef>
                <a:spcPts val="0"/>
              </a:spcBef>
              <a:spcAft>
                <a:spcPts val="0"/>
              </a:spcAft>
            </a:pPr>
            <a:endParaRPr lang="en-US" sz="1600" b="1" dirty="0" smtClean="0">
              <a:latin typeface="Arial"/>
              <a:cs typeface="Arial"/>
            </a:endParaRPr>
          </a:p>
          <a:p>
            <a:pPr>
              <a:spcBef>
                <a:spcPts val="0"/>
              </a:spcBef>
              <a:spcAft>
                <a:spcPts val="0"/>
              </a:spcAft>
            </a:pPr>
            <a:r>
              <a:rPr lang="en-US" sz="1600" b="1" dirty="0" smtClean="0">
                <a:latin typeface="Arial"/>
                <a:cs typeface="Arial"/>
              </a:rPr>
              <a:t>Cooperation with other industry bodies and OMA M2M</a:t>
            </a:r>
          </a:p>
          <a:p>
            <a:pPr>
              <a:spcBef>
                <a:spcPts val="0"/>
              </a:spcBef>
              <a:spcAft>
                <a:spcPts val="0"/>
              </a:spcAft>
            </a:pPr>
            <a:r>
              <a:rPr lang="en-US" sz="1600" dirty="0" smtClean="0">
                <a:latin typeface="Arial"/>
                <a:cs typeface="Arial"/>
              </a:rPr>
              <a:t>• GSM Association (GSMA) Embedded Mobile Guidelines – (M2M)</a:t>
            </a:r>
          </a:p>
          <a:p>
            <a:pPr>
              <a:spcBef>
                <a:spcPts val="0"/>
              </a:spcBef>
              <a:spcAft>
                <a:spcPts val="0"/>
              </a:spcAft>
            </a:pPr>
            <a:r>
              <a:rPr lang="en-US" sz="1600" dirty="0" smtClean="0">
                <a:latin typeface="Arial"/>
                <a:cs typeface="Arial"/>
              </a:rPr>
              <a:t>• European Telecommunications Standards Institute (ETSI) acknowledges OMA Enablers as necessary for M2M services</a:t>
            </a:r>
          </a:p>
          <a:p>
            <a:pPr>
              <a:spcBef>
                <a:spcPts val="0"/>
              </a:spcBef>
              <a:spcAft>
                <a:spcPts val="0"/>
              </a:spcAft>
            </a:pPr>
            <a:r>
              <a:rPr lang="en-US" sz="1600" dirty="0" smtClean="0">
                <a:latin typeface="Arial"/>
                <a:cs typeface="Arial"/>
              </a:rPr>
              <a:t>• Universal Plug and Play (UPnP) references OMA in its Device Management and Device Control Protocols</a:t>
            </a:r>
          </a:p>
          <a:p>
            <a:pPr>
              <a:spcBef>
                <a:spcPts val="0"/>
              </a:spcBef>
              <a:spcAft>
                <a:spcPts val="0"/>
              </a:spcAft>
              <a:buFont typeface="Arial"/>
              <a:buChar char="•"/>
            </a:pPr>
            <a:endParaRPr lang="en-US" sz="1600" dirty="0" smtClean="0">
              <a:latin typeface="Arial"/>
              <a:cs typeface="Arial"/>
            </a:endParaRPr>
          </a:p>
        </p:txBody>
      </p:sp>
      <p:pic>
        <p:nvPicPr>
          <p:cNvPr id="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0" name="Footer Placeholder 6"/>
          <p:cNvSpPr txBox="1">
            <a:spLocks/>
          </p:cNvSpPr>
          <p:nvPr/>
        </p:nvSpPr>
        <p:spPr bwMode="auto">
          <a:xfrm>
            <a:off x="5562600" y="6400800"/>
            <a:ext cx="28956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lgn="r">
              <a:defRPr/>
            </a:pPr>
            <a:r>
              <a:rPr lang="en-US" sz="1100" dirty="0" err="1" smtClean="0">
                <a:solidFill>
                  <a:srgbClr val="898989"/>
                </a:solidFill>
              </a:rPr>
              <a:t>www.openmobilealliance.org</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
        <p:nvSpPr>
          <p:cNvPr id="12" name="Footer Placeholder 6"/>
          <p:cNvSpPr txBox="1">
            <a:spLocks/>
          </p:cNvSpPr>
          <p:nvPr/>
        </p:nvSpPr>
        <p:spPr bwMode="auto">
          <a:xfrm>
            <a:off x="457200" y="6416675"/>
            <a:ext cx="32004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smtClean="0">
                <a:ln>
                  <a:noFill/>
                </a:ln>
                <a:solidFill>
                  <a:srgbClr val="898989"/>
                </a:solidFill>
                <a:effectLst/>
                <a:uLnTx/>
                <a:uFillTx/>
                <a:latin typeface="Arial" charset="0"/>
                <a:ea typeface="ＭＳ Ｐゴシック" charset="-128"/>
                <a:cs typeface="ＭＳ Ｐゴシック" charset="-128"/>
              </a:rPr>
              <a:t>OMA and</a:t>
            </a:r>
            <a:r>
              <a:rPr kumimoji="0" lang="en-US" sz="1100" b="0" i="0" u="none" strike="noStrike" kern="1200" cap="none" spc="0" normalizeH="0" noProof="0" dirty="0" smtClean="0">
                <a:ln>
                  <a:noFill/>
                </a:ln>
                <a:solidFill>
                  <a:srgbClr val="898989"/>
                </a:solidFill>
                <a:effectLst/>
                <a:uLnTx/>
                <a:uFillTx/>
                <a:latin typeface="Arial" charset="0"/>
                <a:ea typeface="ＭＳ Ｐゴシック" charset="-128"/>
                <a:cs typeface="ＭＳ Ｐゴシック" charset="-128"/>
              </a:rPr>
              <a:t> M2M, Ileana </a:t>
            </a:r>
            <a:r>
              <a:rPr kumimoji="0" lang="en-US" sz="1100" b="0" i="0" u="none" strike="noStrike" kern="1200" cap="none" spc="0" normalizeH="0" noProof="0" dirty="0" err="1" smtClean="0">
                <a:ln>
                  <a:noFill/>
                </a:ln>
                <a:solidFill>
                  <a:srgbClr val="898989"/>
                </a:solidFill>
                <a:effectLst/>
                <a:uLnTx/>
                <a:uFillTx/>
                <a:latin typeface="Arial" charset="0"/>
                <a:ea typeface="ＭＳ Ｐゴシック" charset="-128"/>
                <a:cs typeface="ＭＳ Ｐゴシック" charset="-128"/>
              </a:rPr>
              <a:t>Leuca</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
        <p:nvSpPr>
          <p:cNvPr id="9" name="TextBox 8"/>
          <p:cNvSpPr txBox="1"/>
          <p:nvPr/>
        </p:nvSpPr>
        <p:spPr>
          <a:xfrm>
            <a:off x="2362200" y="381000"/>
            <a:ext cx="3813865" cy="646331"/>
          </a:xfrm>
          <a:prstGeom prst="rect">
            <a:avLst/>
          </a:prstGeom>
          <a:noFill/>
        </p:spPr>
        <p:txBody>
          <a:bodyPr wrap="none" rtlCol="0">
            <a:spAutoFit/>
          </a:bodyPr>
          <a:lstStyle/>
          <a:p>
            <a:r>
              <a:rPr lang="en-US" dirty="0" smtClean="0">
                <a:solidFill>
                  <a:srgbClr val="AE1F29"/>
                </a:solidFill>
                <a:latin typeface="Arial"/>
                <a:ea typeface="Arial" charset="0"/>
                <a:cs typeface="Arial"/>
              </a:rPr>
              <a:t>OMA – Background and M2M Work</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7" name="Text Box 7"/>
          <p:cNvSpPr txBox="1">
            <a:spLocks noChangeArrowheads="1"/>
          </p:cNvSpPr>
          <p:nvPr/>
        </p:nvSpPr>
        <p:spPr bwMode="auto">
          <a:xfrm>
            <a:off x="1854230" y="692970"/>
            <a:ext cx="6553200" cy="400110"/>
          </a:xfrm>
          <a:prstGeom prst="rect">
            <a:avLst/>
          </a:prstGeom>
          <a:noFill/>
          <a:ln w="9525">
            <a:noFill/>
            <a:miter lim="800000"/>
            <a:headEnd/>
            <a:tailEnd/>
          </a:ln>
        </p:spPr>
        <p:txBody>
          <a:bodyPr>
            <a:prstTxWarp prst="textNoShape">
              <a:avLst/>
            </a:prstTxWarp>
            <a:spAutoFit/>
          </a:bodyPr>
          <a:lstStyle/>
          <a:p>
            <a:pPr>
              <a:spcBef>
                <a:spcPts val="0"/>
              </a:spcBef>
              <a:spcAft>
                <a:spcPts val="1800"/>
              </a:spcAft>
            </a:pPr>
            <a:r>
              <a:rPr lang="en-US" sz="2000" dirty="0" smtClean="0">
                <a:solidFill>
                  <a:srgbClr val="AE1F29"/>
                </a:solidFill>
                <a:latin typeface="Arial"/>
                <a:ea typeface="Arial" charset="0"/>
                <a:cs typeface="Arial"/>
              </a:rPr>
              <a:t>DM – OMA Gateway Management Object</a:t>
            </a:r>
            <a:endParaRPr lang="en-US" sz="1400" b="1" dirty="0" smtClean="0">
              <a:latin typeface="Arial"/>
              <a:cs typeface="Arial"/>
            </a:endParaRPr>
          </a:p>
        </p:txBody>
      </p:sp>
      <p:pic>
        <p:nvPicPr>
          <p:cNvPr id="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0" name="Footer Placeholder 6"/>
          <p:cNvSpPr txBox="1">
            <a:spLocks/>
          </p:cNvSpPr>
          <p:nvPr/>
        </p:nvSpPr>
        <p:spPr bwMode="auto">
          <a:xfrm>
            <a:off x="5562600" y="6400800"/>
            <a:ext cx="28956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lgn="r">
              <a:defRPr/>
            </a:pPr>
            <a:r>
              <a:rPr lang="en-US" sz="1100" smtClean="0">
                <a:solidFill>
                  <a:srgbClr val="898989"/>
                </a:solidFill>
              </a:rPr>
              <a:t>www.openmobilealliance.org</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
        <p:nvSpPr>
          <p:cNvPr id="13" name="TextBox 12"/>
          <p:cNvSpPr txBox="1"/>
          <p:nvPr/>
        </p:nvSpPr>
        <p:spPr>
          <a:xfrm>
            <a:off x="1320800" y="1219200"/>
            <a:ext cx="6949440" cy="2816156"/>
          </a:xfrm>
          <a:prstGeom prst="rect">
            <a:avLst/>
          </a:prstGeom>
          <a:noFill/>
        </p:spPr>
        <p:txBody>
          <a:bodyPr wrap="square" rtlCol="0">
            <a:spAutoFit/>
          </a:bodyPr>
          <a:lstStyle/>
          <a:p>
            <a:pPr>
              <a:spcAft>
                <a:spcPts val="600"/>
              </a:spcAft>
            </a:pPr>
            <a:r>
              <a:rPr lang="en-US" sz="1200" dirty="0" smtClean="0"/>
              <a:t> </a:t>
            </a:r>
            <a:r>
              <a:rPr lang="en-US" sz="1200" dirty="0" smtClean="0">
                <a:solidFill>
                  <a:srgbClr val="FF0000"/>
                </a:solidFill>
              </a:rPr>
              <a:t>In hybrid networks, multiple M2M devices could be connected through a GW to the cellular network.  The OMA  </a:t>
            </a:r>
            <a:r>
              <a:rPr lang="en-US" sz="1200" dirty="0" smtClean="0">
                <a:solidFill>
                  <a:srgbClr val="FF0000"/>
                </a:solidFill>
              </a:rPr>
              <a:t>G</a:t>
            </a:r>
            <a:r>
              <a:rPr lang="en-US" sz="1200" dirty="0" smtClean="0">
                <a:solidFill>
                  <a:srgbClr val="FF0000"/>
                </a:solidFill>
              </a:rPr>
              <a:t>ateway Management Object</a:t>
            </a:r>
          </a:p>
          <a:p>
            <a:pPr>
              <a:spcAft>
                <a:spcPts val="600"/>
              </a:spcAft>
              <a:buFont typeface="Arial"/>
              <a:buChar char="•"/>
            </a:pPr>
            <a:r>
              <a:rPr lang="en-US" sz="1200" dirty="0" smtClean="0"/>
              <a:t>Facilitates </a:t>
            </a:r>
            <a:r>
              <a:rPr lang="en-US" sz="1200" dirty="0"/>
              <a:t>interaction between a management server and a management </a:t>
            </a:r>
            <a:r>
              <a:rPr lang="en-US" sz="1200" dirty="0" smtClean="0"/>
              <a:t>client when:</a:t>
            </a:r>
          </a:p>
          <a:p>
            <a:pPr lvl="1">
              <a:spcAft>
                <a:spcPts val="600"/>
              </a:spcAft>
              <a:buFont typeface="Arial"/>
              <a:buChar char="•"/>
            </a:pPr>
            <a:r>
              <a:rPr lang="en-US" sz="1200" dirty="0" smtClean="0"/>
              <a:t> Direct </a:t>
            </a:r>
            <a:r>
              <a:rPr lang="en-US" sz="1200" dirty="0"/>
              <a:t>and unaided interaction between</a:t>
            </a:r>
            <a:r>
              <a:rPr lang="en-US" sz="1200" dirty="0" smtClean="0"/>
              <a:t> server </a:t>
            </a:r>
            <a:r>
              <a:rPr lang="en-US" sz="1200" dirty="0"/>
              <a:t>and</a:t>
            </a:r>
            <a:r>
              <a:rPr lang="en-US" sz="1200" dirty="0" smtClean="0"/>
              <a:t> client </a:t>
            </a:r>
            <a:r>
              <a:rPr lang="en-US" sz="1200" dirty="0"/>
              <a:t>is not </a:t>
            </a:r>
            <a:r>
              <a:rPr lang="en-US" sz="1200" dirty="0" smtClean="0"/>
              <a:t>possible</a:t>
            </a:r>
          </a:p>
          <a:p>
            <a:pPr lvl="1">
              <a:spcAft>
                <a:spcPts val="600"/>
              </a:spcAft>
              <a:buFont typeface="Arial"/>
              <a:buChar char="•"/>
            </a:pPr>
            <a:r>
              <a:rPr lang="en-US" sz="1200" dirty="0" smtClean="0"/>
              <a:t> Device </a:t>
            </a:r>
            <a:r>
              <a:rPr lang="en-US" sz="1200" dirty="0"/>
              <a:t>does not have a publicly routable </a:t>
            </a:r>
            <a:r>
              <a:rPr lang="en-US" sz="1200" dirty="0" smtClean="0"/>
              <a:t>address</a:t>
            </a:r>
          </a:p>
          <a:p>
            <a:pPr lvl="1">
              <a:spcAft>
                <a:spcPts val="600"/>
              </a:spcAft>
              <a:buFont typeface="Arial"/>
              <a:buChar char="•"/>
            </a:pPr>
            <a:r>
              <a:rPr lang="en-US" sz="1200" dirty="0" smtClean="0"/>
              <a:t> Device may be sitting </a:t>
            </a:r>
            <a:r>
              <a:rPr lang="en-US" sz="1200" dirty="0"/>
              <a:t>behind a </a:t>
            </a:r>
            <a:r>
              <a:rPr lang="en-US" sz="1200" dirty="0" smtClean="0"/>
              <a:t>firewall</a:t>
            </a:r>
          </a:p>
          <a:p>
            <a:pPr lvl="1">
              <a:spcAft>
                <a:spcPts val="600"/>
              </a:spcAft>
              <a:buFont typeface="Arial"/>
              <a:buChar char="•"/>
            </a:pPr>
            <a:r>
              <a:rPr lang="en-US" sz="1200" dirty="0" smtClean="0"/>
              <a:t>Device </a:t>
            </a:r>
            <a:r>
              <a:rPr lang="en-US" sz="1200" dirty="0"/>
              <a:t>supports a management protocol other than OMA-DM</a:t>
            </a:r>
            <a:endParaRPr lang="en-US" sz="1200" dirty="0" smtClean="0"/>
          </a:p>
          <a:p>
            <a:pPr>
              <a:spcAft>
                <a:spcPts val="600"/>
              </a:spcAft>
              <a:buFont typeface="Arial"/>
              <a:buChar char="•"/>
            </a:pPr>
            <a:r>
              <a:rPr lang="en-US" sz="1200" dirty="0" smtClean="0"/>
              <a:t> Enables </a:t>
            </a:r>
            <a:r>
              <a:rPr lang="en-US" sz="1200" dirty="0"/>
              <a:t>a single OMA-DM </a:t>
            </a:r>
            <a:r>
              <a:rPr lang="en-US" sz="1200" dirty="0" smtClean="0"/>
              <a:t>message</a:t>
            </a:r>
          </a:p>
          <a:p>
            <a:pPr lvl="1">
              <a:spcAft>
                <a:spcPts val="600"/>
              </a:spcAft>
              <a:buFont typeface="Arial"/>
              <a:buChar char="•"/>
            </a:pPr>
            <a:r>
              <a:rPr lang="en-US" sz="1200" dirty="0" smtClean="0"/>
              <a:t> Issued </a:t>
            </a:r>
            <a:r>
              <a:rPr lang="en-US" sz="1200" dirty="0"/>
              <a:t>by a DM </a:t>
            </a:r>
            <a:r>
              <a:rPr lang="en-US" sz="1200" dirty="0" smtClean="0"/>
              <a:t>Server</a:t>
            </a:r>
          </a:p>
          <a:p>
            <a:pPr lvl="1">
              <a:spcAft>
                <a:spcPts val="600"/>
              </a:spcAft>
              <a:buFont typeface="Arial"/>
              <a:buChar char="•"/>
            </a:pPr>
            <a:r>
              <a:rPr lang="en-US" sz="1200" dirty="0" smtClean="0"/>
              <a:t> Sent </a:t>
            </a:r>
            <a:r>
              <a:rPr lang="en-US" sz="1200" dirty="0"/>
              <a:t>to multiple end </a:t>
            </a:r>
            <a:r>
              <a:rPr lang="en-US" sz="1200" dirty="0" smtClean="0"/>
              <a:t>devices</a:t>
            </a:r>
          </a:p>
          <a:p>
            <a:pPr lvl="1">
              <a:spcAft>
                <a:spcPts val="600"/>
              </a:spcAft>
              <a:buFont typeface="Arial"/>
              <a:buChar char="•"/>
            </a:pPr>
            <a:r>
              <a:rPr lang="en-US" sz="1200" dirty="0" smtClean="0"/>
              <a:t> Aggregated </a:t>
            </a:r>
            <a:r>
              <a:rPr lang="en-US" sz="1200" dirty="0"/>
              <a:t>response</a:t>
            </a:r>
            <a:r>
              <a:rPr lang="en-US" sz="1200" dirty="0" smtClean="0"/>
              <a:t> sent </a:t>
            </a:r>
            <a:r>
              <a:rPr lang="en-US" sz="1200" dirty="0"/>
              <a:t>back to</a:t>
            </a:r>
            <a:r>
              <a:rPr lang="en-US" sz="1200" dirty="0" smtClean="0"/>
              <a:t> DM </a:t>
            </a:r>
            <a:r>
              <a:rPr lang="en-US" sz="1200" dirty="0"/>
              <a:t>Server</a:t>
            </a:r>
          </a:p>
        </p:txBody>
      </p:sp>
      <p:pic>
        <p:nvPicPr>
          <p:cNvPr id="14" name="Picture 13" descr="gateway.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rcRect l="34167" t="37121" r="32500" b="25530"/>
              <a:stretch>
                <a:fillRect/>
              </a:stretch>
            </p:blipFill>
          </mc:Choice>
          <mc:Fallback>
            <p:blipFill>
              <a:blip r:embed="rId5"/>
              <a:srcRect l="34167" t="37121" r="32500" b="25530"/>
              <a:stretch>
                <a:fillRect/>
              </a:stretch>
            </p:blipFill>
          </mc:Fallback>
        </mc:AlternateContent>
        <p:spPr>
          <a:xfrm>
            <a:off x="3124200" y="3472815"/>
            <a:ext cx="4648200" cy="2927985"/>
          </a:xfrm>
          <a:prstGeom prst="rect">
            <a:avLst/>
          </a:prstGeom>
        </p:spPr>
      </p:pic>
      <p:sp>
        <p:nvSpPr>
          <p:cNvPr id="15" name="Footer Placeholder 6"/>
          <p:cNvSpPr txBox="1">
            <a:spLocks/>
          </p:cNvSpPr>
          <p:nvPr/>
        </p:nvSpPr>
        <p:spPr bwMode="auto">
          <a:xfrm>
            <a:off x="457200" y="6416675"/>
            <a:ext cx="32004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smtClean="0">
                <a:ln>
                  <a:noFill/>
                </a:ln>
                <a:solidFill>
                  <a:srgbClr val="898989"/>
                </a:solidFill>
                <a:effectLst/>
                <a:uLnTx/>
                <a:uFillTx/>
                <a:latin typeface="Arial" charset="0"/>
                <a:ea typeface="ＭＳ Ｐゴシック" charset="-128"/>
                <a:cs typeface="ＭＳ Ｐゴシック" charset="-128"/>
              </a:rPr>
              <a:t>OMA and</a:t>
            </a:r>
            <a:r>
              <a:rPr kumimoji="0" lang="en-US" sz="1100" b="0" i="0" u="none" strike="noStrike" kern="1200" cap="none" spc="0" normalizeH="0" noProof="0" dirty="0" smtClean="0">
                <a:ln>
                  <a:noFill/>
                </a:ln>
                <a:solidFill>
                  <a:srgbClr val="898989"/>
                </a:solidFill>
                <a:effectLst/>
                <a:uLnTx/>
                <a:uFillTx/>
                <a:latin typeface="Arial" charset="0"/>
                <a:ea typeface="ＭＳ Ｐゴシック" charset="-128"/>
                <a:cs typeface="ＭＳ Ｐゴシック" charset="-128"/>
              </a:rPr>
              <a:t> M2M, Ileana </a:t>
            </a:r>
            <a:r>
              <a:rPr kumimoji="0" lang="en-US" sz="1100" b="0" i="0" u="none" strike="noStrike" kern="1200" cap="none" spc="0" normalizeH="0" noProof="0" dirty="0" err="1" smtClean="0">
                <a:ln>
                  <a:noFill/>
                </a:ln>
                <a:solidFill>
                  <a:srgbClr val="898989"/>
                </a:solidFill>
                <a:effectLst/>
                <a:uLnTx/>
                <a:uFillTx/>
                <a:latin typeface="Arial" charset="0"/>
                <a:ea typeface="ＭＳ Ｐゴシック" charset="-128"/>
                <a:cs typeface="ＭＳ Ｐゴシック" charset="-128"/>
              </a:rPr>
              <a:t>Leuca</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0" name="Picture 36" descr="cpns 1.pdf"/>
          <p:cNvPicPr>
            <a:picLocks noChangeAspect="1"/>
          </p:cNvPicPr>
          <p:nvPr/>
        </p:nvPicPr>
        <p:blipFill>
          <a:blip r:embed="rId2"/>
          <a:srcRect l="20833" t="20380" r="28333" b="30682"/>
          <a:stretch>
            <a:fillRect/>
          </a:stretch>
        </p:blipFill>
        <p:spPr bwMode="auto">
          <a:xfrm>
            <a:off x="1752600" y="2590800"/>
            <a:ext cx="5461000" cy="3402013"/>
          </a:xfrm>
          <a:prstGeom prst="rect">
            <a:avLst/>
          </a:prstGeom>
          <a:noFill/>
          <a:ln w="9525">
            <a:noFill/>
            <a:miter lim="800000"/>
            <a:headEnd/>
            <a:tailEnd/>
          </a:ln>
        </p:spPr>
      </p:pic>
      <p:pic>
        <p:nvPicPr>
          <p:cNvPr id="10" name="Picture 5" descr="oma logo 300"/>
          <p:cNvPicPr>
            <a:picLocks noChangeAspect="1" noChangeArrowheads="1"/>
          </p:cNvPicPr>
          <p:nvPr/>
        </p:nvPicPr>
        <p:blipFill>
          <a:blip r:embed="rId3"/>
          <a:srcRect/>
          <a:stretch>
            <a:fillRect/>
          </a:stretch>
        </p:blipFill>
        <p:spPr bwMode="auto">
          <a:xfrm>
            <a:off x="609600" y="381000"/>
            <a:ext cx="1295400" cy="384175"/>
          </a:xfrm>
          <a:prstGeom prst="rect">
            <a:avLst/>
          </a:prstGeom>
          <a:noFill/>
          <a:ln w="9525">
            <a:noFill/>
            <a:miter lim="800000"/>
            <a:headEnd/>
            <a:tailEnd/>
          </a:ln>
        </p:spPr>
      </p:pic>
      <p:sp>
        <p:nvSpPr>
          <p:cNvPr id="11"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14" name="Text Box 7"/>
          <p:cNvSpPr txBox="1">
            <a:spLocks noChangeArrowheads="1"/>
          </p:cNvSpPr>
          <p:nvPr/>
        </p:nvSpPr>
        <p:spPr bwMode="auto">
          <a:xfrm>
            <a:off x="1219200" y="926425"/>
            <a:ext cx="6553200" cy="2118529"/>
          </a:xfrm>
          <a:prstGeom prst="rect">
            <a:avLst/>
          </a:prstGeom>
          <a:noFill/>
          <a:ln w="9525">
            <a:noFill/>
            <a:miter lim="800000"/>
            <a:headEnd/>
            <a:tailEnd/>
          </a:ln>
        </p:spPr>
        <p:txBody>
          <a:bodyPr>
            <a:prstTxWarp prst="textNoShape">
              <a:avLst/>
            </a:prstTxWarp>
            <a:spAutoFit/>
          </a:bodyPr>
          <a:lstStyle/>
          <a:p>
            <a:pPr>
              <a:spcBef>
                <a:spcPts val="0"/>
              </a:spcBef>
              <a:spcAft>
                <a:spcPts val="1800"/>
              </a:spcAft>
            </a:pPr>
            <a:r>
              <a:rPr lang="en-US" sz="2000" dirty="0" smtClean="0">
                <a:solidFill>
                  <a:srgbClr val="AE1F29"/>
                </a:solidFill>
                <a:latin typeface="Arial"/>
                <a:ea typeface="Arial" charset="0"/>
                <a:cs typeface="Arial"/>
              </a:rPr>
              <a:t>Introduction – What is Converged Personal Network Service (CPNS)?</a:t>
            </a:r>
            <a:endParaRPr lang="en-US" sz="1400" b="1" dirty="0" smtClean="0">
              <a:latin typeface="Arial"/>
              <a:cs typeface="Arial"/>
            </a:endParaRPr>
          </a:p>
          <a:p>
            <a:pPr>
              <a:spcBef>
                <a:spcPts val="0"/>
              </a:spcBef>
              <a:spcAft>
                <a:spcPts val="800"/>
              </a:spcAft>
            </a:pPr>
            <a:r>
              <a:rPr lang="en-US" sz="1400" dirty="0" smtClean="0">
                <a:latin typeface="Arial"/>
                <a:cs typeface="Arial"/>
              </a:rPr>
              <a:t>• OMA CPNS enables universal access to services across a convergence of Personal Networks and Wide Area Networks/Cellular Networks. </a:t>
            </a:r>
          </a:p>
          <a:p>
            <a:pPr>
              <a:spcBef>
                <a:spcPts val="0"/>
              </a:spcBef>
              <a:spcAft>
                <a:spcPts val="800"/>
              </a:spcAft>
            </a:pPr>
            <a:r>
              <a:rPr lang="en-US" sz="1400" dirty="0" smtClean="0">
                <a:latin typeface="Arial"/>
                <a:cs typeface="Arial"/>
              </a:rPr>
              <a:t>• OMA CPNS facilitates the service provision between two different networks that can be interconnected by means of a Personal Network Gateway (PN GW) using a variety of mobile and fixed devices.</a:t>
            </a:r>
          </a:p>
        </p:txBody>
      </p:sp>
      <p:pic>
        <p:nvPicPr>
          <p:cNvPr id="15" name="Picture 5" descr="bottom bar.psd"/>
          <p:cNvPicPr>
            <a:picLocks noChangeAspect="1"/>
          </p:cNvPicPr>
          <p:nvPr/>
        </p:nvPicPr>
        <p:blipFill>
          <a:blip r:embed="rId4"/>
          <a:srcRect/>
          <a:stretch>
            <a:fillRect/>
          </a:stretch>
        </p:blipFill>
        <p:spPr bwMode="auto">
          <a:xfrm>
            <a:off x="260350" y="6477000"/>
            <a:ext cx="8623300" cy="304800"/>
          </a:xfrm>
          <a:prstGeom prst="rect">
            <a:avLst/>
          </a:prstGeom>
          <a:noFill/>
          <a:ln w="9525">
            <a:noFill/>
            <a:miter lim="800000"/>
            <a:headEnd/>
            <a:tailEnd/>
          </a:ln>
        </p:spPr>
      </p:pic>
      <p:sp>
        <p:nvSpPr>
          <p:cNvPr id="17" name="Footer Placeholder 6"/>
          <p:cNvSpPr txBox="1">
            <a:spLocks/>
          </p:cNvSpPr>
          <p:nvPr/>
        </p:nvSpPr>
        <p:spPr bwMode="auto">
          <a:xfrm>
            <a:off x="5562600" y="6400800"/>
            <a:ext cx="28956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lgn="r">
              <a:defRPr/>
            </a:pPr>
            <a:r>
              <a:rPr lang="en-US" sz="1100" smtClean="0">
                <a:solidFill>
                  <a:srgbClr val="898989"/>
                </a:solidFill>
              </a:rPr>
              <a:t>www.openmobilealliance.org</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
        <p:nvSpPr>
          <p:cNvPr id="18" name="TextBox 17"/>
          <p:cNvSpPr txBox="1"/>
          <p:nvPr/>
        </p:nvSpPr>
        <p:spPr>
          <a:xfrm>
            <a:off x="3505200" y="6002179"/>
            <a:ext cx="2274385" cy="246221"/>
          </a:xfrm>
          <a:prstGeom prst="rect">
            <a:avLst/>
          </a:prstGeom>
          <a:noFill/>
        </p:spPr>
        <p:txBody>
          <a:bodyPr wrap="none" rtlCol="0">
            <a:spAutoFit/>
          </a:bodyPr>
          <a:lstStyle/>
          <a:p>
            <a:r>
              <a:rPr lang="en-US" sz="1000" i="1"/>
              <a:t>Figure 1: High Level CPNS Diagram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7" name="Text Box 7"/>
          <p:cNvSpPr txBox="1">
            <a:spLocks noChangeArrowheads="1"/>
          </p:cNvSpPr>
          <p:nvPr/>
        </p:nvSpPr>
        <p:spPr bwMode="auto">
          <a:xfrm>
            <a:off x="1219200" y="1447800"/>
            <a:ext cx="6858000" cy="2369880"/>
          </a:xfrm>
          <a:prstGeom prst="rect">
            <a:avLst/>
          </a:prstGeom>
          <a:noFill/>
          <a:ln w="9525">
            <a:noFill/>
            <a:miter lim="800000"/>
            <a:headEnd/>
            <a:tailEnd/>
          </a:ln>
        </p:spPr>
        <p:txBody>
          <a:bodyPr wrap="square">
            <a:prstTxWarp prst="textNoShape">
              <a:avLst/>
            </a:prstTxWarp>
            <a:spAutoFit/>
          </a:bodyPr>
          <a:lstStyle/>
          <a:p>
            <a:pPr>
              <a:spcBef>
                <a:spcPts val="1200"/>
              </a:spcBef>
            </a:pPr>
            <a:r>
              <a:rPr lang="en-US" sz="2000" dirty="0" smtClean="0">
                <a:solidFill>
                  <a:srgbClr val="AE1F29"/>
                </a:solidFill>
                <a:ea typeface="Arial" charset="0"/>
                <a:cs typeface="Arial" charset="0"/>
              </a:rPr>
              <a:t>OMA CPNS Use </a:t>
            </a:r>
            <a:r>
              <a:rPr lang="en-US" sz="2000" dirty="0">
                <a:solidFill>
                  <a:srgbClr val="AE1F29"/>
                </a:solidFill>
                <a:ea typeface="Arial" charset="0"/>
                <a:cs typeface="Arial" charset="0"/>
              </a:rPr>
              <a:t>Cases – </a:t>
            </a:r>
            <a:r>
              <a:rPr lang="en-US" sz="2000" dirty="0" err="1">
                <a:solidFill>
                  <a:srgbClr val="AE1F29"/>
                </a:solidFill>
                <a:ea typeface="Arial" charset="0"/>
                <a:cs typeface="Arial" charset="0"/>
              </a:rPr>
              <a:t>e</a:t>
            </a:r>
            <a:r>
              <a:rPr lang="en-US" sz="2000" dirty="0">
                <a:solidFill>
                  <a:srgbClr val="AE1F29"/>
                </a:solidFill>
                <a:ea typeface="Arial" charset="0"/>
                <a:cs typeface="Arial" charset="0"/>
              </a:rPr>
              <a:t>-Health</a:t>
            </a:r>
          </a:p>
          <a:p>
            <a:pPr>
              <a:spcBef>
                <a:spcPts val="1200"/>
              </a:spcBef>
            </a:pPr>
            <a:r>
              <a:rPr lang="en-US" sz="1400" dirty="0">
                <a:ea typeface="Arial" charset="0"/>
                <a:cs typeface="Arial" charset="0"/>
              </a:rPr>
              <a:t>• OMA CPNS provides an extension for e-health scenarios. Using a PN GW, Health Sensors can access the CPNS server in the global network. This enables regular monitoring and simple daily care.</a:t>
            </a:r>
          </a:p>
          <a:p>
            <a:pPr>
              <a:spcBef>
                <a:spcPts val="1200"/>
              </a:spcBef>
            </a:pPr>
            <a:r>
              <a:rPr lang="en-US" sz="1400" dirty="0">
                <a:ea typeface="Arial" charset="0"/>
                <a:cs typeface="Arial" charset="0"/>
              </a:rPr>
              <a:t>• Businesses such as hospitals and pharmacies can access information from monitoring devices attached to patients.</a:t>
            </a:r>
          </a:p>
          <a:p>
            <a:pPr>
              <a:spcBef>
                <a:spcPts val="1200"/>
              </a:spcBef>
            </a:pPr>
            <a:r>
              <a:rPr lang="en-US" sz="1400" dirty="0">
                <a:ea typeface="Arial" charset="0"/>
                <a:cs typeface="Arial" charset="0"/>
              </a:rPr>
              <a:t>• Other e-Health uses could allow parents to access health sensors for their children remotely.</a:t>
            </a:r>
          </a:p>
        </p:txBody>
      </p:sp>
      <p:pic>
        <p:nvPicPr>
          <p:cNvPr id="10" name="Picture 8" descr="cpns 4.pdf"/>
          <p:cNvPicPr>
            <a:picLocks noChangeAspect="1"/>
          </p:cNvPicPr>
          <p:nvPr/>
        </p:nvPicPr>
        <p:blipFill>
          <a:blip r:embed="rId3"/>
          <a:srcRect l="26666" t="47424" r="30833" b="30682"/>
          <a:stretch>
            <a:fillRect/>
          </a:stretch>
        </p:blipFill>
        <p:spPr bwMode="auto">
          <a:xfrm>
            <a:off x="1219200" y="3817680"/>
            <a:ext cx="6400800" cy="2133600"/>
          </a:xfrm>
          <a:prstGeom prst="rect">
            <a:avLst/>
          </a:prstGeom>
          <a:noFill/>
          <a:ln w="9525">
            <a:noFill/>
            <a:miter lim="800000"/>
            <a:headEnd/>
            <a:tailEnd/>
          </a:ln>
        </p:spPr>
      </p:pic>
      <p:sp>
        <p:nvSpPr>
          <p:cNvPr id="11" name="TextBox 9"/>
          <p:cNvSpPr txBox="1">
            <a:spLocks noChangeArrowheads="1"/>
          </p:cNvSpPr>
          <p:nvPr/>
        </p:nvSpPr>
        <p:spPr bwMode="auto">
          <a:xfrm>
            <a:off x="2971800" y="5828248"/>
            <a:ext cx="3657600" cy="246063"/>
          </a:xfrm>
          <a:prstGeom prst="rect">
            <a:avLst/>
          </a:prstGeom>
          <a:noFill/>
          <a:ln w="9525">
            <a:noFill/>
            <a:miter lim="800000"/>
            <a:headEnd/>
            <a:tailEnd/>
          </a:ln>
        </p:spPr>
        <p:txBody>
          <a:bodyPr>
            <a:prstTxWarp prst="textNoShape">
              <a:avLst/>
            </a:prstTxWarp>
            <a:spAutoFit/>
          </a:bodyPr>
          <a:lstStyle/>
          <a:p>
            <a:r>
              <a:rPr lang="en-US" sz="1000" i="1"/>
              <a:t>Figure 5: CPNS Application for e-Health Services</a:t>
            </a:r>
          </a:p>
        </p:txBody>
      </p:sp>
      <p:pic>
        <p:nvPicPr>
          <p:cNvPr id="12" name="Picture 5" descr="bottom bar.psd"/>
          <p:cNvPicPr>
            <a:picLocks noChangeAspect="1"/>
          </p:cNvPicPr>
          <p:nvPr/>
        </p:nvPicPr>
        <p:blipFill>
          <a:blip r:embed="rId4"/>
          <a:srcRect/>
          <a:stretch>
            <a:fillRect/>
          </a:stretch>
        </p:blipFill>
        <p:spPr bwMode="auto">
          <a:xfrm>
            <a:off x="260350" y="6477000"/>
            <a:ext cx="8623300" cy="304800"/>
          </a:xfrm>
          <a:prstGeom prst="rect">
            <a:avLst/>
          </a:prstGeom>
          <a:noFill/>
          <a:ln w="9525">
            <a:noFill/>
            <a:miter lim="800000"/>
            <a:headEnd/>
            <a:tailEnd/>
          </a:ln>
        </p:spPr>
      </p:pic>
      <p:sp>
        <p:nvSpPr>
          <p:cNvPr id="14" name="Footer Placeholder 6"/>
          <p:cNvSpPr txBox="1">
            <a:spLocks/>
          </p:cNvSpPr>
          <p:nvPr/>
        </p:nvSpPr>
        <p:spPr bwMode="auto">
          <a:xfrm>
            <a:off x="5562600" y="6400800"/>
            <a:ext cx="2895600" cy="3651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lgn="r">
              <a:defRPr/>
            </a:pPr>
            <a:r>
              <a:rPr lang="en-US" sz="1100" smtClean="0">
                <a:solidFill>
                  <a:srgbClr val="898989"/>
                </a:solidFill>
              </a:rPr>
              <a:t>www.openmobilealliance.org</a:t>
            </a:r>
            <a:endParaRPr kumimoji="0" lang="en-US" sz="1100" b="0" i="0" u="none" strike="noStrike" kern="1200" cap="none" spc="0" normalizeH="0" baseline="0" noProof="0" dirty="0">
              <a:ln>
                <a:noFill/>
              </a:ln>
              <a:solidFill>
                <a:srgbClr val="898989"/>
              </a:solidFill>
              <a:effectLst/>
              <a:uLnTx/>
              <a:uFillTx/>
              <a:latin typeface="Arial" charset="0"/>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nvSpPr>
        <p:spPr bwMode="auto">
          <a:xfrm>
            <a:off x="255809" y="155018"/>
            <a:ext cx="8544012" cy="686731"/>
          </a:xfrm>
          <a:prstGeom prst="rect">
            <a:avLst/>
          </a:prstGeom>
          <a:noFill/>
          <a:ln w="12700">
            <a:noFill/>
            <a:miter lim="800000"/>
            <a:headEnd/>
            <a:tailEnd/>
          </a:ln>
        </p:spPr>
        <p:txBody>
          <a:bodyPr lIns="88362" tIns="43405" rIns="88362" bIns="43405" anchor="ctr">
            <a:prstTxWarp prst="textNoShape">
              <a:avLst/>
            </a:prstTxWarp>
          </a:bodyPr>
          <a:lstStyle/>
          <a:p>
            <a:pPr algn="ctr" defTabSz="744093"/>
            <a:r>
              <a:rPr lang="en-US" altLang="ko-KR" sz="3100" b="1" dirty="0" smtClean="0">
                <a:latin typeface="Tahoma" charset="0"/>
                <a:ea typeface="굴림" pitchFamily="50" charset="-128"/>
                <a:cs typeface="굴림" pitchFamily="50" charset="-128"/>
              </a:rPr>
              <a:t>Current enhancements of OMA CPNS</a:t>
            </a:r>
            <a:endParaRPr lang="en-US" altLang="ko-KR" sz="3100" b="1" dirty="0">
              <a:latin typeface="Tahoma" charset="0"/>
              <a:ea typeface="굴림" pitchFamily="50" charset="-128"/>
              <a:cs typeface="굴림" pitchFamily="50" charset="-128"/>
            </a:endParaRPr>
          </a:p>
        </p:txBody>
      </p:sp>
      <p:sp>
        <p:nvSpPr>
          <p:cNvPr id="17411" name="Rectangle 3"/>
          <p:cNvSpPr txBox="1">
            <a:spLocks noChangeArrowheads="1"/>
          </p:cNvSpPr>
          <p:nvPr/>
        </p:nvSpPr>
        <p:spPr bwMode="auto">
          <a:xfrm>
            <a:off x="344179" y="973514"/>
            <a:ext cx="8454092" cy="5256664"/>
          </a:xfrm>
          <a:prstGeom prst="rect">
            <a:avLst/>
          </a:prstGeom>
          <a:noFill/>
          <a:ln w="12700">
            <a:noFill/>
            <a:miter lim="800000"/>
            <a:headEnd/>
            <a:tailEnd/>
          </a:ln>
        </p:spPr>
        <p:txBody>
          <a:bodyPr lIns="88362" tIns="43405" rIns="88362" bIns="43405">
            <a:prstTxWarp prst="textNoShape">
              <a:avLst/>
            </a:prstTxWarp>
          </a:bodyPr>
          <a:lstStyle/>
          <a:p>
            <a:pPr marL="333292" lvl="1" indent="-113165" defTabSz="1547093">
              <a:spcBef>
                <a:spcPct val="25000"/>
              </a:spcBef>
              <a:buClr>
                <a:schemeClr val="tx1"/>
              </a:buClr>
              <a:buSzPct val="80000"/>
            </a:pPr>
            <a:r>
              <a:rPr lang="en-US" altLang="ko-KR" sz="2100" b="1" dirty="0" smtClean="0">
                <a:solidFill>
                  <a:srgbClr val="480024"/>
                </a:solidFill>
                <a:latin typeface="Arial Narrow" charset="0"/>
                <a:ea typeface="굴림" pitchFamily="50" charset="-128"/>
                <a:cs typeface="굴림" pitchFamily="50" charset="-128"/>
              </a:rPr>
              <a:t>Current roadmap for CPNS 1.1 increases target markets and implementation guidelines for serving those markets</a:t>
            </a:r>
          </a:p>
          <a:p>
            <a:pPr marL="333292" lvl="1" indent="-113165" defTabSz="1547093">
              <a:spcBef>
                <a:spcPct val="25000"/>
              </a:spcBef>
              <a:buClr>
                <a:schemeClr val="tx1"/>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Service </a:t>
            </a:r>
            <a:r>
              <a:rPr lang="en-US" altLang="ko-KR" sz="2100" dirty="0">
                <a:solidFill>
                  <a:srgbClr val="480024"/>
                </a:solidFill>
                <a:latin typeface="Arial Narrow" charset="0"/>
                <a:ea typeface="굴림" pitchFamily="50" charset="-128"/>
                <a:cs typeface="굴림" pitchFamily="50" charset="-128"/>
              </a:rPr>
              <a:t>Group (SG) management is</a:t>
            </a:r>
            <a:r>
              <a:rPr lang="en-US" altLang="ko-KR" sz="2100" dirty="0" smtClean="0">
                <a:solidFill>
                  <a:srgbClr val="480024"/>
                </a:solidFill>
                <a:latin typeface="Arial Narrow" charset="0"/>
                <a:ea typeface="굴림" pitchFamily="50" charset="-128"/>
                <a:cs typeface="굴림" pitchFamily="50" charset="-128"/>
              </a:rPr>
              <a:t> essential to meet requirements across industry verticals</a:t>
            </a:r>
          </a:p>
          <a:p>
            <a:pPr marL="333292" lvl="1" indent="-113165" defTabSz="1547093">
              <a:spcBef>
                <a:spcPct val="25000"/>
              </a:spcBef>
              <a:buClr>
                <a:schemeClr val="tx1"/>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Supports SG management – including capabilities of devices within each SG</a:t>
            </a:r>
          </a:p>
          <a:p>
            <a:pPr marL="333292" lvl="1" indent="-113165" defTabSz="1547093">
              <a:spcBef>
                <a:spcPct val="25000"/>
              </a:spcBef>
              <a:buClr>
                <a:schemeClr val="tx1"/>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Allows Zone based or regional management of services</a:t>
            </a:r>
          </a:p>
          <a:p>
            <a:pPr marL="333292" lvl="1" indent="-113165" defTabSz="1547093">
              <a:spcBef>
                <a:spcPct val="25000"/>
              </a:spcBef>
              <a:buClr>
                <a:schemeClr val="tx1"/>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Addresses interaction with and requirements from ETSI M2M</a:t>
            </a:r>
          </a:p>
          <a:p>
            <a:pPr marL="333292" lvl="1" indent="-113165" defTabSz="1547093">
              <a:spcBef>
                <a:spcPct val="25000"/>
              </a:spcBef>
              <a:buClr>
                <a:schemeClr val="tx1"/>
              </a:buClr>
              <a:buSzPct val="80000"/>
            </a:pPr>
            <a:endParaRPr lang="en-US" altLang="ko-KR" sz="2100" dirty="0">
              <a:solidFill>
                <a:srgbClr val="480024"/>
              </a:solidFill>
              <a:latin typeface="Arial Narrow" charset="0"/>
              <a:ea typeface="굴림" pitchFamily="50" charset="-128"/>
              <a:cs typeface="굴림" pitchFamily="50" charset="-128"/>
            </a:endParaRPr>
          </a:p>
          <a:p>
            <a:pPr marL="333292" lvl="1" indent="-113165" defTabSz="1547093">
              <a:spcBef>
                <a:spcPct val="25000"/>
              </a:spcBef>
              <a:buClr>
                <a:schemeClr val="tx1"/>
              </a:buClr>
              <a:buSzPct val="80000"/>
              <a:buFontTx/>
              <a:buChar char="•"/>
            </a:pPr>
            <a:endParaRPr lang="en-US" altLang="ko-KR" sz="2100" dirty="0">
              <a:solidFill>
                <a:srgbClr val="480024"/>
              </a:solidFill>
              <a:latin typeface="Arial Narrow" charset="0"/>
              <a:ea typeface="굴림" pitchFamily="50" charset="-128"/>
              <a:cs typeface="굴림" pitchFamily="50" charset="-128"/>
            </a:endParaRPr>
          </a:p>
        </p:txBody>
      </p:sp>
      <p:pic>
        <p:nvPicPr>
          <p:cNvPr id="17412" name="Picture 17"/>
          <p:cNvPicPr>
            <a:picLocks noChangeAspect="1" noChangeArrowheads="1"/>
          </p:cNvPicPr>
          <p:nvPr/>
        </p:nvPicPr>
        <p:blipFill>
          <a:blip r:embed="rId2"/>
          <a:srcRect/>
          <a:stretch>
            <a:fillRect/>
          </a:stretch>
        </p:blipFill>
        <p:spPr bwMode="auto">
          <a:xfrm>
            <a:off x="1297649" y="3980713"/>
            <a:ext cx="6802962" cy="2529895"/>
          </a:xfrm>
          <a:prstGeom prst="rect">
            <a:avLst/>
          </a:prstGeom>
          <a:noFill/>
          <a:ln w="9525">
            <a:noFill/>
            <a:miter lim="800000"/>
            <a:headEnd/>
            <a:tailEnd/>
          </a:ln>
        </p:spPr>
      </p:pic>
      <p:pic>
        <p:nvPicPr>
          <p:cNvPr id="5" name="Picture 5" descr="bottom bar.psd"/>
          <p:cNvPicPr>
            <a:picLocks noChangeAspect="1"/>
          </p:cNvPicPr>
          <p:nvPr/>
        </p:nvPicPr>
        <p:blipFill>
          <a:blip r:embed="rId3"/>
          <a:srcRect/>
          <a:stretch>
            <a:fillRect/>
          </a:stretch>
        </p:blipFill>
        <p:spPr bwMode="auto">
          <a:xfrm>
            <a:off x="260350" y="6546030"/>
            <a:ext cx="8623300" cy="30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bwMode="auto">
          <a:xfrm>
            <a:off x="4001578" y="1152992"/>
            <a:ext cx="5219753" cy="5256664"/>
          </a:xfrm>
          <a:prstGeom prst="rect">
            <a:avLst/>
          </a:prstGeom>
          <a:noFill/>
          <a:ln w="12700">
            <a:noFill/>
            <a:miter lim="800000"/>
            <a:headEnd/>
            <a:tailEnd/>
          </a:ln>
        </p:spPr>
        <p:txBody>
          <a:bodyPr lIns="88362" tIns="43405" rIns="88362" bIns="43405">
            <a:prstTxWarp prst="textNoShape">
              <a:avLst/>
            </a:prstTxWarp>
          </a:bodyPr>
          <a:lstStyle/>
          <a:p>
            <a:pPr marL="110064" lvl="1" indent="-111614" defTabSz="1547093">
              <a:spcBef>
                <a:spcPct val="25000"/>
              </a:spcBef>
              <a:buClr>
                <a:schemeClr val="tx1"/>
              </a:buClr>
              <a:buSzPct val="80000"/>
            </a:pPr>
            <a:r>
              <a:rPr lang="en-US" altLang="zh-CN" b="1" dirty="0" smtClean="0">
                <a:solidFill>
                  <a:srgbClr val="FF0000"/>
                </a:solidFill>
                <a:latin typeface="Arial Narrow" charset="0"/>
                <a:ea typeface="宋体" pitchFamily="2" charset="-128"/>
                <a:cs typeface="宋体" pitchFamily="2" charset="-128"/>
              </a:rPr>
              <a:t>Some</a:t>
            </a:r>
            <a:r>
              <a:rPr lang="en-US" altLang="zh-CN" b="1" dirty="0" smtClean="0">
                <a:solidFill>
                  <a:srgbClr val="0B2200"/>
                </a:solidFill>
                <a:latin typeface="Arial Narrow" charset="0"/>
                <a:ea typeface="宋体" pitchFamily="2" charset="-128"/>
                <a:cs typeface="宋体" pitchFamily="2" charset="-128"/>
              </a:rPr>
              <a:t>  M2M </a:t>
            </a:r>
            <a:r>
              <a:rPr lang="en-US" altLang="zh-CN" b="1" dirty="0" smtClean="0">
                <a:solidFill>
                  <a:srgbClr val="0B2200"/>
                </a:solidFill>
                <a:latin typeface="Arial Narrow" charset="0"/>
                <a:ea typeface="宋体" pitchFamily="2" charset="-128"/>
                <a:cs typeface="宋体" pitchFamily="2" charset="-128"/>
              </a:rPr>
              <a:t>communications require management of devices with limited capabilities – majority of M2M end point devices</a:t>
            </a:r>
          </a:p>
          <a:p>
            <a:pPr marL="110064" lvl="1" indent="-111614" defTabSz="1547093">
              <a:spcBef>
                <a:spcPct val="25000"/>
              </a:spcBef>
              <a:buClr>
                <a:schemeClr val="tx1"/>
              </a:buClr>
              <a:buSzPct val="80000"/>
              <a:buFont typeface="Arial"/>
              <a:buChar char="•"/>
            </a:pPr>
            <a:r>
              <a:rPr lang="en-US" altLang="zh-CN" dirty="0" smtClean="0">
                <a:solidFill>
                  <a:srgbClr val="0B2200"/>
                </a:solidFill>
                <a:latin typeface="Arial Narrow" charset="0"/>
                <a:ea typeface="宋体" pitchFamily="2" charset="-128"/>
                <a:cs typeface="宋体" pitchFamily="2" charset="-128"/>
              </a:rPr>
              <a:t>Requires data collection and remote control without complex computing on the device/client side</a:t>
            </a:r>
          </a:p>
          <a:p>
            <a:pPr marL="110064" lvl="1" indent="-111614" defTabSz="1547093">
              <a:spcBef>
                <a:spcPct val="25000"/>
              </a:spcBef>
              <a:buClr>
                <a:schemeClr val="tx1"/>
              </a:buClr>
              <a:buSzPct val="80000"/>
              <a:buFont typeface="Arial"/>
              <a:buChar char="•"/>
            </a:pPr>
            <a:r>
              <a:rPr lang="en-US" altLang="zh-CN" dirty="0" smtClean="0">
                <a:solidFill>
                  <a:srgbClr val="0B2200"/>
                </a:solidFill>
                <a:latin typeface="Arial Narrow" charset="0"/>
                <a:ea typeface="宋体" pitchFamily="2" charset="-128"/>
                <a:cs typeface="宋体" pitchFamily="2" charset="-128"/>
              </a:rPr>
              <a:t>Limited capability devices outside of regular human interaction (such as stand alone outdoor devices) are easily destroyed</a:t>
            </a:r>
          </a:p>
          <a:p>
            <a:pPr marL="110064" lvl="1" indent="-111614" defTabSz="1547093">
              <a:spcBef>
                <a:spcPct val="25000"/>
              </a:spcBef>
              <a:buClr>
                <a:schemeClr val="tx1"/>
              </a:buClr>
              <a:buSzPct val="80000"/>
              <a:buFont typeface="Arial"/>
              <a:buChar char="•"/>
            </a:pPr>
            <a:r>
              <a:rPr lang="en-US" altLang="zh-CN" dirty="0" smtClean="0">
                <a:solidFill>
                  <a:srgbClr val="0B2200"/>
                </a:solidFill>
                <a:latin typeface="Arial Narrow" charset="0"/>
                <a:ea typeface="宋体" pitchFamily="2" charset="-128"/>
                <a:cs typeface="宋体" pitchFamily="2" charset="-128"/>
              </a:rPr>
              <a:t>Battery life and power consumption issues require less processing power</a:t>
            </a:r>
          </a:p>
          <a:p>
            <a:pPr marL="110064" lvl="1" indent="-111614" defTabSz="1547093">
              <a:spcBef>
                <a:spcPct val="25000"/>
              </a:spcBef>
              <a:buClr>
                <a:schemeClr val="tx1"/>
              </a:buClr>
              <a:buSzPct val="80000"/>
            </a:pPr>
            <a:r>
              <a:rPr lang="en-US" altLang="zh-CN" b="1" dirty="0" smtClean="0">
                <a:solidFill>
                  <a:srgbClr val="0B2200"/>
                </a:solidFill>
                <a:latin typeface="Arial Narrow" charset="0"/>
                <a:ea typeface="宋体" pitchFamily="2" charset="-128"/>
                <a:cs typeface="宋体" pitchFamily="2" charset="-128"/>
              </a:rPr>
              <a:t>M2M Networks will have billions of devices consuming network resources</a:t>
            </a:r>
          </a:p>
          <a:p>
            <a:pPr marL="110064" lvl="1" indent="-111614" defTabSz="1547093">
              <a:spcBef>
                <a:spcPct val="25000"/>
              </a:spcBef>
              <a:buClr>
                <a:schemeClr val="tx1"/>
              </a:buClr>
              <a:buSzPct val="80000"/>
              <a:buFont typeface="Arial"/>
              <a:buChar char="•"/>
            </a:pPr>
            <a:r>
              <a:rPr lang="en-US" altLang="zh-CN" dirty="0" smtClean="0">
                <a:solidFill>
                  <a:srgbClr val="0B2200"/>
                </a:solidFill>
                <a:latin typeface="Arial Narrow" charset="0"/>
                <a:ea typeface="宋体" pitchFamily="2" charset="-128"/>
                <a:cs typeface="宋体" pitchFamily="2" charset="-128"/>
              </a:rPr>
              <a:t>Amount of data transmitted from each device must be controlled and limited</a:t>
            </a:r>
          </a:p>
          <a:p>
            <a:pPr marL="110064" lvl="1" indent="-111614" defTabSz="1547093">
              <a:spcBef>
                <a:spcPct val="25000"/>
              </a:spcBef>
              <a:buClr>
                <a:schemeClr val="tx1"/>
              </a:buClr>
              <a:buSzPct val="80000"/>
              <a:buFontTx/>
              <a:buChar char="•"/>
            </a:pPr>
            <a:r>
              <a:rPr lang="en-US" altLang="zh-CN" dirty="0" smtClean="0">
                <a:solidFill>
                  <a:srgbClr val="0B2200"/>
                </a:solidFill>
                <a:latin typeface="Arial Narrow" charset="0"/>
                <a:ea typeface="宋体" pitchFamily="2" charset="-128"/>
                <a:cs typeface="宋体" pitchFamily="2" charset="-128"/>
              </a:rPr>
              <a:t>Operators and M2M customers will find cost of consuming massive network resources cost prohibitive</a:t>
            </a:r>
          </a:p>
          <a:p>
            <a:pPr marL="110064" lvl="1" indent="-111614" defTabSz="1547093">
              <a:spcBef>
                <a:spcPct val="25000"/>
              </a:spcBef>
              <a:buClr>
                <a:schemeClr val="tx1"/>
              </a:buClr>
              <a:buSzPct val="80000"/>
            </a:pPr>
            <a:r>
              <a:rPr lang="en-US" altLang="zh-CN" b="1" dirty="0" smtClean="0">
                <a:solidFill>
                  <a:srgbClr val="0B2200"/>
                </a:solidFill>
                <a:latin typeface="Arial Narrow" charset="0"/>
                <a:ea typeface="宋体" pitchFamily="2" charset="-128"/>
                <a:cs typeface="宋体" pitchFamily="2" charset="-128"/>
              </a:rPr>
              <a:t>OMA Lightweight DM addresses device service logic and network management needs</a:t>
            </a:r>
            <a:endParaRPr lang="en-US" altLang="zh-CN" b="1" dirty="0">
              <a:solidFill>
                <a:srgbClr val="0B2200"/>
              </a:solidFill>
              <a:latin typeface="Arial Narrow" charset="0"/>
              <a:ea typeface="宋体" pitchFamily="2" charset="-128"/>
              <a:cs typeface="宋体" pitchFamily="2" charset="-128"/>
            </a:endParaRPr>
          </a:p>
        </p:txBody>
      </p:sp>
      <p:pic>
        <p:nvPicPr>
          <p:cNvPr id="7" name="Nuvola 7"/>
          <p:cNvPicPr>
            <a:picLocks noChangeArrowheads="1"/>
          </p:cNvPicPr>
          <p:nvPr/>
        </p:nvPicPr>
        <p:blipFill>
          <a:blip r:embed="rId2"/>
          <a:srcRect/>
          <a:stretch>
            <a:fillRect/>
          </a:stretch>
        </p:blipFill>
        <p:spPr bwMode="auto">
          <a:xfrm>
            <a:off x="562780" y="3697181"/>
            <a:ext cx="3306909" cy="1041722"/>
          </a:xfrm>
          <a:prstGeom prst="rect">
            <a:avLst/>
          </a:prstGeom>
          <a:noFill/>
          <a:ln w="9525">
            <a:noFill/>
            <a:miter lim="800000"/>
            <a:headEnd/>
            <a:tailEnd/>
          </a:ln>
        </p:spPr>
      </p:pic>
      <p:sp>
        <p:nvSpPr>
          <p:cNvPr id="8" name="AutoShape 14"/>
          <p:cNvSpPr>
            <a:spLocks noChangeArrowheads="1"/>
          </p:cNvSpPr>
          <p:nvPr/>
        </p:nvSpPr>
        <p:spPr bwMode="auto">
          <a:xfrm>
            <a:off x="1223231" y="3121006"/>
            <a:ext cx="1688337" cy="491408"/>
          </a:xfrm>
          <a:prstGeom prst="roundRect">
            <a:avLst>
              <a:gd name="adj" fmla="val 9449"/>
            </a:avLst>
          </a:prstGeom>
          <a:gradFill rotWithShape="1">
            <a:gsLst>
              <a:gs pos="0">
                <a:srgbClr val="FF7C80"/>
              </a:gs>
              <a:gs pos="100000">
                <a:schemeClr val="bg1"/>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prstTxWarp prst="textNoShape">
              <a:avLst/>
            </a:prstTxWarp>
          </a:bodyPr>
          <a:lstStyle/>
          <a:p>
            <a:pPr algn="ctr"/>
            <a:r>
              <a:rPr lang="en-US" altLang="zh-CN" dirty="0">
                <a:latin typeface="微软雅黑" pitchFamily="34" charset="-128"/>
                <a:ea typeface="微软雅黑" pitchFamily="34" charset="-128"/>
                <a:cs typeface="微软雅黑" pitchFamily="34" charset="-128"/>
              </a:rPr>
              <a:t>Platform</a:t>
            </a:r>
            <a:endParaRPr lang="zh-CN" altLang="en-US" dirty="0">
              <a:latin typeface="微软雅黑" pitchFamily="34" charset="-128"/>
              <a:ea typeface="微软雅黑" pitchFamily="34" charset="-128"/>
              <a:cs typeface="微软雅黑" pitchFamily="34" charset="-128"/>
            </a:endParaRPr>
          </a:p>
        </p:txBody>
      </p:sp>
      <p:sp>
        <p:nvSpPr>
          <p:cNvPr id="9" name="AutoShape 18"/>
          <p:cNvSpPr>
            <a:spLocks noChangeArrowheads="1"/>
          </p:cNvSpPr>
          <p:nvPr/>
        </p:nvSpPr>
        <p:spPr bwMode="auto">
          <a:xfrm>
            <a:off x="181392" y="1751911"/>
            <a:ext cx="967422" cy="757833"/>
          </a:xfrm>
          <a:prstGeom prst="roundRect">
            <a:avLst>
              <a:gd name="adj" fmla="val 9449"/>
            </a:avLst>
          </a:prstGeom>
          <a:gradFill rotWithShape="1">
            <a:gsLst>
              <a:gs pos="0">
                <a:schemeClr val="bg1"/>
              </a:gs>
              <a:gs pos="100000">
                <a:srgbClr val="5F5F5F"/>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prstTxWarp prst="textNoShape">
              <a:avLst/>
            </a:prstTxWarp>
          </a:bodyPr>
          <a:lstStyle/>
          <a:p>
            <a:pPr algn="ctr"/>
            <a:r>
              <a:rPr lang="en-US" altLang="zh-CN" b="1" dirty="0" smtClean="0">
                <a:ea typeface="宋体" pitchFamily="2" charset="-128"/>
                <a:cs typeface="宋体" pitchFamily="2" charset="-128"/>
              </a:rPr>
              <a:t>App 1</a:t>
            </a:r>
            <a:endParaRPr lang="en-US" altLang="zh-CN" dirty="0">
              <a:ea typeface="宋体" pitchFamily="2" charset="-128"/>
              <a:cs typeface="宋体" pitchFamily="2" charset="-128"/>
            </a:endParaRPr>
          </a:p>
        </p:txBody>
      </p:sp>
      <p:sp>
        <p:nvSpPr>
          <p:cNvPr id="10" name="AutoShape 11"/>
          <p:cNvSpPr>
            <a:spLocks noChangeArrowheads="1"/>
          </p:cNvSpPr>
          <p:nvPr/>
        </p:nvSpPr>
        <p:spPr bwMode="auto">
          <a:xfrm>
            <a:off x="1223231" y="1357730"/>
            <a:ext cx="1190673" cy="1148912"/>
          </a:xfrm>
          <a:prstGeom prst="roundRect">
            <a:avLst>
              <a:gd name="adj" fmla="val 9449"/>
            </a:avLst>
          </a:prstGeom>
          <a:gradFill rotWithShape="1">
            <a:gsLst>
              <a:gs pos="0">
                <a:srgbClr val="CCCC00"/>
              </a:gs>
              <a:gs pos="100000">
                <a:schemeClr val="bg1"/>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lstStyle/>
          <a:p>
            <a:pPr algn="ctr">
              <a:defRPr/>
            </a:pPr>
            <a:r>
              <a:rPr lang="en-US" altLang="zh-CN" b="1" dirty="0" smtClean="0"/>
              <a:t>App 2</a:t>
            </a:r>
            <a:endParaRPr lang="en-US" altLang="zh-CN" b="1" dirty="0"/>
          </a:p>
        </p:txBody>
      </p:sp>
      <p:sp>
        <p:nvSpPr>
          <p:cNvPr id="11" name="AutoShape 19"/>
          <p:cNvSpPr>
            <a:spLocks noChangeArrowheads="1"/>
          </p:cNvSpPr>
          <p:nvPr/>
        </p:nvSpPr>
        <p:spPr bwMode="auto">
          <a:xfrm>
            <a:off x="2521798" y="2015235"/>
            <a:ext cx="1529283" cy="744024"/>
          </a:xfrm>
          <a:prstGeom prst="roundRect">
            <a:avLst>
              <a:gd name="adj" fmla="val 9449"/>
            </a:avLst>
          </a:prstGeom>
          <a:gradFill rotWithShape="1">
            <a:gsLst>
              <a:gs pos="0">
                <a:srgbClr val="66FF33"/>
              </a:gs>
              <a:gs pos="100000">
                <a:schemeClr val="bg1"/>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prstTxWarp prst="textNoShape">
              <a:avLst/>
            </a:prstTxWarp>
          </a:bodyPr>
          <a:lstStyle/>
          <a:p>
            <a:pPr algn="ctr"/>
            <a:r>
              <a:rPr lang="en-US" altLang="zh-CN" b="1" dirty="0" smtClean="0">
                <a:ea typeface="宋体" pitchFamily="2" charset="-128"/>
                <a:cs typeface="宋体" pitchFamily="2" charset="-128"/>
              </a:rPr>
              <a:t>App 3</a:t>
            </a:r>
            <a:endParaRPr lang="zh-CN" altLang="en-US" b="1" dirty="0">
              <a:ea typeface="宋体" pitchFamily="2" charset="-128"/>
              <a:cs typeface="宋体" pitchFamily="2" charset="-128"/>
            </a:endParaRPr>
          </a:p>
        </p:txBody>
      </p:sp>
      <p:cxnSp>
        <p:nvCxnSpPr>
          <p:cNvPr id="8201" name="直接连接符 12"/>
          <p:cNvCxnSpPr>
            <a:cxnSpLocks noChangeShapeType="1"/>
            <a:stCxn id="9" idx="2"/>
          </p:cNvCxnSpPr>
          <p:nvPr/>
        </p:nvCxnSpPr>
        <p:spPr bwMode="auto">
          <a:xfrm rot="16200000" flipH="1">
            <a:off x="721971" y="2452875"/>
            <a:ext cx="596091" cy="709827"/>
          </a:xfrm>
          <a:prstGeom prst="line">
            <a:avLst/>
          </a:prstGeom>
          <a:noFill/>
          <a:ln w="28575">
            <a:solidFill>
              <a:schemeClr val="tx1"/>
            </a:solidFill>
            <a:round/>
            <a:headEnd/>
            <a:tailEnd/>
          </a:ln>
        </p:spPr>
      </p:cxnSp>
      <p:cxnSp>
        <p:nvCxnSpPr>
          <p:cNvPr id="8202" name="直接连接符 14"/>
          <p:cNvCxnSpPr>
            <a:cxnSpLocks noChangeShapeType="1"/>
            <a:stCxn id="10" idx="2"/>
            <a:endCxn id="8" idx="0"/>
          </p:cNvCxnSpPr>
          <p:nvPr/>
        </p:nvCxnSpPr>
        <p:spPr bwMode="auto">
          <a:xfrm rot="16200000" flipH="1">
            <a:off x="1635802" y="2689408"/>
            <a:ext cx="614364" cy="248832"/>
          </a:xfrm>
          <a:prstGeom prst="line">
            <a:avLst/>
          </a:prstGeom>
          <a:noFill/>
          <a:ln w="28575">
            <a:solidFill>
              <a:schemeClr val="tx1"/>
            </a:solidFill>
            <a:round/>
            <a:headEnd/>
            <a:tailEnd/>
          </a:ln>
        </p:spPr>
      </p:cxnSp>
      <p:cxnSp>
        <p:nvCxnSpPr>
          <p:cNvPr id="8203" name="直接连接符 16"/>
          <p:cNvCxnSpPr>
            <a:cxnSpLocks noChangeShapeType="1"/>
            <a:stCxn id="11" idx="2"/>
          </p:cNvCxnSpPr>
          <p:nvPr/>
        </p:nvCxnSpPr>
        <p:spPr bwMode="auto">
          <a:xfrm rot="5400000">
            <a:off x="2925716" y="2745111"/>
            <a:ext cx="346577" cy="374872"/>
          </a:xfrm>
          <a:prstGeom prst="line">
            <a:avLst/>
          </a:prstGeom>
          <a:noFill/>
          <a:ln w="28575">
            <a:solidFill>
              <a:schemeClr val="tx1"/>
            </a:solidFill>
            <a:round/>
            <a:headEnd/>
            <a:tailEnd/>
          </a:ln>
        </p:spPr>
      </p:cxnSp>
      <p:sp>
        <p:nvSpPr>
          <p:cNvPr id="16" name="Text Box 7"/>
          <p:cNvSpPr txBox="1">
            <a:spLocks noChangeArrowheads="1"/>
          </p:cNvSpPr>
          <p:nvPr/>
        </p:nvSpPr>
        <p:spPr bwMode="auto">
          <a:xfrm>
            <a:off x="1826619" y="610134"/>
            <a:ext cx="6953277" cy="400110"/>
          </a:xfrm>
          <a:prstGeom prst="rect">
            <a:avLst/>
          </a:prstGeom>
          <a:noFill/>
          <a:ln w="9525">
            <a:noFill/>
            <a:miter lim="800000"/>
            <a:headEnd/>
            <a:tailEnd/>
          </a:ln>
        </p:spPr>
        <p:txBody>
          <a:bodyPr wrap="square">
            <a:prstTxWarp prst="textNoShape">
              <a:avLst/>
            </a:prstTxWarp>
            <a:spAutoFit/>
          </a:bodyPr>
          <a:lstStyle/>
          <a:p>
            <a:pPr>
              <a:spcBef>
                <a:spcPts val="0"/>
              </a:spcBef>
              <a:spcAft>
                <a:spcPts val="1800"/>
              </a:spcAft>
            </a:pPr>
            <a:r>
              <a:rPr lang="en-US" sz="2000" dirty="0" smtClean="0">
                <a:solidFill>
                  <a:srgbClr val="AE1F29"/>
                </a:solidFill>
                <a:latin typeface="Arial"/>
                <a:ea typeface="Arial" charset="0"/>
                <a:cs typeface="Arial"/>
              </a:rPr>
              <a:t>New DM Enabler – Lightweight DM for M2M Optimization</a:t>
            </a:r>
            <a:endParaRPr lang="en-US" sz="1400" b="1" dirty="0" smtClean="0">
              <a:latin typeface="Arial"/>
              <a:cs typeface="Arial"/>
            </a:endParaRPr>
          </a:p>
        </p:txBody>
      </p:sp>
      <p:pic>
        <p:nvPicPr>
          <p:cNvPr id="18" name="Picture 5" descr="oma logo 300"/>
          <p:cNvPicPr>
            <a:picLocks noChangeAspect="1" noChangeArrowheads="1"/>
          </p:cNvPicPr>
          <p:nvPr/>
        </p:nvPicPr>
        <p:blipFill>
          <a:blip r:embed="rId3"/>
          <a:srcRect/>
          <a:stretch>
            <a:fillRect/>
          </a:stretch>
        </p:blipFill>
        <p:spPr bwMode="auto">
          <a:xfrm>
            <a:off x="609600" y="381000"/>
            <a:ext cx="1295400" cy="384175"/>
          </a:xfrm>
          <a:prstGeom prst="rect">
            <a:avLst/>
          </a:prstGeom>
          <a:noFill/>
          <a:ln w="9525">
            <a:noFill/>
            <a:miter lim="800000"/>
            <a:headEnd/>
            <a:tailEnd/>
          </a:ln>
        </p:spPr>
      </p:pic>
      <p:sp>
        <p:nvSpPr>
          <p:cNvPr id="29" name="AutoShape 18"/>
          <p:cNvSpPr>
            <a:spLocks noChangeArrowheads="1"/>
          </p:cNvSpPr>
          <p:nvPr/>
        </p:nvSpPr>
        <p:spPr bwMode="auto">
          <a:xfrm>
            <a:off x="125889" y="4652221"/>
            <a:ext cx="967422" cy="757833"/>
          </a:xfrm>
          <a:prstGeom prst="roundRect">
            <a:avLst>
              <a:gd name="adj" fmla="val 9449"/>
            </a:avLst>
          </a:prstGeom>
          <a:gradFill rotWithShape="1">
            <a:gsLst>
              <a:gs pos="0">
                <a:schemeClr val="bg1"/>
              </a:gs>
              <a:gs pos="100000">
                <a:srgbClr val="5F5F5F"/>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prstTxWarp prst="textNoShape">
              <a:avLst/>
            </a:prstTxWarp>
          </a:bodyPr>
          <a:lstStyle/>
          <a:p>
            <a:pPr algn="ctr"/>
            <a:r>
              <a:rPr lang="en-US" altLang="zh-CN" b="1" dirty="0" smtClean="0">
                <a:ea typeface="宋体" pitchFamily="2" charset="-128"/>
                <a:cs typeface="宋体" pitchFamily="2" charset="-128"/>
              </a:rPr>
              <a:t>Low Power Device</a:t>
            </a:r>
            <a:endParaRPr lang="en-US" altLang="zh-CN" dirty="0">
              <a:ea typeface="宋体" pitchFamily="2" charset="-128"/>
              <a:cs typeface="宋体" pitchFamily="2" charset="-128"/>
            </a:endParaRPr>
          </a:p>
        </p:txBody>
      </p:sp>
      <p:sp>
        <p:nvSpPr>
          <p:cNvPr id="31" name="AutoShape 11"/>
          <p:cNvSpPr>
            <a:spLocks noChangeArrowheads="1"/>
          </p:cNvSpPr>
          <p:nvPr/>
        </p:nvSpPr>
        <p:spPr bwMode="auto">
          <a:xfrm>
            <a:off x="1214352" y="4738903"/>
            <a:ext cx="1190673" cy="1148912"/>
          </a:xfrm>
          <a:prstGeom prst="roundRect">
            <a:avLst>
              <a:gd name="adj" fmla="val 9449"/>
            </a:avLst>
          </a:prstGeom>
          <a:gradFill rotWithShape="1">
            <a:gsLst>
              <a:gs pos="0">
                <a:srgbClr val="CCCC00"/>
              </a:gs>
              <a:gs pos="100000">
                <a:schemeClr val="bg1"/>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lstStyle/>
          <a:p>
            <a:pPr algn="ctr">
              <a:defRPr/>
            </a:pPr>
            <a:r>
              <a:rPr lang="en-US" altLang="zh-CN" b="1" dirty="0" smtClean="0"/>
              <a:t>Stand Alone Sensor Device</a:t>
            </a:r>
            <a:endParaRPr lang="en-US" altLang="zh-CN" b="1" dirty="0"/>
          </a:p>
        </p:txBody>
      </p:sp>
      <p:sp>
        <p:nvSpPr>
          <p:cNvPr id="32" name="AutoShape 19"/>
          <p:cNvSpPr>
            <a:spLocks noChangeArrowheads="1"/>
          </p:cNvSpPr>
          <p:nvPr/>
        </p:nvSpPr>
        <p:spPr bwMode="auto">
          <a:xfrm>
            <a:off x="2565603" y="4797421"/>
            <a:ext cx="1529283" cy="744024"/>
          </a:xfrm>
          <a:prstGeom prst="roundRect">
            <a:avLst>
              <a:gd name="adj" fmla="val 9449"/>
            </a:avLst>
          </a:prstGeom>
          <a:gradFill rotWithShape="1">
            <a:gsLst>
              <a:gs pos="0">
                <a:srgbClr val="66FF33"/>
              </a:gs>
              <a:gs pos="100000">
                <a:schemeClr val="bg1"/>
              </a:gs>
            </a:gsLst>
            <a:lin ang="5400000" scaled="1"/>
          </a:gradFill>
          <a:ln w="9525">
            <a:solidFill>
              <a:schemeClr val="tx1"/>
            </a:solidFill>
            <a:round/>
            <a:headEnd/>
            <a:tailEnd/>
          </a:ln>
          <a:effectLst>
            <a:outerShdw dist="35921" dir="2700000" algn="ctr" rotWithShape="0">
              <a:schemeClr val="bg2"/>
            </a:outerShdw>
          </a:effectLst>
        </p:spPr>
        <p:txBody>
          <a:bodyPr lIns="89291" tIns="44646" rIns="89291" bIns="44646" anchor="ctr">
            <a:prstTxWarp prst="textNoShape">
              <a:avLst/>
            </a:prstTxWarp>
          </a:bodyPr>
          <a:lstStyle/>
          <a:p>
            <a:pPr algn="ctr"/>
            <a:r>
              <a:rPr lang="en-US" altLang="zh-CN" b="1" dirty="0" smtClean="0">
                <a:ea typeface="宋体" pitchFamily="2" charset="-128"/>
                <a:cs typeface="宋体" pitchFamily="2" charset="-128"/>
              </a:rPr>
              <a:t>Home Appliance</a:t>
            </a:r>
            <a:endParaRPr lang="zh-CN" altLang="en-US" b="1" dirty="0">
              <a:ea typeface="宋体" pitchFamily="2" charset="-128"/>
              <a:cs typeface="宋体" pitchFamily="2" charset="-128"/>
            </a:endParaRPr>
          </a:p>
        </p:txBody>
      </p:sp>
      <p:sp>
        <p:nvSpPr>
          <p:cNvPr id="38" name="Rectangle 37"/>
          <p:cNvSpPr/>
          <p:nvPr/>
        </p:nvSpPr>
        <p:spPr>
          <a:xfrm>
            <a:off x="37908" y="3806587"/>
            <a:ext cx="4572000" cy="646331"/>
          </a:xfrm>
          <a:prstGeom prst="rect">
            <a:avLst/>
          </a:prstGeom>
        </p:spPr>
        <p:txBody>
          <a:bodyPr>
            <a:spAutoFit/>
          </a:bodyPr>
          <a:lstStyle/>
          <a:p>
            <a:pPr algn="ctr"/>
            <a:r>
              <a:rPr lang="en-US" altLang="zh-CN" b="1" dirty="0" smtClean="0">
                <a:solidFill>
                  <a:srgbClr val="0B2200"/>
                </a:solidFill>
                <a:latin typeface="Century Gothic" pitchFamily="34" charset="0"/>
                <a:ea typeface="宋体" pitchFamily="2" charset="-128"/>
                <a:cs typeface="宋体" pitchFamily="2" charset="-128"/>
              </a:rPr>
              <a:t>Lightweight M2M works between </a:t>
            </a:r>
          </a:p>
          <a:p>
            <a:pPr algn="ctr"/>
            <a:r>
              <a:rPr lang="en-US" altLang="zh-CN" b="1" dirty="0" smtClean="0">
                <a:solidFill>
                  <a:srgbClr val="0B2200"/>
                </a:solidFill>
                <a:latin typeface="Century Gothic" pitchFamily="34" charset="0"/>
                <a:ea typeface="宋体" pitchFamily="2" charset="-128"/>
                <a:cs typeface="宋体" pitchFamily="2" charset="-128"/>
              </a:rPr>
              <a:t>device and platform</a:t>
            </a:r>
            <a:endParaRPr lang="zh-CN" altLang="en-US" b="1" dirty="0">
              <a:solidFill>
                <a:srgbClr val="0B2200"/>
              </a:solidFill>
              <a:latin typeface="Century Gothic" pitchFamily="34" charset="0"/>
              <a:ea typeface="宋体" pitchFamily="2" charset="-128"/>
              <a:cs typeface="宋体" pitchFamily="2" charset="-128"/>
            </a:endParaRPr>
          </a:p>
        </p:txBody>
      </p:sp>
      <p:pic>
        <p:nvPicPr>
          <p:cNvPr id="17" name="Picture 5" descr="bottom bar.psd"/>
          <p:cNvPicPr>
            <a:picLocks noChangeAspect="1"/>
          </p:cNvPicPr>
          <p:nvPr/>
        </p:nvPicPr>
        <p:blipFill>
          <a:blip r:embed="rId4"/>
          <a:srcRect/>
          <a:stretch>
            <a:fillRect/>
          </a:stretch>
        </p:blipFill>
        <p:spPr bwMode="auto">
          <a:xfrm>
            <a:off x="191325" y="6573642"/>
            <a:ext cx="86233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293018" y="1998184"/>
            <a:ext cx="4390608" cy="2678712"/>
          </a:xfrm>
          <a:prstGeom prst="rect">
            <a:avLst/>
          </a:prstGeom>
          <a:noFill/>
          <a:ln w="12700">
            <a:noFill/>
            <a:miter lim="800000"/>
            <a:headEnd/>
            <a:tailEnd/>
          </a:ln>
        </p:spPr>
      </p:pic>
      <p:pic>
        <p:nvPicPr>
          <p:cNvPr id="14339" name="Picture 3"/>
          <p:cNvPicPr>
            <a:picLocks noChangeAspect="1" noChangeArrowheads="1"/>
          </p:cNvPicPr>
          <p:nvPr/>
        </p:nvPicPr>
        <p:blipFill>
          <a:blip r:embed="rId4"/>
          <a:srcRect l="9995" t="27065" r="53348" b="32747"/>
          <a:stretch>
            <a:fillRect/>
          </a:stretch>
        </p:blipFill>
        <p:spPr bwMode="auto">
          <a:xfrm>
            <a:off x="4773547" y="1998184"/>
            <a:ext cx="4077436" cy="2861634"/>
          </a:xfrm>
          <a:prstGeom prst="rect">
            <a:avLst/>
          </a:prstGeom>
          <a:noFill/>
          <a:ln w="12700">
            <a:noFill/>
            <a:miter lim="800000"/>
            <a:headEnd/>
            <a:tailEnd/>
          </a:ln>
        </p:spPr>
      </p:pic>
      <p:sp>
        <p:nvSpPr>
          <p:cNvPr id="14340" name="Rectangle 2"/>
          <p:cNvSpPr>
            <a:spLocks noGrp="1" noChangeArrowheads="1"/>
          </p:cNvSpPr>
          <p:nvPr/>
        </p:nvSpPr>
        <p:spPr bwMode="auto">
          <a:xfrm>
            <a:off x="255809" y="212375"/>
            <a:ext cx="8544012" cy="686730"/>
          </a:xfrm>
          <a:prstGeom prst="rect">
            <a:avLst/>
          </a:prstGeom>
          <a:noFill/>
          <a:ln w="12700">
            <a:noFill/>
            <a:miter lim="800000"/>
            <a:headEnd/>
            <a:tailEnd/>
          </a:ln>
        </p:spPr>
        <p:txBody>
          <a:bodyPr lIns="88362" tIns="43405" rIns="88362" bIns="43405" anchor="ctr">
            <a:prstTxWarp prst="textNoShape">
              <a:avLst/>
            </a:prstTxWarp>
          </a:bodyPr>
          <a:lstStyle/>
          <a:p>
            <a:pPr algn="ctr" defTabSz="744093"/>
            <a:r>
              <a:rPr lang="en-US" altLang="ko-KR" sz="3100" b="1" dirty="0" smtClean="0">
                <a:latin typeface="Tahoma" charset="0"/>
                <a:ea typeface="굴림" pitchFamily="50" charset="-128"/>
                <a:cs typeface="굴림" pitchFamily="50" charset="-128"/>
              </a:rPr>
              <a:t>OMA CPNS Interworking with ETSI M2M</a:t>
            </a:r>
            <a:endParaRPr lang="en-US" altLang="ko-KR" sz="3100" b="1" dirty="0">
              <a:latin typeface="Tahoma" charset="0"/>
              <a:ea typeface="굴림" pitchFamily="50" charset="-128"/>
              <a:cs typeface="굴림" pitchFamily="50" charset="-128"/>
            </a:endParaRPr>
          </a:p>
        </p:txBody>
      </p:sp>
      <p:sp>
        <p:nvSpPr>
          <p:cNvPr id="14341" name="Rectangle 3"/>
          <p:cNvSpPr txBox="1">
            <a:spLocks noChangeArrowheads="1"/>
          </p:cNvSpPr>
          <p:nvPr/>
        </p:nvSpPr>
        <p:spPr bwMode="auto">
          <a:xfrm>
            <a:off x="293018" y="974910"/>
            <a:ext cx="8454091" cy="5256663"/>
          </a:xfrm>
          <a:prstGeom prst="rect">
            <a:avLst/>
          </a:prstGeom>
          <a:noFill/>
          <a:ln w="12700">
            <a:noFill/>
            <a:miter lim="800000"/>
            <a:headEnd/>
            <a:tailEnd/>
          </a:ln>
        </p:spPr>
        <p:txBody>
          <a:bodyPr lIns="88362" tIns="43405" rIns="88362" bIns="43405">
            <a:prstTxWarp prst="textNoShape">
              <a:avLst/>
            </a:prstTxWarp>
          </a:bodyPr>
          <a:lstStyle/>
          <a:p>
            <a:pPr marL="108514" indent="-108514" defTabSz="1547093">
              <a:spcBef>
                <a:spcPct val="25000"/>
              </a:spcBef>
              <a:buClr>
                <a:schemeClr val="tx1"/>
              </a:buClr>
              <a:buSzPct val="80000"/>
              <a:buFontTx/>
              <a:buChar char="•"/>
            </a:pPr>
            <a:r>
              <a:rPr lang="ko-KR" altLang="en-US" sz="2500" dirty="0">
                <a:solidFill>
                  <a:srgbClr val="000066"/>
                </a:solidFill>
                <a:latin typeface="Arial Narrow" charset="0"/>
                <a:ea typeface="굴림" pitchFamily="50" charset="-128"/>
                <a:cs typeface="굴림" pitchFamily="50" charset="-128"/>
              </a:rPr>
              <a:t> </a:t>
            </a:r>
            <a:r>
              <a:rPr lang="en-US" altLang="ko-KR" sz="2500" dirty="0">
                <a:solidFill>
                  <a:srgbClr val="000066"/>
                </a:solidFill>
                <a:latin typeface="Arial Narrow" charset="0"/>
                <a:ea typeface="굴림" pitchFamily="50" charset="-128"/>
                <a:cs typeface="굴림" pitchFamily="50" charset="-128"/>
              </a:rPr>
              <a:t>Interworking with ETSI </a:t>
            </a:r>
            <a:r>
              <a:rPr lang="en-US" altLang="ko-KR" sz="2500" dirty="0" smtClean="0">
                <a:solidFill>
                  <a:srgbClr val="000066"/>
                </a:solidFill>
                <a:latin typeface="Arial Narrow" charset="0"/>
                <a:ea typeface="굴림" pitchFamily="50" charset="-128"/>
                <a:cs typeface="굴림" pitchFamily="50" charset="-128"/>
              </a:rPr>
              <a:t>M2M</a:t>
            </a:r>
          </a:p>
          <a:p>
            <a:pPr marL="108514" indent="-108514" defTabSz="1547093">
              <a:spcBef>
                <a:spcPct val="25000"/>
              </a:spcBef>
              <a:buClr>
                <a:schemeClr val="tx1"/>
              </a:buClr>
              <a:buSzPct val="80000"/>
            </a:pPr>
            <a:endParaRPr lang="en-US" altLang="ko-KR" sz="2500" dirty="0" smtClean="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pPr>
            <a:endParaRPr lang="en-US" altLang="ko-KR" sz="2500" dirty="0" smtClean="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buFontTx/>
              <a:buChar char="•"/>
            </a:pPr>
            <a:endParaRPr lang="en-US" altLang="ko-KR" sz="2500" dirty="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buFontTx/>
              <a:buChar char="•"/>
            </a:pPr>
            <a:endParaRPr lang="en-US" altLang="ko-KR" sz="2500" dirty="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buFontTx/>
              <a:buChar char="•"/>
            </a:pPr>
            <a:endParaRPr lang="en-US" altLang="ko-KR" sz="2500" dirty="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buFontTx/>
              <a:buChar char="•"/>
            </a:pPr>
            <a:endParaRPr lang="en-US" altLang="ko-KR" sz="2500" dirty="0">
              <a:solidFill>
                <a:srgbClr val="000066"/>
              </a:solidFill>
              <a:latin typeface="Arial Narrow" charset="0"/>
              <a:ea typeface="굴림" pitchFamily="50" charset="-128"/>
              <a:cs typeface="굴림" pitchFamily="50" charset="-128"/>
            </a:endParaRPr>
          </a:p>
          <a:p>
            <a:pPr marL="108514" indent="-108514" defTabSz="1547093">
              <a:spcBef>
                <a:spcPct val="25000"/>
              </a:spcBef>
              <a:buClr>
                <a:schemeClr val="tx1"/>
              </a:buClr>
              <a:buSzPct val="80000"/>
              <a:buFontTx/>
              <a:buChar char="•"/>
            </a:pPr>
            <a:endParaRPr lang="en-US" altLang="ko-KR" sz="2500" dirty="0">
              <a:solidFill>
                <a:srgbClr val="000066"/>
              </a:solidFill>
              <a:latin typeface="Arial Narrow" charset="0"/>
              <a:ea typeface="굴림" pitchFamily="50" charset="-128"/>
              <a:cs typeface="굴림" pitchFamily="50" charset="-128"/>
            </a:endParaRPr>
          </a:p>
          <a:p>
            <a:pPr marL="333292" lvl="1" indent="-113165" defTabSz="1547093">
              <a:spcBef>
                <a:spcPct val="25000"/>
              </a:spcBef>
              <a:buClr>
                <a:srgbClr val="000000"/>
              </a:buClr>
              <a:buSzPct val="80000"/>
              <a:buFontTx/>
              <a:buChar char="•"/>
            </a:pPr>
            <a:r>
              <a:rPr lang="en-US" altLang="ko-KR" sz="2100" dirty="0">
                <a:solidFill>
                  <a:srgbClr val="480024"/>
                </a:solidFill>
                <a:latin typeface="Arial Narrow" charset="0"/>
                <a:ea typeface="굴림" pitchFamily="50" charset="-128"/>
                <a:cs typeface="굴림" pitchFamily="50" charset="-128"/>
              </a:rPr>
              <a:t>ID management of M2M devices including the authentication of those devices will be </a:t>
            </a:r>
            <a:r>
              <a:rPr lang="en-US" altLang="ko-KR" sz="2100" dirty="0" smtClean="0">
                <a:solidFill>
                  <a:srgbClr val="480024"/>
                </a:solidFill>
                <a:latin typeface="Arial Narrow" charset="0"/>
                <a:ea typeface="굴림" pitchFamily="50" charset="-128"/>
                <a:cs typeface="굴림" pitchFamily="50" charset="-128"/>
              </a:rPr>
              <a:t>provided</a:t>
            </a:r>
          </a:p>
          <a:p>
            <a:pPr marL="333292" lvl="1" indent="-113165" defTabSz="1547093">
              <a:spcBef>
                <a:spcPct val="25000"/>
              </a:spcBef>
              <a:buClr>
                <a:srgbClr val="000000"/>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Service profiles between OMA and ETSI M2M technologies</a:t>
            </a:r>
          </a:p>
          <a:p>
            <a:pPr marL="333292" lvl="1" indent="-113165" defTabSz="1547093">
              <a:spcBef>
                <a:spcPct val="25000"/>
              </a:spcBef>
              <a:buClr>
                <a:srgbClr val="000000"/>
              </a:buClr>
              <a:buSzPct val="80000"/>
              <a:buFontTx/>
              <a:buChar char="•"/>
            </a:pPr>
            <a:r>
              <a:rPr lang="en-US" altLang="ko-KR" sz="2100" dirty="0" smtClean="0">
                <a:solidFill>
                  <a:srgbClr val="480024"/>
                </a:solidFill>
                <a:latin typeface="Arial Narrow" charset="0"/>
                <a:ea typeface="굴림" pitchFamily="50" charset="-128"/>
                <a:cs typeface="굴림" pitchFamily="50" charset="-128"/>
              </a:rPr>
              <a:t>Maps functionality of ETSI Gateway onto OMA Personal Network Gateway – and vice versa</a:t>
            </a:r>
          </a:p>
          <a:p>
            <a:pPr marL="333292" lvl="1" indent="-113165" defTabSz="1547093">
              <a:spcBef>
                <a:spcPct val="25000"/>
              </a:spcBef>
              <a:buClr>
                <a:schemeClr val="tx1"/>
              </a:buClr>
              <a:buSzPct val="80000"/>
              <a:buFontTx/>
              <a:buChar char="•"/>
            </a:pPr>
            <a:endParaRPr lang="en-US" altLang="ko-KR" sz="2100" dirty="0">
              <a:solidFill>
                <a:srgbClr val="480024"/>
              </a:solidFill>
              <a:latin typeface="Arial Narrow" charset="0"/>
              <a:ea typeface="굴림" pitchFamily="50" charset="-128"/>
              <a:cs typeface="굴림" pitchFamily="50"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749</TotalTime>
  <Words>742</Words>
  <Application>Microsoft Office PowerPoint</Application>
  <PresentationFormat>On-screen Show (4:3)</PresentationFormat>
  <Paragraphs>86</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Slide 2</vt:lpstr>
      <vt:lpstr>Slide 3</vt:lpstr>
      <vt:lpstr>Slide 4</vt:lpstr>
      <vt:lpstr>Slide 5</vt:lpstr>
      <vt:lpstr>Slide 6</vt:lpstr>
      <vt:lpstr>Slide 7</vt:lpstr>
      <vt:lpstr>Slide 8</vt:lpstr>
    </vt:vector>
  </TitlesOfParts>
  <Company>B&amp;S Ink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Stephen Jones</dc:creator>
  <cp:lastModifiedBy>CDT User</cp:lastModifiedBy>
  <cp:revision>15</cp:revision>
  <dcterms:created xsi:type="dcterms:W3CDTF">2011-08-26T02:03:12Z</dcterms:created>
  <dcterms:modified xsi:type="dcterms:W3CDTF">2011-08-26T23:07:37Z</dcterms:modified>
</cp:coreProperties>
</file>