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18" r:id="rId3"/>
    <p:sldId id="330" r:id="rId4"/>
    <p:sldId id="331"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543800"/>
    <a:srgbClr val="FDB5C3"/>
    <a:srgbClr val="99FFCC"/>
    <a:srgbClr val="FFCCCC"/>
    <a:srgbClr val="FEEDCE"/>
    <a:srgbClr val="330066"/>
    <a:srgbClr val="EAEAEA"/>
    <a:srgbClr val="DDDDDD"/>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80" d="100"/>
          <a:sy n="80" d="100"/>
        </p:scale>
        <p:origin x="-1398" y="-64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5" d="100"/>
          <a:sy n="85" d="100"/>
        </p:scale>
        <p:origin x="-2706" y="-102"/>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A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dirty="0" smtClean="0"/>
              <a:t>Click to edit Master title style</a:t>
            </a:r>
            <a:endParaRPr lang="en-GB" dirty="0"/>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6129338" y="6330950"/>
            <a:ext cx="1628775" cy="488950"/>
          </a:xfrm>
          <a:prstGeom prst="rect">
            <a:avLst/>
          </a:prstGeom>
          <a:noFill/>
          <a:ln w="9525">
            <a:noFill/>
            <a:miter lim="800000"/>
            <a:headEnd/>
            <a:tailEnd/>
          </a:ln>
        </p:spPr>
        <p:txBody>
          <a:bodyPr/>
          <a:lstStyle/>
          <a:p>
            <a:pPr eaLnBrk="0" hangingPunct="0">
              <a:lnSpc>
                <a:spcPct val="90000"/>
              </a:lnSpc>
              <a:defRPr/>
            </a:pPr>
            <a:endParaRPr lang="en-GB">
              <a:latin typeface="Arial" pitchFamily="34" charset="0"/>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eaLnBrk="0" hangingPunct="0">
              <a:lnSpc>
                <a:spcPct val="90000"/>
              </a:lnSpc>
              <a:defRPr/>
            </a:pPr>
            <a:endParaRPr lang="de-AT">
              <a:latin typeface="Arial" pitchFamily="34" charset="0"/>
            </a:endParaRPr>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p>
            <a:pPr eaLnBrk="0" hangingPunct="0">
              <a:lnSpc>
                <a:spcPct val="90000"/>
              </a:lnSpc>
              <a:defRPr/>
            </a:pPr>
            <a:endParaRPr lang="en-GB">
              <a:latin typeface="Arial" pitchFamily="34" charset="0"/>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p>
            <a:pPr defTabSz="403225" eaLnBrk="0" hangingPunct="0">
              <a:lnSpc>
                <a:spcPct val="90000"/>
              </a:lnSpc>
              <a:tabLst>
                <a:tab pos="5372100" algn="ctr"/>
                <a:tab pos="9182100" algn="r"/>
              </a:tabLst>
              <a:defRPr/>
            </a:pPr>
            <a:r>
              <a:rPr lang="en-GB" sz="1000" b="1" dirty="0">
                <a:latin typeface="Arial" pitchFamily="34" charset="0"/>
                <a:cs typeface="Times New Roman" pitchFamily="18" charset="0"/>
              </a:rPr>
              <a:t>© 2013 Open Mobile Alliance Ltd.  All Rights Reserved.</a:t>
            </a:r>
            <a:endParaRPr lang="en-US" sz="1000" b="1" dirty="0">
              <a:latin typeface="Arial" pitchFamily="34" charset="0"/>
            </a:endParaRPr>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031"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8" tIns="44450" rIns="90488" bIns="44450">
            <a:spAutoFit/>
          </a:bodyPr>
          <a:lstStyle/>
          <a:p>
            <a:pPr algn="ctr" defTabSz="403225" eaLnBrk="0" hangingPunct="0">
              <a:lnSpc>
                <a:spcPct val="90000"/>
              </a:lnSpc>
              <a:tabLst>
                <a:tab pos="5372100" algn="ctr"/>
                <a:tab pos="9182100" algn="r"/>
              </a:tabLst>
              <a:defRPr/>
            </a:pPr>
            <a:r>
              <a:rPr lang="en-US" sz="1800" b="1" dirty="0" smtClean="0">
                <a:latin typeface="Arial Narrow" pitchFamily="34" charset="0"/>
              </a:rPr>
              <a:t>OMA-REL-2013-0030R01</a:t>
            </a:r>
            <a:endParaRPr lang="en-US" sz="1800" b="1" dirty="0">
              <a:latin typeface="Arial Narrow"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p>
            <a:pPr algn="r" defTabSz="403225" eaLnBrk="0" hangingPunct="0">
              <a:lnSpc>
                <a:spcPct val="90000"/>
              </a:lnSpc>
              <a:tabLst>
                <a:tab pos="5372100" algn="ctr"/>
                <a:tab pos="9182100" algn="r"/>
              </a:tabLst>
              <a:defRPr/>
            </a:pPr>
            <a:r>
              <a:rPr lang="en-US" sz="1800" b="1">
                <a:latin typeface="Arial Narrow" pitchFamily="34" charset="0"/>
              </a:rPr>
              <a:t>Slide #</a:t>
            </a:r>
            <a:fld id="{FC13C9D4-3298-41DA-B6BF-02A9114669D1}" type="slidenum">
              <a:rPr lang="en-US" sz="1800" b="1">
                <a:latin typeface="Arial Narrow" pitchFamily="34" charset="0"/>
              </a:rPr>
              <a:pPr algn="r" defTabSz="403225" eaLnBrk="0" hangingPunct="0">
                <a:lnSpc>
                  <a:spcPct val="90000"/>
                </a:lnSpc>
                <a:tabLst>
                  <a:tab pos="5372100" algn="ctr"/>
                  <a:tab pos="9182100" algn="r"/>
                </a:tabLst>
                <a:defRPr/>
              </a:pPr>
              <a:t>‹Nr.›</a:t>
            </a:fld>
            <a:r>
              <a:rPr lang="en-US" sz="1800" b="1">
                <a:latin typeface="Arial Narrow" pitchFamily="34" charset="0"/>
              </a:rPr>
              <a:t/>
            </a:r>
            <a:br>
              <a:rPr lang="en-US" sz="1800" b="1">
                <a:latin typeface="Arial Narrow" pitchFamily="34" charset="0"/>
              </a:rPr>
            </a:br>
            <a:r>
              <a:rPr lang="en-US" sz="500">
                <a:solidFill>
                  <a:srgbClr val="999999"/>
                </a:solidFill>
                <a:latin typeface="Arial" pitchFamily="34" charset="0"/>
              </a:rPr>
              <a:t>[OMA-Template-SlideDeck-20120101-I]</a:t>
            </a:r>
            <a:endParaRPr lang="en-US"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b="1" dirty="0">
                <a:latin typeface="Tahoma" pitchFamily="34" charset="0"/>
              </a:rPr>
              <a:t>	Submitted To:	REL</a:t>
            </a:r>
          </a:p>
          <a:p>
            <a:pPr defTabSz="762000" eaLnBrk="0" hangingPunct="0">
              <a:lnSpc>
                <a:spcPct val="95000"/>
              </a:lnSpc>
              <a:spcAft>
                <a:spcPct val="35000"/>
              </a:spcAft>
              <a:tabLst>
                <a:tab pos="1827213" algn="r"/>
                <a:tab pos="1939925" algn="l"/>
              </a:tabLst>
            </a:pPr>
            <a:r>
              <a:rPr lang="en-US" b="1" dirty="0">
                <a:latin typeface="Tahoma" pitchFamily="34" charset="0"/>
              </a:rPr>
              <a:t>	Date:</a:t>
            </a:r>
            <a:r>
              <a:rPr lang="en-US" b="1">
                <a:latin typeface="Tahoma" pitchFamily="34" charset="0"/>
              </a:rPr>
              <a:t>	</a:t>
            </a:r>
            <a:r>
              <a:rPr lang="en-US" b="1" smtClean="0">
                <a:latin typeface="Tahoma" pitchFamily="34" charset="0"/>
              </a:rPr>
              <a:t>19 </a:t>
            </a:r>
            <a:r>
              <a:rPr lang="en-US" b="1" dirty="0">
                <a:latin typeface="Tahoma" pitchFamily="34" charset="0"/>
              </a:rPr>
              <a:t>Apr 2013	</a:t>
            </a:r>
          </a:p>
          <a:p>
            <a:pPr defTabSz="762000" eaLnBrk="0" hangingPunct="0">
              <a:lnSpc>
                <a:spcPct val="95000"/>
              </a:lnSpc>
              <a:spcAft>
                <a:spcPct val="35000"/>
              </a:spcAft>
              <a:tabLst>
                <a:tab pos="1827213" algn="r"/>
                <a:tab pos="1939925" algn="l"/>
              </a:tabLst>
            </a:pPr>
            <a:r>
              <a:rPr lang="en-US" b="1" dirty="0">
                <a:latin typeface="Tahoma" pitchFamily="34" charset="0"/>
              </a:rPr>
              <a:t>	Availability:	      Public            OMA Confidential</a:t>
            </a:r>
          </a:p>
          <a:p>
            <a:pPr defTabSz="762000" eaLnBrk="0" hangingPunct="0">
              <a:lnSpc>
                <a:spcPct val="95000"/>
              </a:lnSpc>
              <a:spcAft>
                <a:spcPct val="35000"/>
              </a:spcAft>
              <a:tabLst>
                <a:tab pos="1827213" algn="r"/>
                <a:tab pos="1939925" algn="l"/>
              </a:tabLst>
            </a:pPr>
            <a:r>
              <a:rPr lang="en-US" b="1" dirty="0">
                <a:latin typeface="Tahoma" pitchFamily="34" charset="0"/>
              </a:rPr>
              <a:t>	Contact:	Dieter Gludovacz,  	                                </a:t>
            </a:r>
          </a:p>
          <a:p>
            <a:pPr defTabSz="762000" eaLnBrk="0" hangingPunct="0">
              <a:lnSpc>
                <a:spcPct val="95000"/>
              </a:lnSpc>
              <a:spcAft>
                <a:spcPct val="35000"/>
              </a:spcAft>
              <a:tabLst>
                <a:tab pos="1827213" algn="r"/>
                <a:tab pos="1939925" algn="l"/>
              </a:tabLst>
            </a:pPr>
            <a:r>
              <a:rPr lang="en-US" b="1" dirty="0">
                <a:latin typeface="Tahoma" pitchFamily="34" charset="0"/>
              </a:rPr>
              <a:t>                          dieter.gludovacz@t-mobile.at</a:t>
            </a:r>
          </a:p>
          <a:p>
            <a:pPr defTabSz="762000" eaLnBrk="0" hangingPunct="0">
              <a:lnSpc>
                <a:spcPct val="95000"/>
              </a:lnSpc>
              <a:spcAft>
                <a:spcPct val="35000"/>
              </a:spcAft>
              <a:tabLst>
                <a:tab pos="1827213" algn="r"/>
                <a:tab pos="1939925" algn="l"/>
              </a:tabLst>
            </a:pPr>
            <a:r>
              <a:rPr lang="en-US" b="1" dirty="0">
                <a:latin typeface="Tahoma" pitchFamily="34" charset="0"/>
              </a:rPr>
              <a:t>	Source:	 Deutsche Telekom AG, TMO </a:t>
            </a:r>
          </a:p>
        </p:txBody>
      </p:sp>
      <p:sp>
        <p:nvSpPr>
          <p:cNvPr id="15363" name="Rectangle 26"/>
          <p:cNvSpPr>
            <a:spLocks noGrp="1" noChangeArrowheads="1"/>
          </p:cNvSpPr>
          <p:nvPr>
            <p:ph type="ctrTitle"/>
          </p:nvPr>
        </p:nvSpPr>
        <p:spPr>
          <a:xfrm>
            <a:off x="684213" y="228600"/>
            <a:ext cx="7996237" cy="1652588"/>
          </a:xfrm>
        </p:spPr>
        <p:txBody>
          <a:bodyPr anchor="t"/>
          <a:lstStyle/>
          <a:p>
            <a:r>
              <a:rPr lang="ca-ES" sz="2000" dirty="0" smtClean="0"/>
              <a:t>OMA-REL-2013-0030R01-INP_Proposal_for_process_improvement</a:t>
            </a:r>
            <a:r>
              <a:rPr lang="en-US" sz="1400" dirty="0" smtClean="0"/>
              <a:t/>
            </a:r>
            <a:br>
              <a:rPr lang="en-US" sz="1400" dirty="0" smtClean="0"/>
            </a:br>
            <a:r>
              <a:rPr lang="en-US" dirty="0" smtClean="0"/>
              <a:t>Proposal for </a:t>
            </a:r>
            <a:br>
              <a:rPr lang="en-US" dirty="0" smtClean="0"/>
            </a:br>
            <a:r>
              <a:rPr lang="en-US" dirty="0" smtClean="0"/>
              <a:t>Process Improvement</a:t>
            </a:r>
            <a:br>
              <a:rPr lang="en-US" dirty="0" smtClean="0"/>
            </a:br>
            <a:endParaRPr lang="en-US" sz="1800" dirty="0" smtClean="0"/>
          </a:p>
        </p:txBody>
      </p:sp>
      <p:sp>
        <p:nvSpPr>
          <p:cNvPr id="15364"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5"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4"/>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sz="900">
                <a:cs typeface="Times New Roman" pitchFamily="18" charset="0"/>
              </a:rPr>
              <a:t>THIS DOCUMENT IS PROVIDED ON AN "AS IS" "AS AVAILABLE" AND "WITH ALL FAULTS" BASIS.</a:t>
            </a:r>
            <a:endParaRPr lang="en-US" sz="900"/>
          </a:p>
        </p:txBody>
      </p:sp>
      <p:sp>
        <p:nvSpPr>
          <p:cNvPr id="1536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sz="900" b="1">
                <a:cs typeface="Times New Roman" pitchFamily="18" charset="0"/>
              </a:rPr>
              <a:t>Intellectual Property Rights</a:t>
            </a:r>
          </a:p>
          <a:p>
            <a:pPr defTabSz="762000" eaLnBrk="0" hangingPunct="0">
              <a:lnSpc>
                <a:spcPct val="90000"/>
              </a:lnSpc>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4"/>
          <p:cNvSpPr>
            <a:spLocks noGrp="1" noChangeArrowheads="1"/>
          </p:cNvSpPr>
          <p:nvPr>
            <p:ph type="title"/>
          </p:nvPr>
        </p:nvSpPr>
        <p:spPr/>
        <p:txBody>
          <a:bodyPr/>
          <a:lstStyle/>
          <a:p>
            <a:r>
              <a:rPr lang="en-GB" smtClean="0"/>
              <a:t>Introduction</a:t>
            </a:r>
          </a:p>
        </p:txBody>
      </p:sp>
      <p:sp>
        <p:nvSpPr>
          <p:cNvPr id="16386" name="Rectangle 5"/>
          <p:cNvSpPr>
            <a:spLocks noGrp="1" noChangeArrowheads="1"/>
          </p:cNvSpPr>
          <p:nvPr>
            <p:ph type="body" idx="1"/>
          </p:nvPr>
        </p:nvSpPr>
        <p:spPr>
          <a:xfrm>
            <a:off x="261938" y="920750"/>
            <a:ext cx="8778875" cy="5257800"/>
          </a:xfrm>
        </p:spPr>
        <p:txBody>
          <a:bodyPr/>
          <a:lstStyle/>
          <a:p>
            <a:r>
              <a:rPr lang="en-GB" smtClean="0"/>
              <a:t>There were many discussions on how to ensure that WIDs are becoming relevant for the market, e.g.</a:t>
            </a:r>
          </a:p>
          <a:p>
            <a:pPr lvl="1"/>
            <a:r>
              <a:rPr lang="en-GB" smtClean="0"/>
              <a:t>more than 4 WID supporters be required</a:t>
            </a:r>
          </a:p>
          <a:p>
            <a:pPr lvl="1"/>
            <a:r>
              <a:rPr lang="en-GB" smtClean="0"/>
              <a:t>Resource commitments by supporting companies </a:t>
            </a:r>
          </a:p>
          <a:p>
            <a:pPr lvl="1"/>
            <a:r>
              <a:rPr lang="en-GB" smtClean="0"/>
              <a:t>More thorough WID reviews</a:t>
            </a:r>
          </a:p>
          <a:p>
            <a:pPr lvl="1"/>
            <a:r>
              <a:rPr lang="en-GB" smtClean="0"/>
              <a:t>Etc.</a:t>
            </a:r>
          </a:p>
          <a:p>
            <a:endParaRPr lang="en-GB" smtClean="0"/>
          </a:p>
          <a:p>
            <a:endParaRPr lang="en-GB" smtClean="0"/>
          </a:p>
          <a:p>
            <a:endParaRPr lang="en-GB" smtClean="0"/>
          </a:p>
          <a:p>
            <a:r>
              <a:rPr lang="en-GB" smtClean="0"/>
              <a:t>This document adds a proposal to ensure a certain level of quality and market relevance of WIDs for the enabler development phase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Título"/>
          <p:cNvSpPr>
            <a:spLocks noGrp="1"/>
          </p:cNvSpPr>
          <p:nvPr>
            <p:ph type="title"/>
          </p:nvPr>
        </p:nvSpPr>
        <p:spPr/>
        <p:txBody>
          <a:bodyPr/>
          <a:lstStyle/>
          <a:p>
            <a:r>
              <a:rPr lang="en-GB" dirty="0" smtClean="0"/>
              <a:t>Proposal </a:t>
            </a:r>
          </a:p>
        </p:txBody>
      </p:sp>
      <p:sp>
        <p:nvSpPr>
          <p:cNvPr id="17410" name="2 Marcador de contenido"/>
          <p:cNvSpPr>
            <a:spLocks noGrp="1"/>
          </p:cNvSpPr>
          <p:nvPr>
            <p:ph idx="1"/>
          </p:nvPr>
        </p:nvSpPr>
        <p:spPr>
          <a:xfrm>
            <a:off x="292100" y="1169988"/>
            <a:ext cx="8778875" cy="5084762"/>
          </a:xfrm>
        </p:spPr>
        <p:txBody>
          <a:bodyPr/>
          <a:lstStyle/>
          <a:p>
            <a:endParaRPr lang="en-GB" dirty="0" smtClean="0"/>
          </a:p>
          <a:p>
            <a:r>
              <a:rPr lang="en-GB" dirty="0" smtClean="0"/>
              <a:t>Only hold meetings (f2f and </a:t>
            </a:r>
            <a:r>
              <a:rPr lang="en-GB" dirty="0" err="1" smtClean="0"/>
              <a:t>telco</a:t>
            </a:r>
            <a:r>
              <a:rPr lang="en-GB" dirty="0" smtClean="0"/>
              <a:t>) if there are participants from at least </a:t>
            </a:r>
            <a:r>
              <a:rPr lang="en-GB" dirty="0" smtClean="0"/>
              <a:t>4 OMA </a:t>
            </a:r>
            <a:r>
              <a:rPr lang="en-GB" dirty="0" smtClean="0"/>
              <a:t>member companies present </a:t>
            </a:r>
          </a:p>
          <a:p>
            <a:endParaRPr lang="en-GB"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el 1"/>
          <p:cNvSpPr>
            <a:spLocks noGrp="1"/>
          </p:cNvSpPr>
          <p:nvPr>
            <p:ph type="title"/>
          </p:nvPr>
        </p:nvSpPr>
        <p:spPr/>
        <p:txBody>
          <a:bodyPr/>
          <a:lstStyle/>
          <a:p>
            <a:r>
              <a:rPr lang="en-GB" smtClean="0"/>
              <a:t>Recommendation</a:t>
            </a:r>
          </a:p>
        </p:txBody>
      </p:sp>
      <p:sp>
        <p:nvSpPr>
          <p:cNvPr id="18434" name="Inhaltsplatzhalter 2"/>
          <p:cNvSpPr>
            <a:spLocks noGrp="1"/>
          </p:cNvSpPr>
          <p:nvPr>
            <p:ph idx="1"/>
          </p:nvPr>
        </p:nvSpPr>
        <p:spPr>
          <a:xfrm>
            <a:off x="292100" y="1169988"/>
            <a:ext cx="8778875" cy="4779962"/>
          </a:xfrm>
        </p:spPr>
        <p:txBody>
          <a:bodyPr/>
          <a:lstStyle/>
          <a:p>
            <a:endParaRPr lang="de-AT" dirty="0" smtClean="0"/>
          </a:p>
          <a:p>
            <a:r>
              <a:rPr lang="de-AT" dirty="0" err="1" smtClean="0"/>
              <a:t>Discuss</a:t>
            </a:r>
            <a:r>
              <a:rPr lang="de-AT" dirty="0" smtClean="0"/>
              <a:t> </a:t>
            </a:r>
            <a:r>
              <a:rPr lang="de-AT" dirty="0" err="1" smtClean="0"/>
              <a:t>and</a:t>
            </a:r>
            <a:r>
              <a:rPr lang="de-AT" dirty="0" smtClean="0"/>
              <a:t> </a:t>
            </a:r>
            <a:r>
              <a:rPr lang="de-AT" dirty="0" err="1" smtClean="0"/>
              <a:t>agree</a:t>
            </a:r>
            <a:r>
              <a:rPr lang="de-AT" dirty="0" smtClean="0"/>
              <a:t> </a:t>
            </a:r>
            <a:r>
              <a:rPr lang="de-AT" dirty="0" err="1" smtClean="0"/>
              <a:t>the</a:t>
            </a:r>
            <a:r>
              <a:rPr lang="de-AT" dirty="0" smtClean="0"/>
              <a:t> </a:t>
            </a:r>
            <a:r>
              <a:rPr lang="de-AT" dirty="0" err="1" smtClean="0"/>
              <a:t>proposal</a:t>
            </a:r>
            <a:r>
              <a:rPr lang="de-AT" dirty="0" smtClean="0"/>
              <a:t> </a:t>
            </a:r>
            <a:r>
              <a:rPr lang="de-AT" dirty="0" err="1" smtClean="0"/>
              <a:t>to</a:t>
            </a:r>
            <a:r>
              <a:rPr lang="de-AT" dirty="0" smtClean="0"/>
              <a:t> </a:t>
            </a:r>
            <a:r>
              <a:rPr lang="de-AT" dirty="0" err="1" smtClean="0"/>
              <a:t>be</a:t>
            </a:r>
            <a:r>
              <a:rPr lang="de-AT" dirty="0" smtClean="0"/>
              <a:t> </a:t>
            </a:r>
            <a:r>
              <a:rPr lang="de-AT" dirty="0" err="1" smtClean="0"/>
              <a:t>added</a:t>
            </a:r>
            <a:r>
              <a:rPr lang="de-AT" dirty="0" smtClean="0"/>
              <a:t> via CR </a:t>
            </a:r>
            <a:r>
              <a:rPr lang="de-AT" dirty="0" err="1" smtClean="0"/>
              <a:t>to</a:t>
            </a:r>
            <a:r>
              <a:rPr lang="de-AT" dirty="0" smtClean="0"/>
              <a:t> </a:t>
            </a:r>
            <a:r>
              <a:rPr lang="de-AT" dirty="0" err="1" smtClean="0"/>
              <a:t>the</a:t>
            </a:r>
            <a:r>
              <a:rPr lang="de-AT" dirty="0" smtClean="0"/>
              <a:t> OMA </a:t>
            </a:r>
            <a:r>
              <a:rPr lang="de-AT" dirty="0" err="1" smtClean="0"/>
              <a:t>process</a:t>
            </a:r>
            <a:r>
              <a:rPr lang="de-AT" dirty="0" smtClean="0"/>
              <a:t> </a:t>
            </a:r>
            <a:r>
              <a:rPr lang="de-AT" dirty="0" err="1" smtClean="0"/>
              <a:t>document</a:t>
            </a:r>
            <a:endParaRPr lang="de-AT" dirty="0" smtClean="0"/>
          </a:p>
          <a:p>
            <a:endParaRPr lang="de-AT" dirty="0" smtClean="0"/>
          </a:p>
          <a:p>
            <a:endParaRPr lang="en-GB"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291</Words>
  <Application>Microsoft Office PowerPoint</Application>
  <PresentationFormat>Benutzerdefiniert</PresentationFormat>
  <Paragraphs>28</Paragraphs>
  <Slides>4</Slides>
  <Notes>1</Notes>
  <HiddenSlides>0</HiddenSlides>
  <MMClips>0</MMClips>
  <ScaleCrop>false</ScaleCrop>
  <HeadingPairs>
    <vt:vector size="4" baseType="variant">
      <vt:variant>
        <vt:lpstr>Design</vt:lpstr>
      </vt:variant>
      <vt:variant>
        <vt:i4>1</vt:i4>
      </vt:variant>
      <vt:variant>
        <vt:lpstr>Folientitel</vt:lpstr>
      </vt:variant>
      <vt:variant>
        <vt:i4>4</vt:i4>
      </vt:variant>
    </vt:vector>
  </HeadingPairs>
  <TitlesOfParts>
    <vt:vector size="5" baseType="lpstr">
      <vt:lpstr>OMA Template</vt:lpstr>
      <vt:lpstr>OMA-REL-2013-0030R01-INP_Proposal_for_process_improvement Proposal for  Process Improvement </vt:lpstr>
      <vt:lpstr>Introduction</vt:lpstr>
      <vt:lpstr>Proposal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gludovacz</cp:lastModifiedBy>
  <cp:revision>328</cp:revision>
  <cp:lastPrinted>1999-04-27T06:51:51Z</cp:lastPrinted>
  <dcterms:created xsi:type="dcterms:W3CDTF">2002-03-19T14:05:12Z</dcterms:created>
  <dcterms:modified xsi:type="dcterms:W3CDTF">2013-04-25T14:27:35Z</dcterms:modified>
</cp:coreProperties>
</file>