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9"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408"/>
      </p:cViewPr>
      <p:guideLst>
        <p:guide orient="horz" pos="2160"/>
        <p:guide pos="2880"/>
      </p:guideLst>
    </p:cSldViewPr>
  </p:slideViewPr>
  <p:notesTextViewPr>
    <p:cViewPr>
      <p:scale>
        <a:sx n="1" d="1"/>
        <a:sy n="1" d="1"/>
      </p:scale>
      <p:origin x="0" y="0"/>
    </p:cViewPr>
  </p:notesTextViewPr>
  <p:notesViewPr>
    <p:cSldViewPr>
      <p:cViewPr varScale="1">
        <p:scale>
          <a:sx n="81" d="100"/>
          <a:sy n="81" d="100"/>
        </p:scale>
        <p:origin x="-208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528089-F1F4-462C-AF7B-A7123BDE3078}" type="datetimeFigureOut">
              <a:rPr lang="zh-CN" altLang="en-US" smtClean="0"/>
              <a:t>2014-12-18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9693A3-8378-418D-A30D-E3025DFC40A8}" type="slidenum">
              <a:rPr lang="zh-CN" altLang="en-US" smtClean="0"/>
              <a:t>‹#›</a:t>
            </a:fld>
            <a:endParaRPr lang="zh-CN" altLang="en-US"/>
          </a:p>
        </p:txBody>
      </p:sp>
    </p:spTree>
    <p:extLst>
      <p:ext uri="{BB962C8B-B14F-4D97-AF65-F5344CB8AC3E}">
        <p14:creationId xmlns:p14="http://schemas.microsoft.com/office/powerpoint/2010/main" val="4020351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18/12/2014</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3797950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18/12/2014</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10168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18/12/2014</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3825515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18/12/2014</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2939025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18/12/2014</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755631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18/12/2014</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888080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18/12/2014</a:t>
            </a:fld>
            <a:endParaRPr lang="en-GB"/>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3476465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18/12/2014</a:t>
            </a:fld>
            <a:endParaRPr lang="en-GB"/>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3199736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18/12/2014</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678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18/12/2014</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3539921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18/12/2014</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1694099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Rectangle 17"/>
          <p:cNvSpPr>
            <a:spLocks noChangeArrowheads="1"/>
          </p:cNvSpPr>
          <p:nvPr userDrawn="1"/>
        </p:nvSpPr>
        <p:spPr bwMode="auto">
          <a:xfrm>
            <a:off x="10844" y="6302000"/>
            <a:ext cx="4800600" cy="352425"/>
          </a:xfrm>
          <a:prstGeom prst="rect">
            <a:avLst/>
          </a:prstGeom>
          <a:noFill/>
          <a:ln w="12700">
            <a:noFill/>
            <a:miter lim="800000"/>
            <a:headEnd/>
            <a:tailEnd/>
          </a:ln>
          <a:effectLst/>
        </p:spPr>
        <p:txBody>
          <a:bodyPr lIns="90488" tIns="44450" rIns="90488" bIns="44450">
            <a:spAutoFit/>
          </a:bodyPr>
          <a:lstStyle/>
          <a:p>
            <a:pPr defTabSz="403225" eaLnBrk="0" fontAlgn="base" hangingPunct="0">
              <a:lnSpc>
                <a:spcPct val="90000"/>
              </a:lnSpc>
              <a:spcBef>
                <a:spcPct val="0"/>
              </a:spcBef>
              <a:spcAft>
                <a:spcPct val="0"/>
              </a:spcAft>
              <a:tabLst>
                <a:tab pos="5372100" algn="ctr"/>
                <a:tab pos="9182100" algn="r"/>
              </a:tabLst>
              <a:defRPr/>
            </a:pPr>
            <a:r>
              <a:rPr lang="en-GB" sz="1000" b="1" dirty="0">
                <a:solidFill>
                  <a:srgbClr val="000000"/>
                </a:solidFill>
                <a:latin typeface="Arial" charset="0"/>
                <a:cs typeface="Times New Roman" pitchFamily="18" charset="0"/>
              </a:rPr>
              <a:t>© </a:t>
            </a:r>
            <a:r>
              <a:rPr lang="en-GB" sz="1000" b="1" dirty="0" smtClean="0">
                <a:solidFill>
                  <a:srgbClr val="000000"/>
                </a:solidFill>
                <a:latin typeface="Arial" charset="0"/>
                <a:cs typeface="Times New Roman" pitchFamily="18" charset="0"/>
              </a:rPr>
              <a:t>2015 </a:t>
            </a:r>
            <a:r>
              <a:rPr lang="en-GB" sz="1000" b="1" dirty="0">
                <a:solidFill>
                  <a:srgbClr val="000000"/>
                </a:solidFill>
                <a:latin typeface="Arial" charset="0"/>
                <a:cs typeface="Times New Roman" pitchFamily="18" charset="0"/>
              </a:rPr>
              <a:t>Open Mobile Alliance Ltd.  All Rights Reserved.</a:t>
            </a:r>
            <a:endParaRPr lang="en-US" sz="1000" b="1" dirty="0">
              <a:solidFill>
                <a:srgbClr val="000000"/>
              </a:solidFill>
              <a:latin typeface="Arial" charset="0"/>
            </a:endParaRPr>
          </a:p>
          <a:p>
            <a:pPr defTabSz="403225" eaLnBrk="0" fontAlgn="base" hangingPunct="0">
              <a:lnSpc>
                <a:spcPct val="90000"/>
              </a:lnSpc>
              <a:spcBef>
                <a:spcPct val="0"/>
              </a:spcBef>
              <a:spcAft>
                <a:spcPct val="0"/>
              </a:spcAft>
              <a:tabLst>
                <a:tab pos="5372100" algn="ctr"/>
                <a:tab pos="9182100" algn="r"/>
              </a:tabLst>
              <a:defRPr/>
            </a:pPr>
            <a:r>
              <a:rPr lang="en-US" sz="900" b="1" dirty="0">
                <a:solidFill>
                  <a:srgbClr val="000000"/>
                </a:solidFill>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8" name="Rectangle 18"/>
          <p:cNvSpPr>
            <a:spLocks noChangeArrowheads="1"/>
          </p:cNvSpPr>
          <p:nvPr userDrawn="1"/>
        </p:nvSpPr>
        <p:spPr bwMode="auto">
          <a:xfrm>
            <a:off x="4836096" y="6285610"/>
            <a:ext cx="3352800" cy="336550"/>
          </a:xfrm>
          <a:prstGeom prst="rect">
            <a:avLst/>
          </a:prstGeom>
          <a:noFill/>
          <a:ln w="12700">
            <a:noFill/>
            <a:miter lim="800000"/>
            <a:headEnd/>
            <a:tailEnd/>
          </a:ln>
          <a:effectLst/>
        </p:spPr>
        <p:txBody>
          <a:bodyPr lIns="90488" tIns="44450" rIns="90488" bIns="44450">
            <a:spAutoFit/>
          </a:bodyPr>
          <a:lstStyle/>
          <a:p>
            <a:pPr algn="ctr" defTabSz="403225" eaLnBrk="0" fontAlgn="base" hangingPunct="0">
              <a:lnSpc>
                <a:spcPct val="90000"/>
              </a:lnSpc>
              <a:spcBef>
                <a:spcPct val="0"/>
              </a:spcBef>
              <a:spcAft>
                <a:spcPct val="0"/>
              </a:spcAft>
              <a:tabLst>
                <a:tab pos="5372100" algn="ctr"/>
                <a:tab pos="9182100" algn="r"/>
              </a:tabLst>
              <a:defRPr/>
            </a:pPr>
            <a:r>
              <a:rPr lang="en-US" b="1" dirty="0">
                <a:solidFill>
                  <a:srgbClr val="000000"/>
                </a:solidFill>
                <a:latin typeface="Arial Narrow" pitchFamily="34" charset="0"/>
              </a:rPr>
              <a:t>OMA-&lt;</a:t>
            </a:r>
            <a:r>
              <a:rPr lang="en-US" b="1" dirty="0" err="1">
                <a:solidFill>
                  <a:srgbClr val="000000"/>
                </a:solidFill>
                <a:latin typeface="Arial Narrow" pitchFamily="34" charset="0"/>
              </a:rPr>
              <a:t>GrpCode</a:t>
            </a:r>
            <a:r>
              <a:rPr lang="en-US" b="1" dirty="0">
                <a:solidFill>
                  <a:srgbClr val="000000"/>
                </a:solidFill>
                <a:latin typeface="Arial Narrow" pitchFamily="34" charset="0"/>
              </a:rPr>
              <a:t>&gt;-</a:t>
            </a:r>
            <a:r>
              <a:rPr lang="en-US" b="1" dirty="0" smtClean="0">
                <a:solidFill>
                  <a:srgbClr val="000000"/>
                </a:solidFill>
                <a:latin typeface="Arial Narrow" pitchFamily="34" charset="0"/>
              </a:rPr>
              <a:t>2015-</a:t>
            </a:r>
            <a:r>
              <a:rPr lang="en-US" b="1" dirty="0">
                <a:solidFill>
                  <a:srgbClr val="000000"/>
                </a:solidFill>
                <a:latin typeface="Arial Narrow" pitchFamily="34" charset="0"/>
              </a:rPr>
              <a:t>&lt;</a:t>
            </a:r>
            <a:r>
              <a:rPr lang="en-US" b="1" dirty="0" err="1">
                <a:solidFill>
                  <a:srgbClr val="000000"/>
                </a:solidFill>
                <a:latin typeface="Arial Narrow" pitchFamily="34" charset="0"/>
              </a:rPr>
              <a:t>DocNum</a:t>
            </a:r>
            <a:r>
              <a:rPr lang="en-US" b="1" dirty="0">
                <a:solidFill>
                  <a:srgbClr val="000000"/>
                </a:solidFill>
                <a:latin typeface="Arial Narrow" pitchFamily="34" charset="0"/>
              </a:rPr>
              <a:t>&gt;</a:t>
            </a:r>
          </a:p>
        </p:txBody>
      </p:sp>
      <p:sp>
        <p:nvSpPr>
          <p:cNvPr id="4" name="Rectangle 3"/>
          <p:cNvSpPr/>
          <p:nvPr userDrawn="1"/>
        </p:nvSpPr>
        <p:spPr>
          <a:xfrm>
            <a:off x="8028384" y="6252828"/>
            <a:ext cx="102784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000000"/>
                </a:solidFill>
                <a:effectLst/>
                <a:uLnTx/>
                <a:uFillTx/>
                <a:latin typeface="Arial Narrow" pitchFamily="34" charset="0"/>
              </a:rPr>
              <a:t>Slide #</a:t>
            </a:r>
            <a:fld id="{21B34985-904C-4E9E-A758-610FFC021DEF}" type="slidenum">
              <a:rPr kumimoji="0" lang="en-US" sz="1800" b="1" i="0" u="none" strike="noStrike" kern="1200" cap="none" spc="0" normalizeH="0" baseline="0" noProof="0" smtClean="0">
                <a:ln>
                  <a:noFill/>
                </a:ln>
                <a:solidFill>
                  <a:srgbClr val="000000"/>
                </a:solidFill>
                <a:effectLst/>
                <a:uLnTx/>
                <a:uFillTx/>
                <a:latin typeface="Arial Narrow" pitchFamily="34" charset="0"/>
              </a:rPr>
              <a:pPr marL="0" marR="0" lvl="0" indent="0" defTabSz="914400" eaLnBrk="1" fontAlgn="auto" latinLnBrk="0" hangingPunct="1">
                <a:lnSpc>
                  <a:spcPct val="100000"/>
                </a:lnSpc>
                <a:spcBef>
                  <a:spcPts val="0"/>
                </a:spcBef>
                <a:spcAft>
                  <a:spcPts val="0"/>
                </a:spcAft>
                <a:buClrTx/>
                <a:buSzTx/>
                <a:buFontTx/>
                <a:buNone/>
                <a:tabLst/>
                <a:defRPr/>
              </a:pPr>
              <a:t>‹#›</a:t>
            </a:fld>
            <a:endParaRPr kumimoji="0" lang="en-GB"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2644752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531813"/>
            <a:ext cx="9144000" cy="668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16026" y="1352259"/>
            <a:ext cx="7962629" cy="2092507"/>
          </a:xfrm>
          <a:prstGeom prst="rect">
            <a:avLst/>
          </a:prstGeom>
          <a:noFill/>
          <a:ln>
            <a:noFill/>
          </a:ln>
          <a:extLst/>
        </p:spPr>
        <p:txBody>
          <a:bodyPr lIns="88362" tIns="43405" rIns="88362" bIns="43405"/>
          <a:lstStyle/>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Submitted To:	</a:t>
            </a:r>
            <a:r>
              <a:rPr lang="en-US" b="1" dirty="0" smtClean="0">
                <a:latin typeface="Tahoma" charset="0"/>
                <a:ea typeface="MS PGothic" charset="0"/>
                <a:cs typeface="MS PGothic" charset="0"/>
              </a:rPr>
              <a:t>&lt;Group Name&gt;</a:t>
            </a:r>
            <a:r>
              <a:rPr lang="en-US" sz="1800" b="1" dirty="0">
                <a:latin typeface="Tahoma" charset="0"/>
                <a:ea typeface="MS PGothic" charset="0"/>
                <a:cs typeface="MS PGothic" charset="0"/>
              </a:rPr>
              <a:t>	Date:	</a:t>
            </a:r>
            <a:r>
              <a:rPr lang="en-US" b="1" dirty="0" err="1" smtClean="0">
                <a:latin typeface="Tahoma" charset="0"/>
                <a:ea typeface="MS PGothic" charset="0"/>
                <a:cs typeface="MS PGothic" charset="0"/>
              </a:rPr>
              <a:t>dd</a:t>
            </a:r>
            <a:r>
              <a:rPr lang="en-US" sz="1800" b="1" dirty="0" smtClean="0">
                <a:latin typeface="Tahoma" charset="0"/>
                <a:ea typeface="MS PGothic" charset="0"/>
                <a:cs typeface="MS PGothic" charset="0"/>
              </a:rPr>
              <a:t> </a:t>
            </a:r>
            <a:r>
              <a:rPr lang="en-US" sz="1800" b="1" dirty="0" err="1" smtClean="0">
                <a:latin typeface="Tahoma" charset="0"/>
                <a:ea typeface="MS PGothic" charset="0"/>
                <a:cs typeface="MS PGothic" charset="0"/>
              </a:rPr>
              <a:t>Mmm</a:t>
            </a:r>
            <a:r>
              <a:rPr lang="en-US" sz="1800" b="1" dirty="0" smtClean="0">
                <a:latin typeface="Tahoma" charset="0"/>
                <a:ea typeface="MS PGothic" charset="0"/>
                <a:cs typeface="MS PGothic" charset="0"/>
              </a:rPr>
              <a:t> </a:t>
            </a:r>
            <a:r>
              <a:rPr lang="en-US" sz="1800" b="1" dirty="0" smtClean="0">
                <a:latin typeface="Tahoma" charset="0"/>
                <a:ea typeface="MS PGothic" charset="0"/>
                <a:cs typeface="MS PGothic" charset="0"/>
              </a:rPr>
              <a:t>2015</a:t>
            </a:r>
            <a:r>
              <a:rPr lang="en-US" sz="1800" b="1" dirty="0">
                <a:latin typeface="Tahoma" charset="0"/>
                <a:ea typeface="MS PGothic" charset="0"/>
                <a:cs typeface="MS PGothic" charset="0"/>
              </a:rPr>
              <a:t>	</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Availability:	      Public </a:t>
            </a:r>
            <a:r>
              <a:rPr lang="en-US" sz="1800" b="1" dirty="0" smtClean="0">
                <a:latin typeface="Tahoma" charset="0"/>
                <a:ea typeface="MS PGothic" charset="0"/>
                <a:cs typeface="MS PGothic" charset="0"/>
              </a:rPr>
              <a:t>          </a:t>
            </a:r>
          </a:p>
          <a:p>
            <a:pPr defTabSz="744093">
              <a:lnSpc>
                <a:spcPct val="95000"/>
              </a:lnSpc>
              <a:spcAft>
                <a:spcPct val="35000"/>
              </a:spcAft>
              <a:buFontTx/>
              <a:buNone/>
              <a:tabLst>
                <a:tab pos="1784273" algn="r"/>
                <a:tab pos="1894337" algn="l"/>
              </a:tabLst>
              <a:defRPr/>
            </a:pPr>
            <a:r>
              <a:rPr lang="en-US" sz="1800" b="1" dirty="0" smtClean="0">
                <a:latin typeface="Tahoma" charset="0"/>
                <a:ea typeface="MS PGothic" charset="0"/>
                <a:cs typeface="MS PGothic" charset="0"/>
              </a:rPr>
              <a:t>Contact</a:t>
            </a:r>
            <a:r>
              <a:rPr lang="en-US" sz="1800" b="1" dirty="0">
                <a:latin typeface="Tahoma" charset="0"/>
                <a:ea typeface="MS PGothic" charset="0"/>
                <a:cs typeface="MS PGothic" charset="0"/>
              </a:rPr>
              <a:t>:	 </a:t>
            </a:r>
            <a:r>
              <a:rPr lang="en-US" b="1" dirty="0" smtClean="0">
                <a:latin typeface="Tahoma" charset="0"/>
                <a:ea typeface="MS PGothic" charset="0"/>
                <a:cs typeface="MS PGothic" charset="0"/>
              </a:rPr>
              <a:t>&lt;Name&gt;</a:t>
            </a:r>
            <a:r>
              <a:rPr lang="en-US" sz="1800" b="1" dirty="0" smtClean="0">
                <a:latin typeface="Tahoma" charset="0"/>
                <a:ea typeface="MS PGothic" charset="0"/>
                <a:cs typeface="MS PGothic" charset="0"/>
              </a:rPr>
              <a:t>, &lt;email&gt;</a:t>
            </a:r>
            <a:endParaRPr lang="en-US" sz="1800" b="1" dirty="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Source</a:t>
            </a:r>
            <a:r>
              <a:rPr lang="en-US" sz="1800" b="1" dirty="0" smtClean="0">
                <a:latin typeface="Tahoma" charset="0"/>
                <a:ea typeface="MS PGothic" charset="0"/>
                <a:cs typeface="MS PGothic" charset="0"/>
              </a:rPr>
              <a:t>:</a:t>
            </a:r>
            <a:r>
              <a:rPr lang="it-IT" sz="1800" b="1" dirty="0" smtClean="0">
                <a:latin typeface="Tahoma" charset="0"/>
                <a:ea typeface="MS PGothic" charset="0"/>
                <a:cs typeface="MS PGothic" charset="0"/>
              </a:rPr>
              <a:t>&lt;GA Participant&gt;</a:t>
            </a:r>
          </a:p>
          <a:p>
            <a:pPr defTabSz="744093">
              <a:lnSpc>
                <a:spcPct val="95000"/>
              </a:lnSpc>
              <a:spcAft>
                <a:spcPct val="35000"/>
              </a:spcAft>
              <a:buFontTx/>
              <a:buNone/>
              <a:tabLst>
                <a:tab pos="1784273" algn="r"/>
                <a:tab pos="1894337" algn="l"/>
              </a:tabLst>
              <a:defRPr/>
            </a:pPr>
            <a:r>
              <a:rPr lang="it-IT" b="1" dirty="0">
                <a:latin typeface="Tahoma" charset="0"/>
                <a:ea typeface="MS PGothic" charset="0"/>
                <a:cs typeface="MS PGothic" charset="0"/>
              </a:rPr>
              <a:t>Regional </a:t>
            </a:r>
            <a:r>
              <a:rPr lang="it-IT" b="1" dirty="0" smtClean="0">
                <a:latin typeface="Tahoma" charset="0"/>
                <a:ea typeface="MS PGothic" charset="0"/>
                <a:cs typeface="MS PGothic" charset="0"/>
              </a:rPr>
              <a:t>Representation:</a:t>
            </a:r>
          </a:p>
          <a:p>
            <a:pPr defTabSz="744093">
              <a:lnSpc>
                <a:spcPct val="95000"/>
              </a:lnSpc>
              <a:spcAft>
                <a:spcPct val="35000"/>
              </a:spcAft>
              <a:buFontTx/>
              <a:buNone/>
              <a:tabLst>
                <a:tab pos="1784273" algn="r"/>
                <a:tab pos="1894337" algn="l"/>
              </a:tabLst>
              <a:defRPr/>
            </a:pPr>
            <a:r>
              <a:rPr lang="it-IT" sz="1800" b="1" dirty="0" smtClean="0">
                <a:latin typeface="Tahoma" charset="0"/>
                <a:ea typeface="MS PGothic" charset="0"/>
                <a:cs typeface="MS PGothic" charset="0"/>
              </a:rPr>
              <a:t>Agency:</a:t>
            </a:r>
          </a:p>
          <a:p>
            <a:pPr defTabSz="744093">
              <a:lnSpc>
                <a:spcPct val="95000"/>
              </a:lnSpc>
              <a:spcAft>
                <a:spcPct val="35000"/>
              </a:spcAft>
              <a:buFontTx/>
              <a:buNone/>
              <a:tabLst>
                <a:tab pos="1784273" algn="r"/>
                <a:tab pos="1894337" algn="l"/>
              </a:tabLst>
              <a:defRPr/>
            </a:pPr>
            <a:endParaRPr lang="en-US" sz="1800" b="1" dirty="0">
              <a:latin typeface="Tahoma" charset="0"/>
              <a:ea typeface="MS PGothic" charset="0"/>
              <a:cs typeface="MS PGothic" charset="0"/>
            </a:endParaRPr>
          </a:p>
        </p:txBody>
      </p:sp>
      <p:sp>
        <p:nvSpPr>
          <p:cNvPr id="10243" name="Rectangle 4"/>
          <p:cNvSpPr>
            <a:spLocks noGrp="1" noChangeArrowheads="1"/>
          </p:cNvSpPr>
          <p:nvPr>
            <p:ph type="ctrTitle"/>
          </p:nvPr>
        </p:nvSpPr>
        <p:spPr>
          <a:xfrm>
            <a:off x="668338" y="223838"/>
            <a:ext cx="7808912" cy="1028700"/>
          </a:xfrm>
          <a:noFill/>
        </p:spPr>
        <p:txBody>
          <a:bodyPr anchor="t">
            <a:normAutofit fontScale="90000"/>
          </a:bodyPr>
          <a:lstStyle/>
          <a:p>
            <a:r>
              <a:rPr lang="en-US" altLang="en-US" sz="1600" dirty="0" smtClean="0"/>
              <a:t/>
            </a:r>
            <a:br>
              <a:rPr lang="en-US" altLang="en-US" sz="1600" dirty="0" smtClean="0"/>
            </a:br>
            <a:r>
              <a:rPr lang="en-US" altLang="en-US" sz="2800" dirty="0" smtClean="0"/>
              <a:t> </a:t>
            </a:r>
            <a:r>
              <a:rPr lang="en-US" altLang="ko-KR" sz="2700" b="1" dirty="0" smtClean="0">
                <a:latin typeface="+mn-lt"/>
                <a:ea typeface="Gulim" pitchFamily="34" charset="-127"/>
              </a:rPr>
              <a:t>Presentation of &lt;Subject Information&gt;</a:t>
            </a:r>
            <a:r>
              <a:rPr lang="en-US" altLang="en-US" sz="2700" b="1" dirty="0" smtClean="0">
                <a:latin typeface="+mn-lt"/>
              </a:rPr>
              <a:t/>
            </a:r>
            <a:br>
              <a:rPr lang="en-US" altLang="en-US" sz="2700" b="1" dirty="0" smtClean="0">
                <a:latin typeface="+mn-lt"/>
              </a:rPr>
            </a:br>
            <a:r>
              <a:rPr lang="en-US" altLang="en-US" sz="2700" b="1" dirty="0" smtClean="0">
                <a:latin typeface="+mn-lt"/>
              </a:rPr>
              <a:t>&lt;TITLE&gt;</a:t>
            </a:r>
          </a:p>
        </p:txBody>
      </p:sp>
      <p:sp>
        <p:nvSpPr>
          <p:cNvPr id="10244" name="Text Box 5"/>
          <p:cNvSpPr txBox="1">
            <a:spLocks noChangeArrowheads="1"/>
          </p:cNvSpPr>
          <p:nvPr/>
        </p:nvSpPr>
        <p:spPr bwMode="auto">
          <a:xfrm>
            <a:off x="3257644" y="1700808"/>
            <a:ext cx="280987" cy="3397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r>
              <a:rPr lang="en-US" altLang="en-US" sz="1800" b="1">
                <a:solidFill>
                  <a:srgbClr val="800000"/>
                </a:solidFill>
              </a:rPr>
              <a:t>X</a:t>
            </a:r>
          </a:p>
        </p:txBody>
      </p:sp>
      <p:sp>
        <p:nvSpPr>
          <p:cNvPr id="10246" name="Text Box 7"/>
          <p:cNvSpPr txBox="1">
            <a:spLocks noChangeArrowheads="1"/>
          </p:cNvSpPr>
          <p:nvPr/>
        </p:nvSpPr>
        <p:spPr bwMode="auto">
          <a:xfrm>
            <a:off x="1241425" y="4102100"/>
            <a:ext cx="6623050" cy="831850"/>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USE OF THIS DOCUMENT BY NON-OMA MEMBERS IS SUBJECT TO ALL OF THE TERMS AND CONDITIONS OF THE USE AGREEMENT (located at </a:t>
            </a:r>
            <a:r>
              <a:rPr lang="en-GB" altLang="en-US" sz="900" dirty="0">
                <a:solidFill>
                  <a:schemeClr val="tx1"/>
                </a:solidFill>
                <a:latin typeface="Arial" pitchFamily="34" charset="0"/>
                <a:hlinkClick r:id="rId3"/>
              </a:rPr>
              <a:t>http://www.openmobilealliance.org/UseAgreement.html</a:t>
            </a:r>
            <a:r>
              <a:rPr lang="en-GB" altLang="en-US" sz="900" dirty="0">
                <a:solidFill>
                  <a:schemeClr val="tx1"/>
                </a:solidFill>
                <a:latin typeface="Arial" pitchFamily="34" charset="0"/>
              </a:rPr>
              <a:t>) AND IF YOU HAVE NOT AGREED TO THE TERMS OF THE USE AGREEMENT, YOU DO NOT HAVE THE RIGHT TO USE, COPY OR DISTRIBUTE THIS DOCUMENT.</a:t>
            </a:r>
          </a:p>
          <a:p>
            <a:pPr>
              <a:spcBef>
                <a:spcPct val="35000"/>
              </a:spcBef>
              <a:buFontTx/>
              <a:buNone/>
            </a:pPr>
            <a:r>
              <a:rPr lang="en-GB" altLang="en-US" sz="900" dirty="0">
                <a:solidFill>
                  <a:schemeClr val="tx1"/>
                </a:solidFill>
                <a:latin typeface="Arial" pitchFamily="34" charset="0"/>
              </a:rPr>
              <a:t>THIS DOCUMENT IS PROVIDED ON AN "AS IS" "AS AVAILABLE" AND "WITH ALL FAULTS" BASIS.</a:t>
            </a:r>
          </a:p>
        </p:txBody>
      </p:sp>
      <p:sp>
        <p:nvSpPr>
          <p:cNvPr id="10247" name="Text Box 8"/>
          <p:cNvSpPr txBox="1">
            <a:spLocks noChangeArrowheads="1"/>
          </p:cNvSpPr>
          <p:nvPr/>
        </p:nvSpPr>
        <p:spPr bwMode="auto">
          <a:xfrm>
            <a:off x="223838" y="5119688"/>
            <a:ext cx="8705850" cy="969962"/>
          </a:xfrm>
          <a:prstGeom prst="rect">
            <a:avLst/>
          </a:prstGeom>
          <a:solidFill>
            <a:srgbClr val="FFFF99"/>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35000"/>
              </a:spcBef>
              <a:buFontTx/>
              <a:buNone/>
            </a:pPr>
            <a:r>
              <a:rPr lang="en-GB" altLang="en-US" sz="900" b="1">
                <a:solidFill>
                  <a:schemeClr val="tx1"/>
                </a:solidFill>
                <a:latin typeface="Arial" pitchFamily="34" charset="0"/>
              </a:rPr>
              <a:t>Intellectual Property Rights</a:t>
            </a:r>
          </a:p>
          <a:p>
            <a:pPr>
              <a:spcBef>
                <a:spcPct val="35000"/>
              </a:spcBef>
              <a:buFontTx/>
              <a:buNone/>
            </a:pPr>
            <a:r>
              <a:rPr lang="en-GB" altLang="en-US" sz="900">
                <a:solidFill>
                  <a:schemeClr val="tx1"/>
                </a:solidFill>
                <a:latin typeface="Arial" pitchFamily="34"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0248" name="Text Box 7"/>
          <p:cNvSpPr txBox="1">
            <a:spLocks noChangeArrowheads="1"/>
          </p:cNvSpPr>
          <p:nvPr/>
        </p:nvSpPr>
        <p:spPr bwMode="auto">
          <a:xfrm>
            <a:off x="1239838" y="3638550"/>
            <a:ext cx="6623050" cy="366713"/>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This document is contributed by representatives of a governmental agency.  The information contained in this contribution is obtained from public sources.  </a:t>
            </a:r>
          </a:p>
        </p:txBody>
      </p:sp>
      <p:sp>
        <p:nvSpPr>
          <p:cNvPr id="10249" name="TextBox 1"/>
          <p:cNvSpPr txBox="1">
            <a:spLocks noChangeArrowheads="1"/>
          </p:cNvSpPr>
          <p:nvPr/>
        </p:nvSpPr>
        <p:spPr bwMode="auto">
          <a:xfrm>
            <a:off x="794882" y="-323166"/>
            <a:ext cx="74977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66"/>
                </a:solidFill>
                <a:latin typeface="Tahoma" pitchFamily="34" charset="0"/>
                <a:ea typeface="MS PGothic" pitchFamily="34" charset="-128"/>
              </a:defRPr>
            </a:lvl1pPr>
            <a:lvl2pPr marL="742950" indent="-285750">
              <a:defRPr sz="2400">
                <a:solidFill>
                  <a:srgbClr val="000066"/>
                </a:solidFill>
                <a:latin typeface="Tahoma" pitchFamily="34" charset="0"/>
                <a:ea typeface="MS PGothic" pitchFamily="34" charset="-128"/>
              </a:defRPr>
            </a:lvl2pPr>
            <a:lvl3pPr marL="1143000" indent="-228600">
              <a:defRPr sz="2400">
                <a:solidFill>
                  <a:srgbClr val="000066"/>
                </a:solidFill>
                <a:latin typeface="Tahoma" pitchFamily="34" charset="0"/>
                <a:ea typeface="MS PGothic" pitchFamily="34" charset="-128"/>
              </a:defRPr>
            </a:lvl3pPr>
            <a:lvl4pPr marL="1600200" indent="-228600">
              <a:defRPr sz="2400">
                <a:solidFill>
                  <a:srgbClr val="000066"/>
                </a:solidFill>
                <a:latin typeface="Tahoma" pitchFamily="34" charset="0"/>
                <a:ea typeface="MS PGothic" pitchFamily="34" charset="-128"/>
              </a:defRPr>
            </a:lvl4pPr>
            <a:lvl5pPr marL="2057400" indent="-228600">
              <a:defRPr sz="2400">
                <a:solidFill>
                  <a:srgbClr val="000066"/>
                </a:solidFill>
                <a:latin typeface="Tahoma" pitchFamily="34" charset="0"/>
                <a:ea typeface="MS PGothic" pitchFamily="34" charset="-128"/>
              </a:defRPr>
            </a:lvl5pPr>
            <a:lvl6pPr marL="25146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buFontTx/>
              <a:buNone/>
            </a:pPr>
            <a:r>
              <a:rPr lang="en-US" altLang="en-US" sz="1600" b="1" dirty="0" smtClean="0">
                <a:solidFill>
                  <a:schemeClr val="tx1"/>
                </a:solidFill>
              </a:rPr>
              <a:t>OMA-&lt;</a:t>
            </a:r>
            <a:r>
              <a:rPr lang="en-US" altLang="en-US" sz="1600" b="1" dirty="0" err="1" smtClean="0">
                <a:solidFill>
                  <a:schemeClr val="tx1"/>
                </a:solidFill>
              </a:rPr>
              <a:t>Grp</a:t>
            </a:r>
            <a:r>
              <a:rPr lang="en-US" altLang="en-US" sz="1600" b="1" dirty="0" smtClean="0">
                <a:solidFill>
                  <a:schemeClr val="tx1"/>
                </a:solidFill>
              </a:rPr>
              <a:t>&gt;-</a:t>
            </a:r>
            <a:r>
              <a:rPr lang="en-US" altLang="en-US" sz="1600" b="1" dirty="0" smtClean="0">
                <a:solidFill>
                  <a:schemeClr val="tx1"/>
                </a:solidFill>
              </a:rPr>
              <a:t>2015-</a:t>
            </a:r>
            <a:r>
              <a:rPr lang="en-US" altLang="en-US" sz="1600" b="1" dirty="0" smtClean="0">
                <a:solidFill>
                  <a:schemeClr val="tx1"/>
                </a:solidFill>
              </a:rPr>
              <a:t>&lt;</a:t>
            </a:r>
            <a:r>
              <a:rPr lang="en-US" altLang="en-US" sz="1600" b="1" dirty="0" err="1" smtClean="0">
                <a:solidFill>
                  <a:schemeClr val="tx1"/>
                </a:solidFill>
              </a:rPr>
              <a:t>DocNum</a:t>
            </a:r>
            <a:r>
              <a:rPr lang="en-US" altLang="en-US" sz="1600" b="1" dirty="0" smtClean="0">
                <a:solidFill>
                  <a:schemeClr val="tx1"/>
                </a:solidFill>
              </a:rPr>
              <a:t>&gt;-</a:t>
            </a:r>
            <a:r>
              <a:rPr lang="en-US" altLang="en-US" sz="1600" b="1" dirty="0" err="1" smtClean="0">
                <a:solidFill>
                  <a:schemeClr val="tx1"/>
                </a:solidFill>
              </a:rPr>
              <a:t>INP_GA_Input</a:t>
            </a:r>
            <a:r>
              <a:rPr lang="en-US" altLang="en-US" sz="1600" b="1" dirty="0" smtClean="0">
                <a:solidFill>
                  <a:schemeClr val="tx1"/>
                </a:solidFill>
              </a:rPr>
              <a:t>_&lt;Subject&gt;_####_&lt;</a:t>
            </a:r>
            <a:r>
              <a:rPr lang="en-US" altLang="en-US" sz="1600" b="1" dirty="0" err="1" smtClean="0">
                <a:solidFill>
                  <a:schemeClr val="tx1"/>
                </a:solidFill>
              </a:rPr>
              <a:t>Desc</a:t>
            </a:r>
            <a:r>
              <a:rPr lang="en-US" altLang="en-US" sz="1600" b="1" dirty="0" smtClean="0">
                <a:solidFill>
                  <a:schemeClr val="tx1"/>
                </a:solidFill>
              </a:rPr>
              <a:t>&gt;</a:t>
            </a:r>
            <a:endParaRPr lang="en-US" altLang="en-US" sz="1600" b="1" dirty="0">
              <a:solidFill>
                <a:schemeClr val="tx1"/>
              </a:solidFill>
            </a:endParaRPr>
          </a:p>
        </p:txBody>
      </p:sp>
      <p:sp>
        <p:nvSpPr>
          <p:cNvPr id="13" name="Text Box 60"/>
          <p:cNvSpPr txBox="1">
            <a:spLocks noChangeArrowheads="1"/>
          </p:cNvSpPr>
          <p:nvPr/>
        </p:nvSpPr>
        <p:spPr bwMode="auto">
          <a:xfrm>
            <a:off x="2935161" y="4933950"/>
            <a:ext cx="5748337" cy="1111785"/>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en-US" sz="1200" dirty="0">
                <a:solidFill>
                  <a:srgbClr val="800000"/>
                </a:solidFill>
                <a:latin typeface="Comic Sans MS" pitchFamily="66" charset="0"/>
              </a:rPr>
              <a:t>This is </a:t>
            </a:r>
            <a:r>
              <a:rPr lang="en-US" altLang="en-US" sz="1200" dirty="0" smtClean="0">
                <a:solidFill>
                  <a:srgbClr val="800000"/>
                </a:solidFill>
                <a:latin typeface="Comic Sans MS" pitchFamily="66" charset="0"/>
              </a:rPr>
              <a:t>an Input Contribution template for presentations produced by Government Agency Participants.  </a:t>
            </a:r>
          </a:p>
          <a:p>
            <a:pPr>
              <a:lnSpc>
                <a:spcPct val="100000"/>
              </a:lnSpc>
            </a:pPr>
            <a:endParaRPr lang="en-US" altLang="en-US" sz="1200" dirty="0">
              <a:solidFill>
                <a:srgbClr val="800000"/>
              </a:solidFill>
              <a:latin typeface="Comic Sans MS" pitchFamily="66" charset="0"/>
            </a:endParaRPr>
          </a:p>
          <a:p>
            <a:pPr>
              <a:lnSpc>
                <a:spcPct val="100000"/>
              </a:lnSpc>
            </a:pPr>
            <a:r>
              <a:rPr lang="en-US" altLang="en-US" sz="1200" b="1" i="1" dirty="0">
                <a:solidFill>
                  <a:srgbClr val="800000"/>
                </a:solidFill>
                <a:latin typeface="Comic Sans MS" pitchFamily="66" charset="0"/>
              </a:rPr>
              <a:t>&lt;Delete this Comment Box&gt;</a:t>
            </a:r>
          </a:p>
        </p:txBody>
      </p:sp>
    </p:spTree>
    <p:extLst>
      <p:ext uri="{BB962C8B-B14F-4D97-AF65-F5344CB8AC3E}">
        <p14:creationId xmlns:p14="http://schemas.microsoft.com/office/powerpoint/2010/main" val="1216208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TotalTime>
  <Words>253</Words>
  <Application>Microsoft Office PowerPoint</Application>
  <PresentationFormat>On-screen Show (4:3)</PresentationFormat>
  <Paragraphs>17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  Presentation of &lt;Subject Information&gt; &lt;TITLE&gt;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OMA-TP-2013-0324-INP_DANE_V1_0_AD_presentation_for_information  Presentation of AD Information   DANE (Device Apps Network Efficiency) V1.0 AD</dc:title>
  <dc:creator>OMA Staff</dc:creator>
  <cp:lastModifiedBy>OMA-DSO2</cp:lastModifiedBy>
  <cp:revision>22</cp:revision>
  <dcterms:created xsi:type="dcterms:W3CDTF">2013-11-07T15:59:03Z</dcterms:created>
  <dcterms:modified xsi:type="dcterms:W3CDTF">2014-12-18T06:21:35Z</dcterms:modified>
</cp:coreProperties>
</file>