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varScale="1">
        <p:scale>
          <a:sx n="67" d="100"/>
          <a:sy n="67" d="100"/>
        </p:scale>
        <p:origin x="-1464"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a:cs typeface="Times New Roman" pitchFamily="18" charset="0"/>
              </a:rPr>
              <a:t>© 2017 Open Mobile Alliance All Rights Reserved.</a:t>
            </a:r>
            <a:endParaRPr lang="en-US" altLang="zh-CN" sz="1000" b="1">
              <a:ea typeface="SimSun" pitchFamily="2" charset="-122"/>
            </a:endParaRPr>
          </a:p>
          <a:p>
            <a:r>
              <a:rPr lang="en-US" altLang="zh-CN" sz="900" b="1">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OMA-Template-WIDpresentation-20170904-I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smtClean="0">
                <a:ea typeface="SimSun" pitchFamily="2" charset="-122"/>
              </a:rPr>
              <a:t>OMA-WID-&lt;Num&gt;-&lt;Name&gt;-2017mmdd-D</a:t>
            </a:r>
            <a:br>
              <a:rPr lang="en-US" altLang="zh-CN" sz="2400" smtClean="0">
                <a:ea typeface="SimSun" pitchFamily="2" charset="-122"/>
              </a:rPr>
            </a:br>
            <a:r>
              <a:rPr lang="en-US" altLang="zh-CN" sz="1600" smtClean="0">
                <a:ea typeface="SimSun" pitchFamily="2" charset="-122"/>
              </a:rPr>
              <a:t/>
            </a:r>
            <a:br>
              <a:rPr lang="en-US" altLang="zh-CN" sz="1600" smtClean="0">
                <a:ea typeface="SimSun" pitchFamily="2" charset="-122"/>
              </a:rPr>
            </a:br>
            <a:r>
              <a:rPr lang="en-US" altLang="zh-CN" sz="3600" smtClean="0">
                <a:ea typeface="SimSun" pitchFamily="2" charset="-122"/>
              </a:rPr>
              <a:t> </a:t>
            </a:r>
            <a:r>
              <a:rPr lang="en-US" altLang="zh-CN" sz="2800" smtClean="0">
                <a:ea typeface="SimSun" pitchFamily="2" charset="-122"/>
              </a:rPr>
              <a:t>Work Item Document</a:t>
            </a:r>
            <a:r>
              <a:rPr lang="en-US" altLang="zh-CN" sz="3600" smtClean="0">
                <a:ea typeface="SimSun" pitchFamily="2" charset="-122"/>
              </a:rPr>
              <a:t/>
            </a:r>
            <a:br>
              <a:rPr lang="en-US" altLang="zh-CN" sz="3600" smtClean="0">
                <a:ea typeface="SimSun" pitchFamily="2" charset="-122"/>
              </a:rPr>
            </a:br>
            <a:r>
              <a:rPr lang="en-US" altLang="zh-CN" sz="3600" smtClean="0">
                <a:ea typeface="SimSun" pitchFamily="2" charset="-122"/>
              </a:rPr>
              <a:t>WI #### - &lt;WI Name&gt;</a:t>
            </a: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a:latin typeface="Tahoma" pitchFamily="34" charset="0"/>
                <a:ea typeface="SimSun" pitchFamily="2" charset="-122"/>
              </a:rPr>
              <a:t>	Date:	dd Mmm 2017</a:t>
            </a:r>
          </a:p>
          <a:p>
            <a:pPr>
              <a:lnSpc>
                <a:spcPct val="95000"/>
              </a:lnSpc>
              <a:spcAft>
                <a:spcPct val="35000"/>
              </a:spcAft>
            </a:pPr>
            <a:r>
              <a:rPr lang="en-US" altLang="zh-CN" b="1">
                <a:latin typeface="Tahoma" pitchFamily="34" charset="0"/>
                <a:ea typeface="SimSun" pitchFamily="2" charset="-122"/>
              </a:rPr>
              <a:t>	Availability:	      Public            OMA Confidential</a:t>
            </a:r>
          </a:p>
          <a:p>
            <a:pPr>
              <a:lnSpc>
                <a:spcPct val="95000"/>
              </a:lnSpc>
              <a:spcAft>
                <a:spcPct val="35000"/>
              </a:spcAft>
            </a:pPr>
            <a:r>
              <a:rPr lang="en-US" altLang="zh-CN" b="1">
                <a:latin typeface="Tahoma" pitchFamily="34" charset="0"/>
                <a:ea typeface="SimSun" pitchFamily="2" charset="-122"/>
              </a:rPr>
              <a:t>	Contact:	&lt;name&gt;, &lt;email&gt;</a:t>
            </a:r>
          </a:p>
          <a:p>
            <a:pPr>
              <a:lnSpc>
                <a:spcPct val="95000"/>
              </a:lnSpc>
              <a:spcAft>
                <a:spcPct val="35000"/>
              </a:spcAft>
            </a:pPr>
            <a:r>
              <a:rPr lang="en-US" altLang="zh-CN" b="1">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ea typeface="SimSun" pitchFamily="2" charset="-122"/>
              </a:rPr>
              <a:t>For instructions on how to use this template enable the </a:t>
            </a:r>
            <a:r>
              <a:rPr lang="en-US" altLang="zh-CN" sz="1200" b="1">
                <a:solidFill>
                  <a:srgbClr val="800000"/>
                </a:solidFill>
                <a:ea typeface="SimSun" pitchFamily="2" charset="-122"/>
              </a:rPr>
              <a:t>notes view </a:t>
            </a:r>
            <a:r>
              <a:rPr lang="en-US" altLang="zh-CN" sz="1200">
                <a:solidFill>
                  <a:srgbClr val="800000"/>
                </a:solidFill>
                <a:ea typeface="SimSun" pitchFamily="2" charset="-122"/>
              </a:rPr>
              <a:t>for this presentation.</a:t>
            </a:r>
          </a:p>
          <a:p>
            <a:pPr>
              <a:lnSpc>
                <a:spcPct val="100000"/>
              </a:lnSpc>
            </a:pPr>
            <a:endParaRPr lang="en-US" altLang="zh-CN" sz="1200">
              <a:solidFill>
                <a:srgbClr val="800000"/>
              </a:solidFill>
              <a:latin typeface="Comic Sans MS" pitchFamily="66" charset="0"/>
              <a:ea typeface="SimSun" pitchFamily="2" charset="-122"/>
            </a:endParaRPr>
          </a:p>
          <a:p>
            <a:pPr>
              <a:lnSpc>
                <a:spcPct val="100000"/>
              </a:lnSpc>
            </a:pPr>
            <a:r>
              <a:rPr lang="en-US" altLang="zh-CN" sz="120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a:solidFill>
                <a:srgbClr val="800000"/>
              </a:solidFill>
              <a:latin typeface="Comic Sans MS" pitchFamily="66" charset="0"/>
              <a:ea typeface="SimSun" pitchFamily="2" charset="-122"/>
            </a:endParaRPr>
          </a:p>
          <a:p>
            <a:pPr>
              <a:lnSpc>
                <a:spcPct val="100000"/>
              </a:lnSpc>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smtClean="0">
                          <a:ln>
                            <a:noFill/>
                          </a:ln>
                          <a:solidFill>
                            <a:srgbClr val="800000"/>
                          </a:solidFill>
                          <a:effectLst/>
                          <a:latin typeface="Arial Narrow" pitchFamily="34" charset="0"/>
                          <a:ea typeface="SimSun" pitchFamily="2" charset="-122"/>
                        </a:rPr>
                        <a:t>“Adrian Rover”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smtClean="0">
                <a:ea typeface="SimSun" pitchFamily="2" charset="-122"/>
              </a:rPr>
              <a:t>Work Areas:</a:t>
            </a:r>
          </a:p>
          <a:p>
            <a:r>
              <a:rPr lang="en-GB" altLang="zh-CN" smtClean="0">
                <a:ea typeface="SimSun" pitchFamily="2" charset="-122"/>
              </a:rPr>
              <a:t>Issues this Work Item aims to solve:</a:t>
            </a:r>
          </a:p>
          <a:p>
            <a:r>
              <a:rPr lang="en-GB" altLang="zh-CN" smtClean="0">
                <a:ea typeface="SimSun" pitchFamily="2" charset="-122"/>
              </a:rPr>
              <a:t>Market benefits:</a:t>
            </a:r>
          </a:p>
          <a:p>
            <a:r>
              <a:rPr lang="en-GB" altLang="zh-CN" smtClean="0">
                <a:ea typeface="SimSun" pitchFamily="2" charset="-122"/>
              </a:rPr>
              <a:t>Time to market:</a:t>
            </a:r>
          </a:p>
          <a:p>
            <a:r>
              <a:rPr lang="en-GB" altLang="zh-CN" smtClean="0">
                <a:ea typeface="SimSun" pitchFamily="2" charset="-122"/>
              </a:rPr>
              <a:t>Expected market acceptance:</a:t>
            </a:r>
          </a:p>
          <a:p>
            <a:r>
              <a:rPr lang="en-GB" altLang="zh-CN" smtClean="0">
                <a:ea typeface="SimSun" pitchFamily="2" charset="-122"/>
              </a:rPr>
              <a:t>Complexity:</a:t>
            </a:r>
          </a:p>
          <a:p>
            <a:r>
              <a:rPr lang="en-GB" altLang="zh-CN" smtClean="0">
                <a:ea typeface="SimSun" pitchFamily="2" charset="-122"/>
              </a:rPr>
              <a:t>Uniqueness: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smtClean="0">
              <a:ea typeface="SimSun"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smtClean="0">
                <a:ea typeface="SimSun" pitchFamily="2" charset="-122"/>
              </a:rPr>
              <a:t>Existing specifications affected:</a:t>
            </a:r>
          </a:p>
          <a:p>
            <a:r>
              <a:rPr lang="en-GB" altLang="zh-CN" smtClean="0">
                <a:ea typeface="SimSun" pitchFamily="2" charset="-122"/>
              </a:rPr>
              <a:t>Other Work Items affected:</a:t>
            </a:r>
          </a:p>
          <a:p>
            <a:r>
              <a:rPr lang="en-GB" altLang="zh-CN" smtClean="0">
                <a:ea typeface="SimSun" pitchFamily="2" charset="-122"/>
              </a:rPr>
              <a:t>OMA WGs and external organizations affected:</a:t>
            </a:r>
          </a:p>
          <a:p>
            <a:r>
              <a:rPr lang="en-GB" altLang="zh-CN" smtClean="0">
                <a:ea typeface="SimSun" pitchFamily="2" charset="-122"/>
              </a:rPr>
              <a:t>Impacts on Architecture, Charging/Billing, Security, Privacy, IOT: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7171"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7255" name="Hoja de cálculo" showAsIcon="1" r:id="rId4" imgW="914400" imgH="714375" progId="Excel.Sheet.8">
                  <p:embed/>
                </p:oleObj>
              </mc:Choice>
              <mc:Fallback>
                <p:oleObj name="Hoja de cálculo" showAsIcon="1" r:id="rId4" imgW="914400" imgH="714375" progId="Excel.Sheet.8">
                  <p:embed/>
                  <p:pic>
                    <p:nvPicPr>
                      <p:cNvPr id="0" name="Object 17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New reqs deadline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2013-08-01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14</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16</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251"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7256" name="Gráfico" r:id="rId6" imgW="5391219" imgH="3228884" progId="Excel.Chart.8">
                  <p:embed/>
                </p:oleObj>
              </mc:Choice>
              <mc:Fallback>
                <p:oleObj name="Gráfico" r:id="rId6" imgW="5391219" imgH="3228884" progId="Excel.Chart.8">
                  <p:embed/>
                  <p:pic>
                    <p:nvPicPr>
                      <p:cNvPr id="0" name="Object 3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smtClean="0">
                <a:ea typeface="SimSun" pitchFamily="2" charset="-122"/>
              </a:rPr>
              <a:t>Requirements</a:t>
            </a:r>
          </a:p>
          <a:p>
            <a:pPr lvl="1"/>
            <a:r>
              <a:rPr lang="es-ES" altLang="zh-CN" smtClean="0">
                <a:ea typeface="SimSun" pitchFamily="2" charset="-122"/>
              </a:rPr>
              <a:t>New Requirements Document / Reference to existing Requirements Document / Reference to requirements from external organization / Requirements in Combined Release Document / No Requirements </a:t>
            </a:r>
            <a:r>
              <a:rPr lang="es-ES" altLang="zh-CN" i="1" smtClean="0">
                <a:ea typeface="SimSun" pitchFamily="2" charset="-122"/>
              </a:rPr>
              <a:t>(select one)</a:t>
            </a:r>
          </a:p>
          <a:p>
            <a:r>
              <a:rPr lang="es-ES" altLang="zh-CN" smtClean="0">
                <a:ea typeface="SimSun" pitchFamily="2" charset="-122"/>
              </a:rPr>
              <a:t>Architecture</a:t>
            </a:r>
          </a:p>
          <a:p>
            <a:pPr lvl="1"/>
            <a:r>
              <a:rPr lang="es-ES" altLang="zh-CN" smtClean="0">
                <a:ea typeface="SimSun" pitchFamily="2" charset="-122"/>
              </a:rPr>
              <a:t>New Architecture Document / Reference to existing Architecture Document / Reference to architecture from external organization / Architecture in Combined Release Document / No Architecture </a:t>
            </a:r>
            <a:r>
              <a:rPr lang="es-ES" altLang="zh-CN" i="1" smtClean="0">
                <a:ea typeface="SimSun" pitchFamily="2" charset="-122"/>
              </a:rPr>
              <a:t>(select one)</a:t>
            </a:r>
          </a:p>
          <a:p>
            <a:r>
              <a:rPr lang="es-ES" altLang="zh-CN" smtClean="0">
                <a:ea typeface="SimSun" pitchFamily="2" charset="-122"/>
              </a:rPr>
              <a:t>Development Phase</a:t>
            </a:r>
          </a:p>
          <a:p>
            <a:pPr lvl="1"/>
            <a:r>
              <a:rPr lang="es-ES" altLang="zh-CN" smtClean="0">
                <a:ea typeface="SimSun" pitchFamily="2" charset="-122"/>
              </a:rPr>
              <a:t>Technical Specifications / Combined Release document / Data Description Specifications (e.g. Schema, MO, DDS, etc) / White Paper / Deployment Suite </a:t>
            </a:r>
            <a:r>
              <a:rPr lang="es-ES" altLang="zh-CN" i="1" smtClean="0">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smtClean="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smtClean="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smtClean="0">
                <a:solidFill>
                  <a:srgbClr val="800000"/>
                </a:solidFill>
                <a:latin typeface="Comic Sans MS" pitchFamily="66" charset="0"/>
                <a:ea typeface="宋体" charset="-122"/>
              </a:rPr>
              <a:t>Delete Reviews not </a:t>
            </a:r>
            <a:r>
              <a:rPr lang="en-US" altLang="zh-CN" sz="1200" kern="0" dirty="0" err="1" smtClean="0">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smtClean="0">
                <a:solidFill>
                  <a:srgbClr val="800000"/>
                </a:solidFill>
                <a:latin typeface="Comic Sans MS" pitchFamily="66" charset="0"/>
                <a:ea typeface="宋体" charset="-122"/>
              </a:rPr>
              <a:t>&lt;Delete this Comment Box&gt;</a:t>
            </a:r>
            <a:endParaRPr lang="en-US" altLang="zh-CN" sz="1200" b="1" i="1" kern="0" dirty="0">
              <a:solidFill>
                <a:srgbClr val="800000"/>
              </a:solidFill>
              <a:latin typeface="Comic Sans MS" pitchFamily="66" charset="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smtClean="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8544</TotalTime>
  <Pages>15</Pages>
  <Words>1787</Words>
  <Application>Microsoft Office PowerPoint</Application>
  <PresentationFormat>Custom</PresentationFormat>
  <Paragraphs>205</Paragraphs>
  <Slides>11</Slides>
  <Notes>11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11</vt:i4>
      </vt:variant>
    </vt:vector>
  </HeadingPairs>
  <TitlesOfParts>
    <vt:vector size="14" baseType="lpstr">
      <vt:lpstr>OMA Template</vt:lpstr>
      <vt:lpstr>Hoja de cálculo</vt:lpstr>
      <vt:lpstr>Gráfico</vt:lpstr>
      <vt:lpstr>OMA-WID-&lt;Num&gt;-&lt;Name&gt;-2017mmdd-D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OMA DSO1</cp:lastModifiedBy>
  <cp:revision>343</cp:revision>
  <cp:lastPrinted>1999-04-27T06:51:51Z</cp:lastPrinted>
  <dcterms:created xsi:type="dcterms:W3CDTF">2002-03-19T14:05:12Z</dcterms:created>
  <dcterms:modified xsi:type="dcterms:W3CDTF">2017-09-05T09:07:15Z</dcterms:modified>
</cp:coreProperties>
</file>