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3"/>
  </p:notesMasterIdLst>
  <p:handoutMasterIdLst>
    <p:handoutMasterId r:id="rId14"/>
  </p:handoutMasterIdLst>
  <p:sldIdLst>
    <p:sldId id="293" r:id="rId2"/>
    <p:sldId id="333" r:id="rId3"/>
    <p:sldId id="319" r:id="rId4"/>
    <p:sldId id="320" r:id="rId5"/>
    <p:sldId id="323" r:id="rId6"/>
    <p:sldId id="335" r:id="rId7"/>
    <p:sldId id="329" r:id="rId8"/>
    <p:sldId id="330" r:id="rId9"/>
    <p:sldId id="325" r:id="rId10"/>
    <p:sldId id="327" r:id="rId11"/>
    <p:sldId id="331" r:id="rId12"/>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027" autoAdjust="0"/>
    <p:restoredTop sz="94745" autoAdjust="0"/>
  </p:normalViewPr>
  <p:slideViewPr>
    <p:cSldViewPr>
      <p:cViewPr>
        <p:scale>
          <a:sx n="90" d="100"/>
          <a:sy n="90" d="100"/>
        </p:scale>
        <p:origin x="1474" y="53"/>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5" d="100"/>
          <a:sy n="65" d="100"/>
        </p:scale>
        <p:origin x="3154" y="4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80970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46258862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This is the new </a:t>
            </a:r>
            <a:r>
              <a:rPr lang="en-US" altLang="zh-CN" b="1"/>
              <a:t>Work Item Definition (WID)</a:t>
            </a:r>
            <a:r>
              <a:rPr lang="en-US" altLang="zh-CN"/>
              <a:t> template. It is in PowerPoint format so that it also serves to present the Work Item to TP and assist in its socialization. Keep in mind that this is a </a:t>
            </a:r>
            <a:r>
              <a:rPr lang="en-US" altLang="zh-CN" b="1"/>
              <a:t>permanent document</a:t>
            </a:r>
            <a:r>
              <a:rPr lang="en-US" altLang="zh-CN"/>
              <a:t>, so it is important to provide information that is as detailed and exact as possible.</a:t>
            </a:r>
            <a:endParaRPr lang="en-GB" altLang="zh-CN"/>
          </a:p>
        </p:txBody>
      </p:sp>
    </p:spTree>
    <p:extLst>
      <p:ext uri="{BB962C8B-B14F-4D97-AF65-F5344CB8AC3E}">
        <p14:creationId xmlns:p14="http://schemas.microsoft.com/office/powerpoint/2010/main" val="1482706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While not mandatory, it is strongly recommended to list as many volunteers and resources as possible. </a:t>
            </a:r>
          </a:p>
          <a:p>
            <a:r>
              <a:rPr lang="en-US" altLang="zh-CN"/>
              <a:t>You can add or remove deliverables and roles in the above table as appropriate. </a:t>
            </a:r>
          </a:p>
          <a:p>
            <a:r>
              <a:rPr lang="en-US" altLang="zh-CN"/>
              <a:t>This initial list does </a:t>
            </a:r>
            <a:r>
              <a:rPr lang="en-US" altLang="zh-CN" b="1"/>
              <a:t>not  </a:t>
            </a:r>
            <a:r>
              <a:rPr lang="en-US" altLang="zh-CN"/>
              <a:t>preclude anyone outside the group of supporting member companies to volunteer for one or more of these roles once the work item has been assigned to a WG and the work has started.</a:t>
            </a:r>
          </a:p>
          <a:p>
            <a:endParaRPr lang="es-ES" altLang="zh-CN"/>
          </a:p>
        </p:txBody>
      </p:sp>
    </p:spTree>
    <p:extLst>
      <p:ext uri="{BB962C8B-B14F-4D97-AF65-F5344CB8AC3E}">
        <p14:creationId xmlns:p14="http://schemas.microsoft.com/office/powerpoint/2010/main" val="436423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This slide records the change history of the document. Please record each Approved version and its approval date. For each Draft version, indicate the main changes made with each change request.  </a:t>
            </a:r>
          </a:p>
          <a:p>
            <a:r>
              <a:rPr lang="en-US" altLang="zh-CN"/>
              <a:t>This slide does not need to be presented to TP.</a:t>
            </a:r>
            <a:endParaRPr lang="es-ES" altLang="zh-CN"/>
          </a:p>
        </p:txBody>
      </p:sp>
    </p:spTree>
    <p:extLst>
      <p:ext uri="{BB962C8B-B14F-4D97-AF65-F5344CB8AC3E}">
        <p14:creationId xmlns:p14="http://schemas.microsoft.com/office/powerpoint/2010/main" val="1749528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a:p>
          <a:p>
            <a:r>
              <a:rPr lang="en-US" altLang="zh-CN"/>
              <a:t>An example of </a:t>
            </a:r>
            <a:r>
              <a:rPr lang="en-US" altLang="zh-CN" u="sng"/>
              <a:t>correct</a:t>
            </a:r>
            <a:r>
              <a:rPr lang="en-US" altLang="zh-CN"/>
              <a:t> WI naming:</a:t>
            </a:r>
          </a:p>
          <a:p>
            <a:r>
              <a:rPr lang="en-US" altLang="zh-CN" b="1"/>
              <a:t>Work Item Title              Working Group  Registration Name  Version Name</a:t>
            </a:r>
          </a:p>
          <a:p>
            <a:r>
              <a:rPr lang="en-US" altLang="zh-CN"/>
              <a:t>Device Management       DM                       DM                             3.0</a:t>
            </a:r>
          </a:p>
          <a:p>
            <a:endParaRPr lang="en-US" altLang="zh-CN"/>
          </a:p>
          <a:p>
            <a:r>
              <a:rPr lang="en-US" altLang="zh-CN"/>
              <a:t>An example of </a:t>
            </a:r>
            <a:r>
              <a:rPr lang="en-US" altLang="zh-CN" u="sng"/>
              <a:t>incorrect</a:t>
            </a:r>
            <a:r>
              <a:rPr lang="en-US" altLang="zh-CN"/>
              <a:t> WI naming:</a:t>
            </a:r>
          </a:p>
          <a:p>
            <a:r>
              <a:rPr lang="en-US" altLang="zh-CN" b="1"/>
              <a:t>Work Item Title                    Working Group  Registration Name  Version Name</a:t>
            </a:r>
          </a:p>
          <a:p>
            <a:r>
              <a:rPr lang="en-US" altLang="zh-CN"/>
              <a:t>Device Management 3.0       DM                       DM                             3.0</a:t>
            </a:r>
          </a:p>
          <a:p>
            <a:endParaRPr lang="es-ES" altLang="zh-CN"/>
          </a:p>
        </p:txBody>
      </p:sp>
    </p:spTree>
    <p:extLst>
      <p:ext uri="{BB962C8B-B14F-4D97-AF65-F5344CB8AC3E}">
        <p14:creationId xmlns:p14="http://schemas.microsoft.com/office/powerpoint/2010/main" val="12308390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a:t>In order to ensure that Business Focus is applied in creating a WI, it is recommended to address the points in this slide.  You can use several slides to address these points if necessary:</a:t>
            </a:r>
          </a:p>
          <a:p>
            <a:r>
              <a:rPr lang="en-GB" altLang="zh-CN" b="1"/>
              <a:t>Work Areas</a:t>
            </a:r>
            <a:r>
              <a:rPr lang="en-GB" altLang="zh-CN"/>
              <a:t> should provide a sufficiently good understanding of the technical results to be delivered by the WI, but they should not define how the required functionality is to be specified or how it is to be implemented.  </a:t>
            </a:r>
          </a:p>
          <a:p>
            <a:r>
              <a:rPr lang="en-GB" altLang="zh-CN" b="1"/>
              <a:t>Issues this Work Item aims to solve</a:t>
            </a:r>
            <a:r>
              <a:rPr lang="en-GB" altLang="zh-CN"/>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a:t>Market benefits </a:t>
            </a:r>
            <a:r>
              <a:rPr lang="en-US" altLang="zh-CN"/>
              <a:t>describes the benefits this WI will bring to the value chain (e.g. the subscriber, the operator etc.) in the market</a:t>
            </a:r>
          </a:p>
          <a:p>
            <a:r>
              <a:rPr lang="en-GB" altLang="zh-CN" b="1"/>
              <a:t>Time to market </a:t>
            </a:r>
            <a:r>
              <a:rPr lang="en-GB" altLang="zh-CN"/>
              <a:t>should </a:t>
            </a:r>
            <a:r>
              <a:rPr lang="en-US" altLang="zh-CN"/>
              <a:t>address impacts from doing the work as well as from not doing the work.</a:t>
            </a:r>
            <a:endParaRPr lang="en-GB" altLang="zh-CN"/>
          </a:p>
          <a:p>
            <a:r>
              <a:rPr lang="en-GB" altLang="zh-CN" b="1"/>
              <a:t>Expected market acceptance </a:t>
            </a:r>
            <a:r>
              <a:rPr lang="en-GB" altLang="zh-CN"/>
              <a:t>should justify how and why the market will accept this solution.</a:t>
            </a:r>
          </a:p>
          <a:p>
            <a:r>
              <a:rPr lang="en-GB" altLang="zh-CN" b="1"/>
              <a:t>Complexity </a:t>
            </a:r>
            <a:r>
              <a:rPr lang="en-US" altLang="zh-CN"/>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a:p>
          <a:p>
            <a:r>
              <a:rPr lang="en-GB" altLang="zh-CN" b="1"/>
              <a:t>Uniqueness </a:t>
            </a:r>
            <a:r>
              <a:rPr lang="en-GB" altLang="zh-CN"/>
              <a:t>should a</a:t>
            </a:r>
            <a:r>
              <a:rPr lang="en-US" altLang="zh-CN"/>
              <a:t>ddress the uniqueness of the work covered by this WI.  Describe any cases where similar work is underway or being proposed within OMA or outside OMA.  </a:t>
            </a:r>
            <a:endParaRPr lang="en-GB" altLang="zh-CN"/>
          </a:p>
        </p:txBody>
      </p:sp>
    </p:spTree>
    <p:extLst>
      <p:ext uri="{BB962C8B-B14F-4D97-AF65-F5344CB8AC3E}">
        <p14:creationId xmlns:p14="http://schemas.microsoft.com/office/powerpoint/2010/main" val="23937696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a:t>Very often a WID refers to one or a few very significant use case(s) to explain the purpose of the proposed work.</a:t>
            </a:r>
          </a:p>
          <a:p>
            <a:r>
              <a:rPr lang="en-GB" altLang="zh-CN"/>
              <a:t>Use one or more slide(s) to explain the main use case(s) included in the WID.</a:t>
            </a:r>
          </a:p>
          <a:p>
            <a:r>
              <a:rPr lang="en-GB" altLang="zh-CN"/>
              <a:t>The use of drawings and animations is much encouraged.</a:t>
            </a:r>
          </a:p>
        </p:txBody>
      </p:sp>
    </p:spTree>
    <p:extLst>
      <p:ext uri="{BB962C8B-B14F-4D97-AF65-F5344CB8AC3E}">
        <p14:creationId xmlns:p14="http://schemas.microsoft.com/office/powerpoint/2010/main" val="1756928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a:t>List any specifications, Work Items, Working Groups or external organizations that may be affected by this work or are otherwise related.</a:t>
            </a:r>
          </a:p>
          <a:p>
            <a:r>
              <a:rPr lang="en-GB" altLang="zh-CN"/>
              <a:t>Identify any impact on OMA Architecture, Charging and Billing Enablers, Security, Privacy and Interoperability Testing (IOT).</a:t>
            </a:r>
          </a:p>
        </p:txBody>
      </p:sp>
    </p:spTree>
    <p:extLst>
      <p:ext uri="{BB962C8B-B14F-4D97-AF65-F5344CB8AC3E}">
        <p14:creationId xmlns:p14="http://schemas.microsoft.com/office/powerpoint/2010/main" val="918965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Double click on the embedded Excel sheet and enter the dates for the proposed WI schedule in the table in sheet2. The dates need to be set for UK style YYYY-MM-DD. Filling instructions are in the file.</a:t>
            </a:r>
          </a:p>
          <a:p>
            <a:r>
              <a:rPr lang="en-US" altLang="zh-CN"/>
              <a:t>The Excel file will calculate durations and creates the graph. Copy/paste the table and graph from Excel into slide.</a:t>
            </a:r>
          </a:p>
          <a:p>
            <a:endParaRPr lang="en-US" altLang="zh-CN"/>
          </a:p>
          <a:p>
            <a:pPr>
              <a:spcBef>
                <a:spcPct val="0"/>
              </a:spcBef>
            </a:pPr>
            <a:r>
              <a:rPr lang="en-US" altLang="zh-CN"/>
              <a:t>Please note that the 'AD start' date should be aligned with the ‘New reqs deadline’. It is not necessary to provide any milestones beyond Candidate status (e.g. for IOP testing, public review or Approved status).</a:t>
            </a:r>
            <a:endParaRPr lang="en-GB" altLang="zh-CN"/>
          </a:p>
        </p:txBody>
      </p:sp>
    </p:spTree>
    <p:extLst>
      <p:ext uri="{BB962C8B-B14F-4D97-AF65-F5344CB8AC3E}">
        <p14:creationId xmlns:p14="http://schemas.microsoft.com/office/powerpoint/2010/main" val="16592051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a:t>List the planned Deliverables for each of the phases of the Process (Requirements, Architecture and Development). You can choose from the options provided above.</a:t>
            </a:r>
          </a:p>
          <a:p>
            <a:r>
              <a:rPr lang="es-ES" altLang="zh-CN"/>
              <a:t>Please note that the OMA Process allows for lightweight development (a.k.a. “fast track development”.  This means that a WI can omit Deliverables or combine Deliverables in a Combined Release Document.</a:t>
            </a:r>
          </a:p>
          <a:p>
            <a:r>
              <a:rPr lang="es-ES" altLang="zh-CN"/>
              <a:t>Typical examples are combining Architecture and Technical Specifications into a Combined Release Document or combinging Requirements, Architecture and Technical Specifications into a Combined Release Document.</a:t>
            </a:r>
          </a:p>
          <a:p>
            <a:r>
              <a:rPr lang="es-ES" altLang="zh-CN"/>
              <a:t>Reference Releases may be made up of any documents including white papers.</a:t>
            </a:r>
          </a:p>
          <a:p>
            <a:r>
              <a:rPr lang="es-ES" altLang="zh-CN"/>
              <a:t>Deployment Suites typically only contain Test Specifications.</a:t>
            </a:r>
          </a:p>
        </p:txBody>
      </p:sp>
    </p:spTree>
    <p:extLst>
      <p:ext uri="{BB962C8B-B14F-4D97-AF65-F5344CB8AC3E}">
        <p14:creationId xmlns:p14="http://schemas.microsoft.com/office/powerpoint/2010/main" val="3121251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a:t>List the reviews that are planned for each phase (if any).</a:t>
            </a:r>
          </a:p>
          <a:p>
            <a:r>
              <a:rPr lang="es-ES" altLang="zh-CN"/>
              <a:t>Please note that the OMA Process allows for lightweight development (a.k.a. “fast track development”.  This means that a WI can omit any formal review or replace it with a closure review or an informal review. </a:t>
            </a:r>
          </a:p>
          <a:p>
            <a:r>
              <a:rPr lang="es-ES" altLang="zh-CN"/>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a:t>For definitions of Formal Reviews, Closure Reviews and Consistency Reviews, please see the OMA Organization and Process document.</a:t>
            </a:r>
          </a:p>
          <a:p>
            <a:endParaRPr lang="es-ES" altLang="zh-CN"/>
          </a:p>
        </p:txBody>
      </p:sp>
    </p:spTree>
    <p:extLst>
      <p:ext uri="{BB962C8B-B14F-4D97-AF65-F5344CB8AC3E}">
        <p14:creationId xmlns:p14="http://schemas.microsoft.com/office/powerpoint/2010/main" val="5738183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List all of the supporting companies in order of membership and then in alphabetic order.  Example: </a:t>
            </a:r>
          </a:p>
          <a:p>
            <a:r>
              <a:rPr lang="en-US" altLang="zh-CN" i="1"/>
              <a:t>Marvellous Mobiles, Sponsor</a:t>
            </a:r>
          </a:p>
          <a:p>
            <a:r>
              <a:rPr lang="en-US" altLang="zh-CN" i="1"/>
              <a:t>Serious Servers, Sponsor</a:t>
            </a:r>
          </a:p>
          <a:p>
            <a:r>
              <a:rPr lang="en-US" altLang="zh-CN" i="1"/>
              <a:t>Acme Associates, Full</a:t>
            </a:r>
          </a:p>
          <a:p>
            <a:r>
              <a:rPr lang="en-US" altLang="zh-CN" i="1"/>
              <a:t>Haptic Handsets, Full</a:t>
            </a:r>
          </a:p>
          <a:p>
            <a:r>
              <a:rPr lang="en-US" altLang="zh-CN" i="1"/>
              <a:t>Durable Databases, Associate</a:t>
            </a:r>
          </a:p>
          <a:p>
            <a:endParaRPr lang="en-GB" altLang="zh-CN" i="1"/>
          </a:p>
          <a:p>
            <a:r>
              <a:rPr lang="en-GB" altLang="zh-CN"/>
              <a:t>Please note that a Work Item </a:t>
            </a:r>
            <a:r>
              <a:rPr lang="en-GB" altLang="zh-CN" b="1"/>
              <a:t>must have at least four supporting companies</a:t>
            </a:r>
            <a:r>
              <a:rPr lang="en-GB" altLang="zh-CN"/>
              <a:t> before it can be approved by TP and start work.</a:t>
            </a:r>
          </a:p>
        </p:txBody>
      </p:sp>
    </p:spTree>
    <p:extLst>
      <p:ext uri="{BB962C8B-B14F-4D97-AF65-F5344CB8AC3E}">
        <p14:creationId xmlns:p14="http://schemas.microsoft.com/office/powerpoint/2010/main" val="2772986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966688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2650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472300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74282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2434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289527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85156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84419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42031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6812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5016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321540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en-US" sz="1000" b="1" dirty="0">
                <a:cs typeface="Times New Roman" pitchFamily="18" charset="0"/>
              </a:rPr>
              <a:t>© 2019 Open Mobile Alliance.</a:t>
            </a:r>
            <a:endParaRPr lang="en-US" altLang="zh-CN" sz="1000" b="1" dirty="0">
              <a:ea typeface="SimSun" pitchFamily="2" charset="-122"/>
            </a:endParaRPr>
          </a:p>
          <a:p>
            <a:r>
              <a:rPr lang="en-US" altLang="zh-CN" sz="900" b="1" dirty="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dirty="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a:latin typeface="Arial Narrow" pitchFamily="34" charset="0"/>
                <a:ea typeface="宋体" charset="-122"/>
              </a:rPr>
              <a:t>OMA-WID-&lt;Num&gt;-&lt;Name&gt;</a:t>
            </a:r>
          </a:p>
        </p:txBody>
      </p:sp>
      <p:sp>
        <p:nvSpPr>
          <p:cNvPr id="1032" name="Rectangle 19"/>
          <p:cNvSpPr>
            <a:spLocks noChangeArrowheads="1"/>
          </p:cNvSpPr>
          <p:nvPr userDrawn="1"/>
        </p:nvSpPr>
        <p:spPr bwMode="auto">
          <a:xfrm>
            <a:off x="7653338" y="6629400"/>
            <a:ext cx="1709737" cy="422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SimSun" pitchFamily="2" charset="-122"/>
              </a:rPr>
              <a:t>Slide #</a:t>
            </a:r>
            <a:br>
              <a:rPr lang="en-US" altLang="zh-CN" sz="1800" b="1" dirty="0">
                <a:latin typeface="Arial Narrow" pitchFamily="34" charset="0"/>
                <a:ea typeface="SimSun" pitchFamily="2" charset="-122"/>
              </a:rPr>
            </a:br>
            <a:r>
              <a:rPr lang="en-US" altLang="zh-CN" sz="500" dirty="0">
                <a:solidFill>
                  <a:srgbClr val="999999"/>
                </a:solidFill>
                <a:ea typeface="SimSun" pitchFamily="2" charset="-122"/>
              </a:rPr>
              <a:t>[OMA-Template-WIDpresentation-20190425-I]</a:t>
            </a:r>
            <a:endParaRPr lang="en-US" altLang="zh-CN" sz="1800" b="1" dirty="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0" y="0"/>
            <a:ext cx="9363076" cy="6534151"/>
          </a:xfrm>
          <a:prstGeom prst="rect">
            <a:avLst/>
          </a:prstGeom>
        </p:spPr>
      </p:pic>
      <p:sp>
        <p:nvSpPr>
          <p:cNvPr id="2051" name="Rectangle 26"/>
          <p:cNvSpPr>
            <a:spLocks noGrp="1" noChangeArrowheads="1"/>
          </p:cNvSpPr>
          <p:nvPr>
            <p:ph type="ctrTitle"/>
          </p:nvPr>
        </p:nvSpPr>
        <p:spPr>
          <a:xfrm>
            <a:off x="414338" y="228600"/>
            <a:ext cx="8534400" cy="1652588"/>
          </a:xfrm>
          <a:noFill/>
        </p:spPr>
        <p:txBody>
          <a:bodyPr anchor="t"/>
          <a:lstStyle/>
          <a:p>
            <a:r>
              <a:rPr lang="en-US" altLang="zh-CN" sz="2400" dirty="0">
                <a:ea typeface="SimSun" pitchFamily="2" charset="-122"/>
              </a:rPr>
              <a:t>OMA-WID-&lt;Num&gt;-&lt;Name&gt;-2019mmdd-D</a:t>
            </a:r>
            <a:br>
              <a:rPr lang="en-US" altLang="zh-CN" sz="2400" dirty="0">
                <a:ea typeface="SimSun" pitchFamily="2" charset="-122"/>
              </a:rPr>
            </a:br>
            <a:br>
              <a:rPr lang="en-US" altLang="zh-CN" sz="1600" dirty="0">
                <a:ea typeface="SimSun" pitchFamily="2" charset="-122"/>
              </a:rPr>
            </a:br>
            <a:r>
              <a:rPr lang="en-US" altLang="zh-CN" sz="3600" dirty="0">
                <a:ea typeface="SimSun" pitchFamily="2" charset="-122"/>
              </a:rPr>
              <a:t> </a:t>
            </a:r>
            <a:r>
              <a:rPr lang="en-US" altLang="zh-CN" sz="2800" dirty="0">
                <a:ea typeface="SimSun" pitchFamily="2" charset="-122"/>
              </a:rPr>
              <a:t>Work Item Document</a:t>
            </a:r>
            <a:br>
              <a:rPr lang="en-US" altLang="zh-CN" sz="3600" dirty="0">
                <a:ea typeface="SimSun" pitchFamily="2" charset="-122"/>
              </a:rPr>
            </a:br>
            <a:r>
              <a:rPr lang="en-US" altLang="zh-CN" sz="3600" dirty="0">
                <a:ea typeface="SimSun" pitchFamily="2" charset="-122"/>
              </a:rPr>
              <a:t>WI #### - &lt;WI Name&gt;</a:t>
            </a:r>
          </a:p>
        </p:txBody>
      </p:sp>
      <p:sp>
        <p:nvSpPr>
          <p:cNvPr id="2053"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zh-CN" sz="900" b="1" dirty="0">
                <a:ea typeface="SimSun" pitchFamily="2" charset="-122"/>
                <a:cs typeface="Times New Roman" pitchFamily="18" charset="0"/>
              </a:rPr>
              <a:t>Intellectual Property Rights</a:t>
            </a:r>
          </a:p>
          <a:p>
            <a:pPr>
              <a:spcBef>
                <a:spcPct val="35000"/>
              </a:spcBef>
            </a:pPr>
            <a:r>
              <a:rPr lang="en-GB" altLang="zh-CN" sz="900" dirty="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US" altLang="zh-CN" sz="900" dirty="0">
                <a:ea typeface="宋体" charset="-122"/>
                <a:cs typeface="Times New Roman" charset="0"/>
              </a:rPr>
              <a:t>https://www.omaspecworks.org</a:t>
            </a:r>
            <a:r>
              <a:rPr lang="en-GB" altLang="zh-CN" sz="900" dirty="0">
                <a:ea typeface="SimSun" pitchFamily="2" charset="-122"/>
                <a:cs typeface="Times New Roman" pitchFamily="18" charset="0"/>
              </a:rPr>
              <a:t>.</a:t>
            </a:r>
          </a:p>
        </p:txBody>
      </p:sp>
      <p:sp>
        <p:nvSpPr>
          <p:cNvPr id="2054" name="Rectangle 27"/>
          <p:cNvSpPr>
            <a:spLocks noChangeArrowheads="1"/>
          </p:cNvSpPr>
          <p:nvPr/>
        </p:nvSpPr>
        <p:spPr bwMode="auto">
          <a:xfrm>
            <a:off x="642938" y="2368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Date:	dd </a:t>
            </a:r>
            <a:r>
              <a:rPr lang="en-US" altLang="zh-CN" b="1" dirty="0" err="1">
                <a:latin typeface="Tahoma" pitchFamily="34" charset="0"/>
                <a:ea typeface="SimSun" pitchFamily="2" charset="-122"/>
              </a:rPr>
              <a:t>Mmm</a:t>
            </a:r>
            <a:r>
              <a:rPr lang="en-US" altLang="zh-CN" b="1" dirty="0">
                <a:latin typeface="Tahoma" pitchFamily="34" charset="0"/>
                <a:ea typeface="SimSun" pitchFamily="2" charset="-122"/>
              </a:rPr>
              <a:t> 2019</a:t>
            </a: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&lt;name&gt;, &lt;email&gt;</a:t>
            </a:r>
          </a:p>
          <a:p>
            <a:pPr>
              <a:lnSpc>
                <a:spcPct val="95000"/>
              </a:lnSpc>
              <a:spcAft>
                <a:spcPct val="35000"/>
              </a:spcAft>
            </a:pPr>
            <a:r>
              <a:rPr lang="en-US" altLang="zh-CN" b="1" dirty="0">
                <a:latin typeface="Tahoma" pitchFamily="34" charset="0"/>
                <a:ea typeface="SimSun" pitchFamily="2" charset="-122"/>
              </a:rPr>
              <a:t>	Source:	&lt;OMA Member(s)&gt;</a:t>
            </a:r>
          </a:p>
        </p:txBody>
      </p:sp>
      <p:sp>
        <p:nvSpPr>
          <p:cNvPr id="2055"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6"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2"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GB" altLang="zh-CN" sz="900" dirty="0">
              <a:ea typeface="SimSun" pitchFamily="2" charset="-122"/>
              <a:cs typeface="Times New Roman" pitchFamily="18" charset="0"/>
            </a:endParaRPr>
          </a:p>
        </p:txBody>
      </p:sp>
      <p:sp>
        <p:nvSpPr>
          <p:cNvPr id="2057" name="Text Box 8"/>
          <p:cNvSpPr txBox="1">
            <a:spLocks noChangeArrowheads="1"/>
          </p:cNvSpPr>
          <p:nvPr/>
        </p:nvSpPr>
        <p:spPr bwMode="auto">
          <a:xfrm>
            <a:off x="2887663" y="3892550"/>
            <a:ext cx="5746750" cy="1600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dirty="0">
                <a:solidFill>
                  <a:srgbClr val="800000"/>
                </a:solidFill>
                <a:ea typeface="SimSun" pitchFamily="2" charset="-122"/>
              </a:rPr>
              <a:t>For instructions on how to use this template enable the </a:t>
            </a:r>
            <a:r>
              <a:rPr lang="en-US" altLang="zh-CN" sz="1200" b="1" dirty="0">
                <a:solidFill>
                  <a:srgbClr val="800000"/>
                </a:solidFill>
                <a:ea typeface="SimSun" pitchFamily="2" charset="-122"/>
              </a:rPr>
              <a:t>notes view </a:t>
            </a:r>
            <a:r>
              <a:rPr lang="en-US" altLang="zh-CN" sz="1200" dirty="0">
                <a:solidFill>
                  <a:srgbClr val="800000"/>
                </a:solidFill>
                <a:ea typeface="SimSun" pitchFamily="2" charset="-122"/>
              </a:rPr>
              <a:t>for this presentation.</a:t>
            </a:r>
          </a:p>
          <a:p>
            <a:pPr>
              <a:lnSpc>
                <a:spcPct val="100000"/>
              </a:lnSpc>
            </a:pPr>
            <a:endParaRPr lang="en-US" altLang="zh-CN" sz="1200" dirty="0">
              <a:solidFill>
                <a:srgbClr val="800000"/>
              </a:solidFill>
              <a:latin typeface="Comic Sans MS" pitchFamily="66" charset="0"/>
              <a:ea typeface="SimSun" pitchFamily="2" charset="-122"/>
            </a:endParaRPr>
          </a:p>
          <a:p>
            <a:pPr>
              <a:lnSpc>
                <a:spcPct val="100000"/>
              </a:lnSpc>
            </a:pPr>
            <a:r>
              <a:rPr lang="en-US" altLang="zh-CN" sz="1200" dirty="0">
                <a:solidFill>
                  <a:srgbClr val="800000"/>
                </a:solidFill>
                <a:latin typeface="Comic Sans MS" pitchFamily="66" charset="0"/>
                <a:ea typeface="SimSun" pitchFamily="2" charset="-122"/>
              </a:rPr>
              <a:t>For instructions about the handling of Work Items, see the latest version of the WID procedures document.  This document can be found on the OMA member portal under the REL General Information tab.</a:t>
            </a:r>
          </a:p>
          <a:p>
            <a:pPr>
              <a:lnSpc>
                <a:spcPct val="100000"/>
              </a:lnSpc>
            </a:pPr>
            <a:endParaRPr lang="en-US" altLang="zh-CN" sz="1200" dirty="0">
              <a:solidFill>
                <a:srgbClr val="800000"/>
              </a:solidFill>
              <a:latin typeface="Comic Sans MS" pitchFamily="66" charset="0"/>
              <a:ea typeface="SimSun" pitchFamily="2" charset="-122"/>
            </a:endParaRPr>
          </a:p>
          <a:p>
            <a:pPr>
              <a:lnSpc>
                <a:spcPct val="100000"/>
              </a:lnSpc>
            </a:pPr>
            <a:r>
              <a:rPr lang="en-US" altLang="zh-CN" sz="1200" b="1" i="1" dirty="0">
                <a:solidFill>
                  <a:srgbClr val="800000"/>
                </a:solidFill>
                <a:latin typeface="Comic Sans MS" pitchFamily="66" charset="0"/>
                <a:ea typeface="SimSun" pitchFamily="2" charset="-122"/>
              </a:rPr>
              <a:t>&lt;Delete this Comment Box&gt;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a:ea typeface="SimSun" pitchFamily="2"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a:ea typeface="SimSun"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2036412319"/>
              </p:ext>
            </p:extLst>
          </p:nvPr>
        </p:nvGraphicFramePr>
        <p:xfrm>
          <a:off x="338138" y="1606550"/>
          <a:ext cx="8686800" cy="2411413"/>
        </p:xfrm>
        <a:graphic>
          <a:graphicData uri="http://schemas.openxmlformats.org/drawingml/2006/table">
            <a:tbl>
              <a:tblPr/>
              <a:tblGrid>
                <a:gridCol w="4800600">
                  <a:extLst>
                    <a:ext uri="{9D8B030D-6E8A-4147-A177-3AD203B41FA5}">
                      <a16:colId xmlns:a16="http://schemas.microsoft.com/office/drawing/2014/main" val="20000"/>
                    </a:ext>
                  </a:extLst>
                </a:gridCol>
                <a:gridCol w="3886200">
                  <a:extLst>
                    <a:ext uri="{9D8B030D-6E8A-4147-A177-3AD203B41FA5}">
                      <a16:colId xmlns:a16="http://schemas.microsoft.com/office/drawing/2014/main" val="20001"/>
                    </a:ext>
                  </a:extLst>
                </a:gridCol>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a:ln>
                            <a:noFill/>
                          </a:ln>
                          <a:solidFill>
                            <a:srgbClr val="000066"/>
                          </a:solidFill>
                          <a:effectLst/>
                          <a:latin typeface="Arial Narrow" pitchFamily="34" charset="0"/>
                          <a:ea typeface="SimSun" pitchFamily="2"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a:ln>
                            <a:noFill/>
                          </a:ln>
                          <a:solidFill>
                            <a:srgbClr val="000066"/>
                          </a:solidFill>
                          <a:effectLst/>
                          <a:latin typeface="Arial Narrow" pitchFamily="34" charset="0"/>
                          <a:ea typeface="SimSun" pitchFamily="2"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a:ln>
                            <a:noFill/>
                          </a:ln>
                          <a:solidFill>
                            <a:srgbClr val="800000"/>
                          </a:solidFill>
                          <a:effectLst/>
                          <a:latin typeface="Arial Narrow" pitchFamily="34" charset="0"/>
                          <a:ea typeface="SimSun" pitchFamily="2" charset="-122"/>
                        </a:rPr>
                        <a:t>“Richard D. Editor”</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a:ln>
                          <a:noFill/>
                        </a:ln>
                        <a:solidFill>
                          <a:schemeClr val="hlink"/>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a:ea typeface="SimSun"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a:ea typeface="SimSun" pitchFamily="2" charset="-122"/>
            </a:endParaRPr>
          </a:p>
        </p:txBody>
      </p:sp>
      <p:sp>
        <p:nvSpPr>
          <p:cNvPr id="12292"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GB" altLang="zh-CN" sz="2200">
                <a:solidFill>
                  <a:srgbClr val="000066"/>
                </a:solidFill>
                <a:latin typeface="Arial Narrow" pitchFamily="34" charset="0"/>
                <a:ea typeface="SimSun" pitchFamily="2" charset="-122"/>
              </a:rPr>
              <a:t>Draft Version X.Y</a:t>
            </a:r>
          </a:p>
        </p:txBody>
      </p:sp>
      <p:graphicFrame>
        <p:nvGraphicFramePr>
          <p:cNvPr id="40062" name="Group 126"/>
          <p:cNvGraphicFramePr>
            <a:graphicFrameLocks noGrp="1"/>
          </p:cNvGraphicFramePr>
          <p:nvPr/>
        </p:nvGraphicFramePr>
        <p:xfrm>
          <a:off x="261938" y="1682750"/>
          <a:ext cx="8763000" cy="1584336"/>
        </p:xfrm>
        <a:graphic>
          <a:graphicData uri="http://schemas.openxmlformats.org/drawingml/2006/table">
            <a:tbl>
              <a:tblPr/>
              <a:tblGrid>
                <a:gridCol w="1654175">
                  <a:extLst>
                    <a:ext uri="{9D8B030D-6E8A-4147-A177-3AD203B41FA5}">
                      <a16:colId xmlns:a16="http://schemas.microsoft.com/office/drawing/2014/main" val="20000"/>
                    </a:ext>
                  </a:extLst>
                </a:gridCol>
                <a:gridCol w="7108825">
                  <a:extLst>
                    <a:ext uri="{9D8B030D-6E8A-4147-A177-3AD203B41FA5}">
                      <a16:colId xmlns:a16="http://schemas.microsoft.com/office/drawing/2014/main" val="20001"/>
                    </a:ext>
                  </a:extLst>
                </a:gridCol>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a:ln>
                            <a:noFill/>
                          </a:ln>
                          <a:solidFill>
                            <a:srgbClr val="000066"/>
                          </a:solidFill>
                          <a:effectLst/>
                          <a:latin typeface="Arial Narrow" pitchFamily="34" charset="0"/>
                          <a:ea typeface="SimSun" pitchFamily="2"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a:ln>
                            <a:noFill/>
                          </a:ln>
                          <a:solidFill>
                            <a:srgbClr val="000066"/>
                          </a:solidFill>
                          <a:effectLst/>
                          <a:latin typeface="Arial Narrow" pitchFamily="34" charset="0"/>
                          <a:ea typeface="SimSun" pitchFamily="2"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a:ln>
                            <a:noFill/>
                          </a:ln>
                          <a:solidFill>
                            <a:srgbClr val="000066"/>
                          </a:solidFill>
                          <a:effectLst/>
                          <a:latin typeface="Arial Narrow" pitchFamily="34" charset="0"/>
                          <a:ea typeface="SimSun" pitchFamily="2" charset="-122"/>
                        </a:rPr>
                        <a:t>dd mmm yyyy</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a:ea typeface="SimSun" pitchFamily="2" charset="-122"/>
              </a:rPr>
              <a:t>Work Item Title and Registration Name </a:t>
            </a:r>
          </a:p>
        </p:txBody>
      </p:sp>
      <p:graphicFrame>
        <p:nvGraphicFramePr>
          <p:cNvPr id="10" name="Table 9"/>
          <p:cNvGraphicFramePr>
            <a:graphicFrameLocks noGrp="1"/>
          </p:cNvGraphicFramePr>
          <p:nvPr/>
        </p:nvGraphicFramePr>
        <p:xfrm>
          <a:off x="490538" y="1987550"/>
          <a:ext cx="8229600" cy="762000"/>
        </p:xfrm>
        <a:graphic>
          <a:graphicData uri="http://schemas.openxmlformats.org/drawingml/2006/table">
            <a:tbl>
              <a:tblPr/>
              <a:tblGrid>
                <a:gridCol w="20574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25146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tblGrid>
              <a:tr h="40163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Work Item Title</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Working Group</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Registration Name</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Version number</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03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a:ln>
                            <a:noFill/>
                          </a:ln>
                          <a:solidFill>
                            <a:srgbClr val="FF0000"/>
                          </a:solidFill>
                          <a:effectLst/>
                          <a:latin typeface="Calibri" pitchFamily="34" charset="0"/>
                          <a:ea typeface="SimSun" pitchFamily="2" charset="-122"/>
                        </a:rPr>
                        <a:t> Long Name </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altLang="zh-CN" sz="14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a:ln>
                            <a:noFill/>
                          </a:ln>
                          <a:solidFill>
                            <a:srgbClr val="FF0000"/>
                          </a:solidFill>
                          <a:effectLst/>
                          <a:latin typeface="Calibri" pitchFamily="34" charset="0"/>
                          <a:ea typeface="SimSun" pitchFamily="2" charset="-122"/>
                        </a:rPr>
                        <a:t> Short Name </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altLang="zh-CN" sz="14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4" name="Table 3"/>
          <p:cNvGraphicFramePr>
            <a:graphicFrameLocks noGrp="1"/>
          </p:cNvGraphicFramePr>
          <p:nvPr/>
        </p:nvGraphicFramePr>
        <p:xfrm>
          <a:off x="490538" y="3511550"/>
          <a:ext cx="1524000" cy="977900"/>
        </p:xfrm>
        <a:graphic>
          <a:graphicData uri="http://schemas.openxmlformats.org/drawingml/2006/table">
            <a:tbl>
              <a:tblPr/>
              <a:tblGrid>
                <a:gridCol w="1524000">
                  <a:extLst>
                    <a:ext uri="{9D8B030D-6E8A-4147-A177-3AD203B41FA5}">
                      <a16:colId xmlns:a16="http://schemas.microsoft.com/office/drawing/2014/main" val="20000"/>
                    </a:ext>
                  </a:extLst>
                </a:gridCol>
              </a:tblGrid>
              <a:tr h="61742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Testing to be conducted</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0479">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a:ln>
                            <a:noFill/>
                          </a:ln>
                          <a:solidFill>
                            <a:srgbClr val="FF0000"/>
                          </a:solidFill>
                          <a:effectLst/>
                          <a:latin typeface="Calibri" pitchFamily="34" charset="0"/>
                          <a:ea typeface="SimSun" pitchFamily="2" charset="-122"/>
                        </a:rPr>
                        <a:t>Y or N</a:t>
                      </a: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a:ea typeface="SimSun" pitchFamily="2" charset="-122"/>
              </a:rPr>
              <a:t>Description and Objectives</a:t>
            </a:r>
          </a:p>
        </p:txBody>
      </p:sp>
      <p:sp>
        <p:nvSpPr>
          <p:cNvPr id="4099" name="Rectangle 1029"/>
          <p:cNvSpPr>
            <a:spLocks noGrp="1" noChangeArrowheads="1"/>
          </p:cNvSpPr>
          <p:nvPr>
            <p:ph type="body" idx="1"/>
          </p:nvPr>
        </p:nvSpPr>
        <p:spPr/>
        <p:txBody>
          <a:bodyPr/>
          <a:lstStyle/>
          <a:p>
            <a:r>
              <a:rPr lang="en-GB" altLang="zh-CN">
                <a:ea typeface="SimSun" pitchFamily="2" charset="-122"/>
              </a:rPr>
              <a:t>Work Areas:</a:t>
            </a:r>
          </a:p>
          <a:p>
            <a:r>
              <a:rPr lang="en-GB" altLang="zh-CN">
                <a:ea typeface="SimSun" pitchFamily="2" charset="-122"/>
              </a:rPr>
              <a:t>Issues this Work Item aims to solve:</a:t>
            </a:r>
          </a:p>
          <a:p>
            <a:r>
              <a:rPr lang="en-GB" altLang="zh-CN">
                <a:ea typeface="SimSun" pitchFamily="2" charset="-122"/>
              </a:rPr>
              <a:t>Market benefits:</a:t>
            </a:r>
          </a:p>
          <a:p>
            <a:r>
              <a:rPr lang="en-GB" altLang="zh-CN">
                <a:ea typeface="SimSun" pitchFamily="2" charset="-122"/>
              </a:rPr>
              <a:t>Time to market:</a:t>
            </a:r>
          </a:p>
          <a:p>
            <a:r>
              <a:rPr lang="en-GB" altLang="zh-CN">
                <a:ea typeface="SimSun" pitchFamily="2" charset="-122"/>
              </a:rPr>
              <a:t>Expected market acceptance:</a:t>
            </a:r>
          </a:p>
          <a:p>
            <a:r>
              <a:rPr lang="en-GB" altLang="zh-CN">
                <a:ea typeface="SimSun" pitchFamily="2" charset="-122"/>
              </a:rPr>
              <a:t>Complexity:</a:t>
            </a:r>
          </a:p>
          <a:p>
            <a:r>
              <a:rPr lang="en-GB" altLang="zh-CN">
                <a:ea typeface="SimSun" pitchFamily="2" charset="-122"/>
              </a:rPr>
              <a:t>Uniqueness: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a:ea typeface="SimSun" pitchFamily="2" charset="-122"/>
              </a:rPr>
              <a:t>Main Use Case(s)</a:t>
            </a:r>
          </a:p>
        </p:txBody>
      </p:sp>
      <p:sp>
        <p:nvSpPr>
          <p:cNvPr id="5123" name="Rectangle 5"/>
          <p:cNvSpPr>
            <a:spLocks noGrp="1" noChangeArrowheads="1"/>
          </p:cNvSpPr>
          <p:nvPr>
            <p:ph type="body" idx="1"/>
          </p:nvPr>
        </p:nvSpPr>
        <p:spPr/>
        <p:txBody>
          <a:bodyPr/>
          <a:lstStyle/>
          <a:p>
            <a:endParaRPr lang="en-GB" altLang="zh-CN">
              <a:ea typeface="SimSun"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a:ea typeface="SimSun" pitchFamily="2" charset="-122"/>
              </a:rPr>
              <a:t>Impacts, Relationships and Dependencies</a:t>
            </a:r>
          </a:p>
        </p:txBody>
      </p:sp>
      <p:sp>
        <p:nvSpPr>
          <p:cNvPr id="6147" name="Rectangle 5"/>
          <p:cNvSpPr>
            <a:spLocks noGrp="1" noChangeArrowheads="1"/>
          </p:cNvSpPr>
          <p:nvPr>
            <p:ph type="body" idx="1"/>
          </p:nvPr>
        </p:nvSpPr>
        <p:spPr/>
        <p:txBody>
          <a:bodyPr/>
          <a:lstStyle/>
          <a:p>
            <a:r>
              <a:rPr lang="en-GB" altLang="zh-CN">
                <a:ea typeface="SimSun" pitchFamily="2" charset="-122"/>
              </a:rPr>
              <a:t>Existing specifications affected:</a:t>
            </a:r>
          </a:p>
          <a:p>
            <a:r>
              <a:rPr lang="en-GB" altLang="zh-CN">
                <a:ea typeface="SimSun" pitchFamily="2" charset="-122"/>
              </a:rPr>
              <a:t>Other Work Items affected:</a:t>
            </a:r>
          </a:p>
          <a:p>
            <a:r>
              <a:rPr lang="en-GB" altLang="zh-CN">
                <a:ea typeface="SimSun" pitchFamily="2" charset="-122"/>
              </a:rPr>
              <a:t>OMA WGs and external organizations affected:</a:t>
            </a:r>
          </a:p>
          <a:p>
            <a:r>
              <a:rPr lang="en-GB" altLang="zh-CN">
                <a:ea typeface="SimSun" pitchFamily="2" charset="-122"/>
              </a:rPr>
              <a:t>Impacts on Architecture, Charging/Billing, Security, Privacy, IOT: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GB" altLang="zh-CN">
                <a:ea typeface="SimSun" pitchFamily="2" charset="-122"/>
              </a:rPr>
              <a:t>Proposed Timeline</a:t>
            </a:r>
          </a:p>
        </p:txBody>
      </p:sp>
      <p:graphicFrame>
        <p:nvGraphicFramePr>
          <p:cNvPr id="1374" name="Group 350"/>
          <p:cNvGraphicFramePr>
            <a:graphicFrameLocks noGrp="1"/>
          </p:cNvGraphicFramePr>
          <p:nvPr>
            <p:extLst>
              <p:ext uri="{D42A27DB-BD31-4B8C-83A1-F6EECF244321}">
                <p14:modId xmlns:p14="http://schemas.microsoft.com/office/powerpoint/2010/main" val="368284539"/>
              </p:ext>
            </p:extLst>
          </p:nvPr>
        </p:nvGraphicFramePr>
        <p:xfrm>
          <a:off x="1274987" y="2645476"/>
          <a:ext cx="6813099" cy="1503176"/>
        </p:xfrm>
        <a:graphic>
          <a:graphicData uri="http://schemas.openxmlformats.org/drawingml/2006/table">
            <a:tbl>
              <a:tblPr/>
              <a:tblGrid>
                <a:gridCol w="3046457">
                  <a:extLst>
                    <a:ext uri="{9D8B030D-6E8A-4147-A177-3AD203B41FA5}">
                      <a16:colId xmlns:a16="http://schemas.microsoft.com/office/drawing/2014/main" val="20000"/>
                    </a:ext>
                  </a:extLst>
                </a:gridCol>
                <a:gridCol w="1654731">
                  <a:extLst>
                    <a:ext uri="{9D8B030D-6E8A-4147-A177-3AD203B41FA5}">
                      <a16:colId xmlns:a16="http://schemas.microsoft.com/office/drawing/2014/main" val="20001"/>
                    </a:ext>
                  </a:extLst>
                </a:gridCol>
                <a:gridCol w="2111911">
                  <a:extLst>
                    <a:ext uri="{9D8B030D-6E8A-4147-A177-3AD203B41FA5}">
                      <a16:colId xmlns:a16="http://schemas.microsoft.com/office/drawing/2014/main" val="20002"/>
                    </a:ext>
                  </a:extLst>
                </a:gridCol>
              </a:tblGrid>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Phase</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Approximate </a:t>
                      </a:r>
                    </a:p>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duration</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0"/>
                  </a:ext>
                </a:extLst>
              </a:tr>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2013-09-01</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 Months</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5"/>
                  </a:ext>
                </a:extLst>
              </a:tr>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2013-11-01</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 Months</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8"/>
                  </a:ext>
                </a:extLst>
              </a:tr>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2014-03-01</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 Weeks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0"/>
                  </a:ext>
                </a:extLst>
              </a:tr>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2014-05-01</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Totao5 Months (</a:t>
                      </a:r>
                      <a:r>
                        <a:rPr kumimoji="0" lang="en-US" altLang="zh-CN" sz="1200" b="1" i="0" u="none" strike="noStrike" cap="none" normalizeH="0" baseline="0" dirty="0" err="1">
                          <a:ln>
                            <a:noFill/>
                          </a:ln>
                          <a:solidFill>
                            <a:schemeClr val="tx1"/>
                          </a:solidFill>
                          <a:effectLst/>
                          <a:latin typeface="Arial" charset="0"/>
                          <a:ea typeface="SimSun" pitchFamily="2" charset="-122"/>
                          <a:cs typeface="Arial" charset="0"/>
                        </a:rPr>
                        <a:t>Approx</a:t>
                      </a: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1"/>
                  </a:ext>
                </a:extLst>
              </a:tr>
            </a:tbl>
          </a:graphicData>
        </a:graphic>
      </p:graphicFrame>
      <p:sp>
        <p:nvSpPr>
          <p:cNvPr id="7252" name="Control 1178"/>
          <p:cNvSpPr>
            <a:spLocks noRot="1" noChangeArrowheads="1" noChangeShapeType="1"/>
          </p:cNvSpPr>
          <p:nvPr/>
        </p:nvSpPr>
        <p:spPr bwMode="auto">
          <a:xfrm>
            <a:off x="0" y="3206750"/>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a:ea typeface="SimSun" pitchFamily="2" charset="-122"/>
              </a:rPr>
              <a:t>Planned deliverables</a:t>
            </a:r>
          </a:p>
        </p:txBody>
      </p:sp>
      <p:sp>
        <p:nvSpPr>
          <p:cNvPr id="8195" name="Rectangle 3"/>
          <p:cNvSpPr>
            <a:spLocks noGrp="1" noChangeArrowheads="1"/>
          </p:cNvSpPr>
          <p:nvPr>
            <p:ph type="body" idx="1"/>
          </p:nvPr>
        </p:nvSpPr>
        <p:spPr/>
        <p:txBody>
          <a:bodyPr/>
          <a:lstStyle/>
          <a:p>
            <a:r>
              <a:rPr lang="es-ES" altLang="zh-CN">
                <a:ea typeface="SimSun" pitchFamily="2" charset="-122"/>
              </a:rPr>
              <a:t>Requirements</a:t>
            </a:r>
          </a:p>
          <a:p>
            <a:pPr lvl="1"/>
            <a:r>
              <a:rPr lang="es-ES" altLang="zh-CN">
                <a:ea typeface="SimSun" pitchFamily="2" charset="-122"/>
              </a:rPr>
              <a:t>New Requirements Document / Reference to existing Requirements Document / Reference to requirements from external organization / Requirements in Combined Release Document / No Requirements </a:t>
            </a:r>
            <a:r>
              <a:rPr lang="es-ES" altLang="zh-CN" i="1">
                <a:ea typeface="SimSun" pitchFamily="2" charset="-122"/>
              </a:rPr>
              <a:t>(select one)</a:t>
            </a:r>
          </a:p>
          <a:p>
            <a:r>
              <a:rPr lang="es-ES" altLang="zh-CN">
                <a:ea typeface="SimSun" pitchFamily="2" charset="-122"/>
              </a:rPr>
              <a:t>Architecture</a:t>
            </a:r>
          </a:p>
          <a:p>
            <a:pPr lvl="1"/>
            <a:r>
              <a:rPr lang="es-ES" altLang="zh-CN">
                <a:ea typeface="SimSun" pitchFamily="2" charset="-122"/>
              </a:rPr>
              <a:t>New Architecture Document / Reference to existing Architecture Document / Reference to architecture from external organization / Architecture in Combined Release Document / No Architecture </a:t>
            </a:r>
            <a:r>
              <a:rPr lang="es-ES" altLang="zh-CN" i="1">
                <a:ea typeface="SimSun" pitchFamily="2" charset="-122"/>
              </a:rPr>
              <a:t>(select one)</a:t>
            </a:r>
          </a:p>
          <a:p>
            <a:r>
              <a:rPr lang="es-ES" altLang="zh-CN">
                <a:ea typeface="SimSun" pitchFamily="2" charset="-122"/>
              </a:rPr>
              <a:t>Development Phase</a:t>
            </a:r>
          </a:p>
          <a:p>
            <a:pPr lvl="1"/>
            <a:r>
              <a:rPr lang="es-ES" altLang="zh-CN">
                <a:ea typeface="SimSun" pitchFamily="2" charset="-122"/>
              </a:rPr>
              <a:t>Technical Specifications / Combined Release document / Data Description Specifications (e.g. Schema, MO, DDS, etc) / White Paper / Deployment Suite </a:t>
            </a:r>
            <a:r>
              <a:rPr lang="es-ES" altLang="zh-CN" i="1">
                <a:ea typeface="SimSun" pitchFamily="2" charset="-122"/>
              </a:rPr>
              <a:t>(select one)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a:ea typeface="SimSun" pitchFamily="2" charset="-122"/>
              </a:rPr>
              <a:t>Planned Review Types</a:t>
            </a:r>
          </a:p>
        </p:txBody>
      </p:sp>
      <p:graphicFrame>
        <p:nvGraphicFramePr>
          <p:cNvPr id="5" name="Table 4"/>
          <p:cNvGraphicFramePr>
            <a:graphicFrameLocks noGrp="1"/>
          </p:cNvGraphicFramePr>
          <p:nvPr/>
        </p:nvGraphicFramePr>
        <p:xfrm>
          <a:off x="414338" y="1682750"/>
          <a:ext cx="8153400" cy="1603374"/>
        </p:xfrm>
        <a:graphic>
          <a:graphicData uri="http://schemas.openxmlformats.org/drawingml/2006/table">
            <a:tbl>
              <a:tblPr/>
              <a:tblGrid>
                <a:gridCol w="1447800">
                  <a:extLst>
                    <a:ext uri="{9D8B030D-6E8A-4147-A177-3AD203B41FA5}">
                      <a16:colId xmlns:a16="http://schemas.microsoft.com/office/drawing/2014/main" val="20000"/>
                    </a:ext>
                  </a:extLst>
                </a:gridCol>
                <a:gridCol w="6705600">
                  <a:extLst>
                    <a:ext uri="{9D8B030D-6E8A-4147-A177-3AD203B41FA5}">
                      <a16:colId xmlns:a16="http://schemas.microsoft.com/office/drawing/2014/main" val="20001"/>
                    </a:ext>
                  </a:extLst>
                </a:gridCol>
              </a:tblGrid>
              <a:tr h="341313">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Planned Review Types </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chemeClr val="tx1"/>
                          </a:solidFill>
                          <a:effectLst/>
                          <a:latin typeface="Arial Narrow" pitchFamily="34" charset="0"/>
                          <a:ea typeface="SimSun" pitchFamily="2" charset="-122"/>
                        </a:rPr>
                        <a:t>Requirements</a:t>
                      </a:r>
                      <a:endParaRPr kumimoji="0" lang="en-GB" altLang="zh-CN" sz="1800" b="1" i="0" u="none" strike="noStrike" cap="none" normalizeH="0" baseline="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0" i="0" u="none" strike="noStrike" cap="none" normalizeH="0" baseline="0">
                          <a:ln>
                            <a:noFill/>
                          </a:ln>
                          <a:solidFill>
                            <a:srgbClr val="000000"/>
                          </a:solidFill>
                          <a:effectLst/>
                          <a:latin typeface="Calibri" pitchFamily="34" charset="0"/>
                          <a:ea typeface="SimSun" pitchFamily="2" charset="-122"/>
                        </a:rPr>
                        <a:t>RD Review / Closure Review / No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chemeClr val="tx1"/>
                          </a:solidFill>
                          <a:effectLst/>
                          <a:latin typeface="Arial Narrow" pitchFamily="34" charset="0"/>
                          <a:ea typeface="SimSun" pitchFamily="2" charset="-122"/>
                        </a:rPr>
                        <a:t>Architecture</a:t>
                      </a:r>
                      <a:endParaRPr kumimoji="0" lang="en-GB" altLang="zh-CN" sz="1800" b="1" i="0" u="none" strike="noStrike" cap="none" normalizeH="0" baseline="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a:ln>
                            <a:noFill/>
                          </a:ln>
                          <a:solidFill>
                            <a:schemeClr val="tx1"/>
                          </a:solidFill>
                          <a:effectLst/>
                          <a:latin typeface="Calibri" pitchFamily="34" charset="0"/>
                          <a:ea typeface="SimSun" pitchFamily="2" charset="-122"/>
                        </a:rPr>
                        <a:t>AD Review / Closure Review / No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rgbClr val="000000"/>
                          </a:solidFill>
                          <a:effectLst/>
                          <a:latin typeface="Calibri" pitchFamily="34" charset="0"/>
                          <a:ea typeface="SimSun" pitchFamily="2"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a:ln>
                            <a:noFill/>
                          </a:ln>
                          <a:solidFill>
                            <a:schemeClr val="tx1"/>
                          </a:solidFill>
                          <a:effectLst/>
                          <a:latin typeface="Cambria" pitchFamily="18" charset="0"/>
                          <a:ea typeface="SimSun" pitchFamily="2" charset="-122"/>
                        </a:rPr>
                        <a:t>Consistency Review / Closure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7" name="Text Box 8"/>
          <p:cNvSpPr txBox="1">
            <a:spLocks noChangeArrowheads="1"/>
          </p:cNvSpPr>
          <p:nvPr/>
        </p:nvSpPr>
        <p:spPr bwMode="auto">
          <a:xfrm>
            <a:off x="414338" y="3740150"/>
            <a:ext cx="2524125" cy="620713"/>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lIns="90488" tIns="44450" rIns="90488" bIns="44450"/>
          <a:lstStyle>
            <a:lvl1pPr marL="111125" indent="-111125" algn="l" defTabSz="1584325" rtl="0" eaLnBrk="0" fontAlgn="base" hangingPunct="0">
              <a:spcBef>
                <a:spcPct val="25000"/>
              </a:spcBef>
              <a:spcAft>
                <a:spcPct val="0"/>
              </a:spcAft>
              <a:buClr>
                <a:schemeClr val="tx1"/>
              </a:buClr>
              <a:buSzPct val="80000"/>
              <a:buChar char="•"/>
              <a:defRPr sz="2000">
                <a:solidFill>
                  <a:schemeClr val="tx1"/>
                </a:solidFill>
                <a:latin typeface="Arial" charset="0"/>
                <a:ea typeface="+mn-ea"/>
                <a:cs typeface="+mn-cs"/>
              </a:defRPr>
            </a:lvl1pPr>
            <a:lvl2pPr marL="742950" indent="-285750" algn="l" defTabSz="1584325" rtl="0" eaLnBrk="0" fontAlgn="base" hangingPunct="0">
              <a:spcBef>
                <a:spcPct val="25000"/>
              </a:spcBef>
              <a:spcAft>
                <a:spcPct val="0"/>
              </a:spcAft>
              <a:buClr>
                <a:schemeClr val="tx1"/>
              </a:buClr>
              <a:buSzPct val="80000"/>
              <a:buChar char="•"/>
              <a:defRPr sz="2000">
                <a:solidFill>
                  <a:schemeClr val="tx1"/>
                </a:solidFill>
                <a:latin typeface="Arial" charset="0"/>
              </a:defRPr>
            </a:lvl2pPr>
            <a:lvl3pPr marL="1143000" indent="-228600" algn="l" defTabSz="1584325" rtl="0" eaLnBrk="0" fontAlgn="base" hangingPunct="0">
              <a:spcBef>
                <a:spcPct val="25000"/>
              </a:spcBef>
              <a:spcAft>
                <a:spcPct val="0"/>
              </a:spcAft>
              <a:buClr>
                <a:schemeClr val="tx1"/>
              </a:buClr>
              <a:buSzPct val="80000"/>
              <a:buChar char="•"/>
              <a:defRPr sz="2000">
                <a:solidFill>
                  <a:schemeClr val="tx1"/>
                </a:solidFill>
                <a:latin typeface="Arial" charset="0"/>
              </a:defRPr>
            </a:lvl3pPr>
            <a:lvl4pPr marL="1600200" indent="-228600" algn="l" defTabSz="1584325" rtl="0" eaLnBrk="0" fontAlgn="base" hangingPunct="0">
              <a:spcBef>
                <a:spcPct val="20000"/>
              </a:spcBef>
              <a:spcAft>
                <a:spcPct val="0"/>
              </a:spcAft>
              <a:buClr>
                <a:schemeClr val="tx1"/>
              </a:buClr>
              <a:buSzPct val="80000"/>
              <a:buChar char="•"/>
              <a:defRPr sz="2000">
                <a:solidFill>
                  <a:schemeClr val="tx1"/>
                </a:solidFill>
                <a:latin typeface="Arial" charset="0"/>
              </a:defRPr>
            </a:lvl4pPr>
            <a:lvl5pPr marL="2057400" indent="-228600" algn="l" defTabSz="1584325" rtl="0" eaLnBrk="0" fontAlgn="base" hangingPunct="0">
              <a:spcBef>
                <a:spcPct val="20000"/>
              </a:spcBef>
              <a:spcAft>
                <a:spcPct val="0"/>
              </a:spcAft>
              <a:buClr>
                <a:schemeClr val="tx1"/>
              </a:buClr>
              <a:buSzPct val="80000"/>
              <a:buChar char="•"/>
              <a:defRPr sz="2000">
                <a:solidFill>
                  <a:schemeClr val="tx1"/>
                </a:solidFill>
                <a:latin typeface="Arial" charset="0"/>
              </a:defRPr>
            </a:lvl5pPr>
            <a:lvl6pPr marL="25146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6pPr>
            <a:lvl7pPr marL="29718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7pPr>
            <a:lvl8pPr marL="34290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8pPr>
            <a:lvl9pPr marL="38862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9pPr>
          </a:lstStyle>
          <a:p>
            <a:pPr marL="0" indent="-117475">
              <a:lnSpc>
                <a:spcPct val="100000"/>
              </a:lnSpc>
              <a:buFontTx/>
              <a:buNone/>
              <a:defRPr/>
            </a:pPr>
            <a:r>
              <a:rPr lang="en-US" altLang="zh-CN" sz="1200" kern="0" dirty="0">
                <a:solidFill>
                  <a:srgbClr val="800000"/>
                </a:solidFill>
                <a:latin typeface="Comic Sans MS" pitchFamily="66" charset="0"/>
                <a:ea typeface="宋体" charset="-122"/>
              </a:rPr>
              <a:t>Delete Reviews not </a:t>
            </a:r>
            <a:r>
              <a:rPr lang="en-US" altLang="zh-CN" sz="1200" kern="0" dirty="0" err="1">
                <a:solidFill>
                  <a:srgbClr val="800000"/>
                </a:solidFill>
                <a:latin typeface="Comic Sans MS" pitchFamily="66" charset="0"/>
                <a:ea typeface="宋体" charset="-122"/>
              </a:rPr>
              <a:t>Plannded</a:t>
            </a:r>
            <a:endParaRPr lang="en-US" altLang="zh-CN" sz="1200" kern="0" dirty="0">
              <a:solidFill>
                <a:srgbClr val="800000"/>
              </a:solidFill>
              <a:latin typeface="Comic Sans MS" pitchFamily="66" charset="0"/>
              <a:ea typeface="宋体" charset="-122"/>
            </a:endParaRPr>
          </a:p>
          <a:p>
            <a:pPr marL="0" indent="-117475">
              <a:lnSpc>
                <a:spcPct val="100000"/>
              </a:lnSpc>
              <a:buFontTx/>
              <a:buNone/>
              <a:defRPr/>
            </a:pPr>
            <a:r>
              <a:rPr lang="en-US" altLang="zh-CN" sz="1200" b="1" i="1" kern="0" dirty="0">
                <a:solidFill>
                  <a:srgbClr val="800000"/>
                </a:solidFill>
                <a:latin typeface="Comic Sans MS" pitchFamily="66" charset="0"/>
                <a:ea typeface="宋体" charset="-122"/>
              </a:rPr>
              <a:t>&lt;Delete this Comment Box&gt;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a:ea typeface="SimSun" pitchFamily="2" charset="-122"/>
              </a:rPr>
              <a:t>Supporting Companies</a:t>
            </a:r>
          </a:p>
        </p:txBody>
      </p:sp>
      <p:sp>
        <p:nvSpPr>
          <p:cNvPr id="10243" name="Rectangle 3"/>
          <p:cNvSpPr>
            <a:spLocks noGrp="1" noChangeArrowheads="1"/>
          </p:cNvSpPr>
          <p:nvPr>
            <p:ph type="body" sz="half" idx="1"/>
          </p:nvPr>
        </p:nvSpPr>
        <p:spPr>
          <a:xfrm>
            <a:off x="414338" y="1073150"/>
            <a:ext cx="5608637" cy="512763"/>
          </a:xfrm>
        </p:spPr>
        <p:txBody>
          <a:bodyPr/>
          <a:lstStyle/>
          <a:p>
            <a:pPr>
              <a:buFontTx/>
              <a:buNone/>
            </a:pPr>
            <a:r>
              <a:rPr lang="en-GB" altLang="zh-CN" sz="2200">
                <a:ea typeface="SimSun" pitchFamily="2" charset="-122"/>
              </a:rPr>
              <a:t>The companies supporting this work item are:</a:t>
            </a:r>
          </a:p>
        </p:txBody>
      </p:sp>
      <p:graphicFrame>
        <p:nvGraphicFramePr>
          <p:cNvPr id="9259" name="Group 43"/>
          <p:cNvGraphicFramePr>
            <a:graphicFrameLocks noGrp="1"/>
          </p:cNvGraphicFramePr>
          <p:nvPr>
            <p:ph sz="half" idx="2"/>
          </p:nvPr>
        </p:nvGraphicFramePr>
        <p:xfrm>
          <a:off x="490538" y="1606550"/>
          <a:ext cx="8047037" cy="3843342"/>
        </p:xfrm>
        <a:graphic>
          <a:graphicData uri="http://schemas.openxmlformats.org/drawingml/2006/table">
            <a:tbl>
              <a:tblPr/>
              <a:tblGrid>
                <a:gridCol w="4198937">
                  <a:extLst>
                    <a:ext uri="{9D8B030D-6E8A-4147-A177-3AD203B41FA5}">
                      <a16:colId xmlns:a16="http://schemas.microsoft.com/office/drawing/2014/main" val="20000"/>
                    </a:ext>
                  </a:extLst>
                </a:gridCol>
                <a:gridCol w="3848100">
                  <a:extLst>
                    <a:ext uri="{9D8B030D-6E8A-4147-A177-3AD203B41FA5}">
                      <a16:colId xmlns:a16="http://schemas.microsoft.com/office/drawing/2014/main" val="20001"/>
                    </a:ext>
                  </a:extLst>
                </a:gridCol>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a:ln>
                            <a:noFill/>
                          </a:ln>
                          <a:solidFill>
                            <a:srgbClr val="000066"/>
                          </a:solidFill>
                          <a:effectLst/>
                          <a:latin typeface="Arial Narrow" pitchFamily="34" charset="0"/>
                          <a:ea typeface="SimSun" pitchFamily="2"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a:ln>
                            <a:noFill/>
                          </a:ln>
                          <a:solidFill>
                            <a:srgbClr val="000066"/>
                          </a:solidFill>
                          <a:effectLst/>
                          <a:latin typeface="Arial Narrow" pitchFamily="34" charset="0"/>
                          <a:ea typeface="SimSun" pitchFamily="2"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Marvellous Mobiles</a:t>
                      </a: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Sponsor</a:t>
                      </a: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Serious Servers</a:t>
                      </a: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Durable Databases</a:t>
                      </a: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Associate</a:t>
                      </a:r>
                      <a:endParaRPr kumimoji="0" lang="en-GB" altLang="zh-CN" sz="2200" b="0" i="0" u="none" strike="noStrike" cap="none" normalizeH="0" baseline="0">
                        <a:ln>
                          <a:noFill/>
                        </a:ln>
                        <a:solidFill>
                          <a:schemeClr val="hlink"/>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
        <p:nvSpPr>
          <p:cNvPr id="10276" name="Text Box 8"/>
          <p:cNvSpPr txBox="1">
            <a:spLocks noChangeArrowheads="1"/>
          </p:cNvSpPr>
          <p:nvPr/>
        </p:nvSpPr>
        <p:spPr bwMode="auto">
          <a:xfrm>
            <a:off x="4148138" y="3359150"/>
            <a:ext cx="3352800" cy="838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lIns="90488" tIns="44450" rIns="90488" bIns="44450"/>
          <a:lstStyle>
            <a:lvl1pPr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US" altLang="zh-CN" sz="1200">
                <a:solidFill>
                  <a:srgbClr val="800000"/>
                </a:solidFill>
                <a:ea typeface="SimSun" pitchFamily="2" charset="-122"/>
              </a:rPr>
              <a:t>Prior to the WID being approved by evote there must be 4 Supporting Companies</a:t>
            </a:r>
            <a:endParaRPr lang="en-US" altLang="zh-CN" sz="1200">
              <a:solidFill>
                <a:srgbClr val="800000"/>
              </a:solidFill>
              <a:latin typeface="Comic Sans MS" pitchFamily="66" charset="0"/>
              <a:ea typeface="SimSun" pitchFamily="2" charset="-122"/>
            </a:endParaRPr>
          </a:p>
          <a:p>
            <a:pPr>
              <a:lnSpc>
                <a:spcPct val="100000"/>
              </a:lnSpc>
              <a:spcBef>
                <a:spcPct val="25000"/>
              </a:spcBef>
              <a:buClr>
                <a:schemeClr val="tx1"/>
              </a:buClr>
              <a:buSzPct val="80000"/>
            </a:pPr>
            <a:r>
              <a:rPr lang="en-US" altLang="zh-CN" sz="1200" b="1" i="1">
                <a:solidFill>
                  <a:srgbClr val="800000"/>
                </a:solidFill>
                <a:latin typeface="Comic Sans MS" pitchFamily="66" charset="0"/>
                <a:ea typeface="SimSun" pitchFamily="2" charset="-122"/>
              </a:rPr>
              <a:t>&lt;Delete this Comment Box&gt;</a:t>
            </a: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26</TotalTime>
  <Pages>15</Pages>
  <Words>1834</Words>
  <Application>Microsoft Office PowerPoint</Application>
  <PresentationFormat>Custom</PresentationFormat>
  <Paragraphs>152</Paragraphs>
  <Slides>11</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Arial Narrow</vt:lpstr>
      <vt:lpstr>Calibri</vt:lpstr>
      <vt:lpstr>Cambria</vt:lpstr>
      <vt:lpstr>Comic Sans MS</vt:lpstr>
      <vt:lpstr>Tahoma</vt:lpstr>
      <vt:lpstr>OMA Template</vt:lpstr>
      <vt:lpstr>OMA-WID-&lt;Num&gt;-&lt;Name&gt;-2019mmdd-D   Work Item Document WI #### - &lt;WI Name&gt;</vt:lpstr>
      <vt:lpstr>Work Item Title and Registration Name </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sean mcilroy</cp:lastModifiedBy>
  <cp:revision>351</cp:revision>
  <cp:lastPrinted>1999-04-27T06:51:51Z</cp:lastPrinted>
  <dcterms:created xsi:type="dcterms:W3CDTF">2002-03-19T14:05:12Z</dcterms:created>
  <dcterms:modified xsi:type="dcterms:W3CDTF">2019-04-25T09:00:17Z</dcterms:modified>
</cp:coreProperties>
</file>