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p:scale>
          <a:sx n="110" d="100"/>
          <a:sy n="110" d="100"/>
        </p:scale>
        <p:origin x="890" y="3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3154" y="4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is the new </a:t>
            </a:r>
            <a:r>
              <a:rPr lang="en-US" altLang="zh-CN" b="1"/>
              <a:t>Work Item Definition (WID)</a:t>
            </a:r>
            <a:r>
              <a:rPr lang="en-US" altLang="zh-CN"/>
              <a:t> template. It is in PowerPoint format so that it also serves to present the Work Item to TP and assist in its socialization. Keep in mind that this is a </a:t>
            </a:r>
            <a:r>
              <a:rPr lang="en-US" altLang="zh-CN" b="1"/>
              <a:t>permanent document</a:t>
            </a:r>
            <a:r>
              <a:rPr lang="en-US" altLang="zh-CN"/>
              <a:t>, so it is important to provide information that is as detailed and exact as possible.</a:t>
            </a:r>
            <a:endParaRPr lang="en-GB" altLang="zh-CN"/>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While not mandatory, it is strongly recommended to list as many volunteers and resources as possible. </a:t>
            </a:r>
          </a:p>
          <a:p>
            <a:r>
              <a:rPr lang="en-US" altLang="zh-CN"/>
              <a:t>You can add or remove deliverables and roles in the above table as appropriate. </a:t>
            </a:r>
          </a:p>
          <a:p>
            <a:r>
              <a:rPr lang="en-US" altLang="zh-CN"/>
              <a:t>This initial list does </a:t>
            </a:r>
            <a:r>
              <a:rPr lang="en-US" altLang="zh-CN" b="1"/>
              <a:t>not  </a:t>
            </a:r>
            <a:r>
              <a:rPr lang="en-US" altLang="zh-CN"/>
              <a:t>preclude anyone outside the group of supporting member companies to volunteer for one or more of these roles once the work item has been assigned to a WG and the work has started.</a:t>
            </a:r>
          </a:p>
          <a:p>
            <a:endParaRPr lang="es-ES" altLang="zh-CN"/>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slide records the change history of the document. Please record each Approved version and its approval date. For each Draft version, indicate the main changes made with each change request.  </a:t>
            </a:r>
          </a:p>
          <a:p>
            <a:r>
              <a:rPr lang="en-US" altLang="zh-CN"/>
              <a:t>This slide does not need to be presented to TP.</a:t>
            </a:r>
            <a:endParaRPr lang="es-ES" altLang="zh-CN"/>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a:p>
          <a:p>
            <a:r>
              <a:rPr lang="en-US" altLang="zh-CN"/>
              <a:t>An example of </a:t>
            </a:r>
            <a:r>
              <a:rPr lang="en-US" altLang="zh-CN" u="sng"/>
              <a:t>correct</a:t>
            </a:r>
            <a:r>
              <a:rPr lang="en-US" altLang="zh-CN"/>
              <a:t> WI naming:</a:t>
            </a:r>
          </a:p>
          <a:p>
            <a:r>
              <a:rPr lang="en-US" altLang="zh-CN" b="1"/>
              <a:t>Work Item Title              Working Group  Registration Name  Version Name</a:t>
            </a:r>
          </a:p>
          <a:p>
            <a:r>
              <a:rPr lang="en-US" altLang="zh-CN"/>
              <a:t>Device Management       DM                       DM                             3.0</a:t>
            </a:r>
          </a:p>
          <a:p>
            <a:endParaRPr lang="en-US" altLang="zh-CN"/>
          </a:p>
          <a:p>
            <a:r>
              <a:rPr lang="en-US" altLang="zh-CN"/>
              <a:t>An example of </a:t>
            </a:r>
            <a:r>
              <a:rPr lang="en-US" altLang="zh-CN" u="sng"/>
              <a:t>incorrect</a:t>
            </a:r>
            <a:r>
              <a:rPr lang="en-US" altLang="zh-CN"/>
              <a:t> WI naming:</a:t>
            </a:r>
          </a:p>
          <a:p>
            <a:r>
              <a:rPr lang="en-US" altLang="zh-CN" b="1"/>
              <a:t>Work Item Title                    Working Group  Registration Name  Version Name</a:t>
            </a:r>
          </a:p>
          <a:p>
            <a:r>
              <a:rPr lang="en-US" altLang="zh-CN"/>
              <a:t>Device Management 3.0       DM                       DM                             3.0</a:t>
            </a:r>
          </a:p>
          <a:p>
            <a:endParaRPr lang="es-ES" altLang="zh-CN"/>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a:t>In order to ensure that Business Focus is applied in creating a WI, it is recommended to address the points in this slide.  You can use several slides to address these points if necessary:</a:t>
            </a:r>
          </a:p>
          <a:p>
            <a:r>
              <a:rPr lang="en-GB" altLang="zh-CN" b="1"/>
              <a:t>Work Areas</a:t>
            </a:r>
            <a:r>
              <a:rPr lang="en-GB" altLang="zh-CN"/>
              <a:t> should provide a sufficiently good understanding of the technical results to be delivered by the WI, but they should not define how the required functionality is to be specified or how it is to be implemented.  </a:t>
            </a:r>
          </a:p>
          <a:p>
            <a:r>
              <a:rPr lang="en-GB" altLang="zh-CN" b="1"/>
              <a:t>Issues this Work Item aims to solve</a:t>
            </a:r>
            <a:r>
              <a:rPr lang="en-GB" altLang="zh-CN"/>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a:t>Market benefits </a:t>
            </a:r>
            <a:r>
              <a:rPr lang="en-US" altLang="zh-CN"/>
              <a:t>describes the benefits this WI will bring to the value chain (e.g. the subscriber, the operator etc.) in the market</a:t>
            </a:r>
          </a:p>
          <a:p>
            <a:r>
              <a:rPr lang="en-GB" altLang="zh-CN" b="1"/>
              <a:t>Time to market </a:t>
            </a:r>
            <a:r>
              <a:rPr lang="en-GB" altLang="zh-CN"/>
              <a:t>should </a:t>
            </a:r>
            <a:r>
              <a:rPr lang="en-US" altLang="zh-CN"/>
              <a:t>address impacts from doing the work as well as from not doing the work.</a:t>
            </a:r>
            <a:endParaRPr lang="en-GB" altLang="zh-CN"/>
          </a:p>
          <a:p>
            <a:r>
              <a:rPr lang="en-GB" altLang="zh-CN" b="1"/>
              <a:t>Expected market acceptance </a:t>
            </a:r>
            <a:r>
              <a:rPr lang="en-GB" altLang="zh-CN"/>
              <a:t>should justify how and why the market will accept this solution.</a:t>
            </a:r>
          </a:p>
          <a:p>
            <a:r>
              <a:rPr lang="en-GB" altLang="zh-CN" b="1"/>
              <a:t>Complexity </a:t>
            </a:r>
            <a:r>
              <a:rPr lang="en-US" altLang="zh-CN"/>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a:p>
          <a:p>
            <a:r>
              <a:rPr lang="en-GB" altLang="zh-CN" b="1"/>
              <a:t>Uniqueness </a:t>
            </a:r>
            <a:r>
              <a:rPr lang="en-GB" altLang="zh-CN"/>
              <a:t>should a</a:t>
            </a:r>
            <a:r>
              <a:rPr lang="en-US" altLang="zh-CN"/>
              <a:t>ddress the uniqueness of the work covered by this WI.  Describe any cases where similar work is underway or being proposed within OMA or outside OMA.  </a:t>
            </a:r>
            <a:endParaRPr lang="en-GB" altLang="zh-CN"/>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Very often a WID refers to one or a few very significant use case(s) to explain the purpose of the proposed work.</a:t>
            </a:r>
          </a:p>
          <a:p>
            <a:r>
              <a:rPr lang="en-GB" altLang="zh-CN"/>
              <a:t>Use one or more slide(s) to explain the main use case(s) included in the WID.</a:t>
            </a:r>
          </a:p>
          <a:p>
            <a:r>
              <a:rPr lang="en-GB" altLang="zh-CN"/>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List any specifications, Work Items, Working Groups or external organizations that may be affected by this work or are otherwise related.</a:t>
            </a:r>
          </a:p>
          <a:p>
            <a:r>
              <a:rPr lang="en-GB" altLang="zh-CN"/>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Double click on the embedded Excel sheet and enter the dates for the proposed WI schedule in the table in sheet2. The dates need to be set for UK style YYYY-MM-DD. Filling instructions are in the file.</a:t>
            </a:r>
          </a:p>
          <a:p>
            <a:r>
              <a:rPr lang="en-US" altLang="zh-CN"/>
              <a:t>The Excel file will calculate durations and creates the graph. Copy/paste the table and graph from Excel into slide.</a:t>
            </a:r>
          </a:p>
          <a:p>
            <a:endParaRPr lang="en-US" altLang="zh-CN"/>
          </a:p>
          <a:p>
            <a:pPr>
              <a:spcBef>
                <a:spcPct val="0"/>
              </a:spcBef>
            </a:pPr>
            <a:r>
              <a:rPr lang="en-US" altLang="zh-CN"/>
              <a:t>Please note that the 'AD start' date should be aligned with the ‘New reqs deadline’. It is not necessary to provide any milestones beyond Candidate status (e.g. for IOP testing, public review or Approved status).</a:t>
            </a:r>
            <a:endParaRPr lang="en-GB" altLang="zh-CN"/>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planned Deliverables for each of the phases of the Process (Requirements, Architecture and Development). You can choose from the options provided above.</a:t>
            </a:r>
          </a:p>
          <a:p>
            <a:r>
              <a:rPr lang="es-ES" altLang="zh-CN"/>
              <a:t>Please note that the OMA Process allows for lightweight development (a.k.a. “fast track development”.  This means that a WI can omit Deliverables or combine Deliverables in a Combined Release Document.</a:t>
            </a:r>
          </a:p>
          <a:p>
            <a:r>
              <a:rPr lang="es-ES" altLang="zh-CN"/>
              <a:t>Typical examples are combining Architecture and Technical Specifications into a Combined Release Document or combinging Requirements, Architecture and Technical Specifications into a Combined Release Document.</a:t>
            </a:r>
          </a:p>
          <a:p>
            <a:r>
              <a:rPr lang="es-ES" altLang="zh-CN"/>
              <a:t>Reference Releases may be made up of any documents including white papers.</a:t>
            </a:r>
          </a:p>
          <a:p>
            <a:r>
              <a:rPr lang="es-ES" altLang="zh-CN"/>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reviews that are planned for each phase (if any).</a:t>
            </a:r>
          </a:p>
          <a:p>
            <a:r>
              <a:rPr lang="es-ES" altLang="zh-CN"/>
              <a:t>Please note that the OMA Process allows for lightweight development (a.k.a. “fast track development”.  This means that a WI can omit any formal review or replace it with a closure review or an informal review. </a:t>
            </a:r>
          </a:p>
          <a:p>
            <a:r>
              <a:rPr lang="es-ES" altLang="zh-CN"/>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a:t>For definitions of Formal Reviews, Closure Reviews and Consistency Reviews, please see the OMA Organization and Process document.</a:t>
            </a:r>
          </a:p>
          <a:p>
            <a:endParaRPr lang="es-ES" altLang="zh-CN"/>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List all of the supporting companies in order of membership and then in alphabetic order.  Example: </a:t>
            </a:r>
          </a:p>
          <a:p>
            <a:r>
              <a:rPr lang="en-US" altLang="zh-CN" i="1"/>
              <a:t>Marvellous Mobiles, Sponsor</a:t>
            </a:r>
          </a:p>
          <a:p>
            <a:r>
              <a:rPr lang="en-US" altLang="zh-CN" i="1"/>
              <a:t>Serious Servers, Sponsor</a:t>
            </a:r>
          </a:p>
          <a:p>
            <a:r>
              <a:rPr lang="en-US" altLang="zh-CN" i="1"/>
              <a:t>Acme Associates, Full</a:t>
            </a:r>
          </a:p>
          <a:p>
            <a:r>
              <a:rPr lang="en-US" altLang="zh-CN" i="1"/>
              <a:t>Haptic Handsets, Full</a:t>
            </a:r>
          </a:p>
          <a:p>
            <a:r>
              <a:rPr lang="en-US" altLang="zh-CN" i="1"/>
              <a:t>Durable Databases, Associate</a:t>
            </a:r>
          </a:p>
          <a:p>
            <a:endParaRPr lang="en-GB" altLang="zh-CN" i="1"/>
          </a:p>
          <a:p>
            <a:r>
              <a:rPr lang="en-GB" altLang="zh-CN"/>
              <a:t>Please note that a Work Item </a:t>
            </a:r>
            <a:r>
              <a:rPr lang="en-GB" altLang="zh-CN" b="1"/>
              <a:t>must have at least four supporting companies</a:t>
            </a:r>
            <a:r>
              <a:rPr lang="en-GB" altLang="zh-CN"/>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2020 Open Mobile Alliance.</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2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[OMA-Template-WIDpresentation-20200101-I]</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itchFamily="2" charset="-122"/>
              </a:rPr>
              <a:t>OMA-WID-&lt;Num&gt;-&lt;Name&gt;-2020mmdd-D</a:t>
            </a:r>
            <a:br>
              <a:rPr lang="en-US" altLang="zh-CN" sz="2400" dirty="0">
                <a:ea typeface="SimSun" pitchFamily="2" charset="-122"/>
              </a:rPr>
            </a:br>
            <a:br>
              <a:rPr lang="en-US" altLang="zh-CN" sz="1600" dirty="0">
                <a:ea typeface="SimSun" pitchFamily="2" charset="-122"/>
              </a:rPr>
            </a:br>
            <a:r>
              <a:rPr lang="en-US" altLang="zh-CN" sz="3600" dirty="0">
                <a:ea typeface="SimSun" pitchFamily="2" charset="-122"/>
              </a:rPr>
              <a:t> </a:t>
            </a:r>
            <a:r>
              <a:rPr lang="en-US" altLang="zh-CN" sz="2800" dirty="0">
                <a:ea typeface="SimSun" pitchFamily="2" charset="-122"/>
              </a:rPr>
              <a:t>Work Item Document</a:t>
            </a:r>
            <a:br>
              <a:rPr lang="en-US" altLang="zh-CN" sz="3600" dirty="0">
                <a:ea typeface="SimSun" pitchFamily="2" charset="-122"/>
              </a:rPr>
            </a:br>
            <a:r>
              <a:rPr lang="en-US" altLang="zh-CN" sz="3600" dirty="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a:ea typeface="SimSun" pitchFamily="2" charset="-122"/>
                <a:cs typeface="Times New Roman" pitchFamily="18" charset="0"/>
              </a:rPr>
              <a:t>.</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dd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2020</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GB" altLang="zh-CN" sz="900" dirty="0">
              <a:ea typeface="SimSun" pitchFamily="2" charset="-122"/>
              <a:cs typeface="Times New Roman" pitchFamily="18" charset="0"/>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036412319"/>
              </p:ext>
            </p:extLst>
          </p:nvPr>
        </p:nvGraphicFramePr>
        <p:xfrm>
          <a:off x="338138" y="1606550"/>
          <a:ext cx="8686800" cy="241141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extLst>
                    <a:ext uri="{9D8B030D-6E8A-4147-A177-3AD203B41FA5}">
                      <a16:colId xmlns:a16="http://schemas.microsoft.com/office/drawing/2014/main" val="20000"/>
                    </a:ext>
                  </a:extLst>
                </a:gridCol>
                <a:gridCol w="7108825">
                  <a:extLst>
                    <a:ext uri="{9D8B030D-6E8A-4147-A177-3AD203B41FA5}">
                      <a16:colId xmlns:a16="http://schemas.microsoft.com/office/drawing/2014/main" val="20001"/>
                    </a:ext>
                  </a:extLst>
                </a:gridCol>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extLst>
                    <a:ext uri="{9D8B030D-6E8A-4147-A177-3AD203B41FA5}">
                      <a16:colId xmlns:a16="http://schemas.microsoft.com/office/drawing/2014/main" val="20000"/>
                    </a:ext>
                  </a:extLst>
                </a:gridCol>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a:ea typeface="SimSun" pitchFamily="2" charset="-122"/>
              </a:rPr>
              <a:t>Work Areas:</a:t>
            </a:r>
          </a:p>
          <a:p>
            <a:r>
              <a:rPr lang="en-GB" altLang="zh-CN">
                <a:ea typeface="SimSun" pitchFamily="2" charset="-122"/>
              </a:rPr>
              <a:t>Issues this Work Item aims to solve:</a:t>
            </a:r>
          </a:p>
          <a:p>
            <a:r>
              <a:rPr lang="en-GB" altLang="zh-CN">
                <a:ea typeface="SimSun" pitchFamily="2" charset="-122"/>
              </a:rPr>
              <a:t>Market benefits:</a:t>
            </a:r>
          </a:p>
          <a:p>
            <a:r>
              <a:rPr lang="en-GB" altLang="zh-CN">
                <a:ea typeface="SimSun" pitchFamily="2" charset="-122"/>
              </a:rPr>
              <a:t>Time to market:</a:t>
            </a:r>
          </a:p>
          <a:p>
            <a:r>
              <a:rPr lang="en-GB" altLang="zh-CN">
                <a:ea typeface="SimSun" pitchFamily="2" charset="-122"/>
              </a:rPr>
              <a:t>Expected market acceptance:</a:t>
            </a:r>
          </a:p>
          <a:p>
            <a:r>
              <a:rPr lang="en-GB" altLang="zh-CN">
                <a:ea typeface="SimSun" pitchFamily="2" charset="-122"/>
              </a:rPr>
              <a:t>Complexity:</a:t>
            </a:r>
          </a:p>
          <a:p>
            <a:r>
              <a:rPr lang="en-GB" altLang="zh-CN">
                <a:ea typeface="SimSun" pitchFamily="2" charset="-122"/>
              </a:rPr>
              <a:t>Uniqueness: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a:ea typeface="SimSun"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a:ea typeface="SimSun" pitchFamily="2" charset="-122"/>
              </a:rPr>
              <a:t>Existing specifications affected:</a:t>
            </a:r>
          </a:p>
          <a:p>
            <a:r>
              <a:rPr lang="en-GB" altLang="zh-CN">
                <a:ea typeface="SimSun" pitchFamily="2" charset="-122"/>
              </a:rPr>
              <a:t>Other Work Items affected:</a:t>
            </a:r>
          </a:p>
          <a:p>
            <a:r>
              <a:rPr lang="en-GB" altLang="zh-CN">
                <a:ea typeface="SimSun" pitchFamily="2" charset="-122"/>
              </a:rPr>
              <a:t>OMA WGs and external organizations affected:</a:t>
            </a:r>
          </a:p>
          <a:p>
            <a:r>
              <a:rPr lang="en-GB" altLang="zh-CN">
                <a:ea typeface="SimSun" pitchFamily="2" charset="-122"/>
              </a:rPr>
              <a:t>Impacts on Architecture, Charging/Billing, Security, Privacy, IOT: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a:ea typeface="SimSun" pitchFamily="2" charset="-122"/>
              </a:rPr>
              <a:t>Proposed Timeline</a:t>
            </a:r>
          </a:p>
        </p:txBody>
      </p:sp>
      <p:graphicFrame>
        <p:nvGraphicFramePr>
          <p:cNvPr id="1374" name="Group 350"/>
          <p:cNvGraphicFramePr>
            <a:graphicFrameLocks noGrp="1"/>
          </p:cNvGraphicFramePr>
          <p:nvPr>
            <p:extLst>
              <p:ext uri="{D42A27DB-BD31-4B8C-83A1-F6EECF244321}">
                <p14:modId xmlns:p14="http://schemas.microsoft.com/office/powerpoint/2010/main" val="368284539"/>
              </p:ext>
            </p:extLst>
          </p:nvPr>
        </p:nvGraphicFramePr>
        <p:xfrm>
          <a:off x="1274987" y="2645476"/>
          <a:ext cx="6813099" cy="1503176"/>
        </p:xfrm>
        <a:graphic>
          <a:graphicData uri="http://schemas.openxmlformats.org/drawingml/2006/table">
            <a:tbl>
              <a:tblPr/>
              <a:tblGrid>
                <a:gridCol w="3046457">
                  <a:extLst>
                    <a:ext uri="{9D8B030D-6E8A-4147-A177-3AD203B41FA5}">
                      <a16:colId xmlns:a16="http://schemas.microsoft.com/office/drawing/2014/main" val="20000"/>
                    </a:ext>
                  </a:extLst>
                </a:gridCol>
                <a:gridCol w="1654731">
                  <a:extLst>
                    <a:ext uri="{9D8B030D-6E8A-4147-A177-3AD203B41FA5}">
                      <a16:colId xmlns:a16="http://schemas.microsoft.com/office/drawing/2014/main" val="20001"/>
                    </a:ext>
                  </a:extLst>
                </a:gridCol>
                <a:gridCol w="2111911">
                  <a:extLst>
                    <a:ext uri="{9D8B030D-6E8A-4147-A177-3AD203B41FA5}">
                      <a16:colId xmlns:a16="http://schemas.microsoft.com/office/drawing/2014/main" val="20002"/>
                    </a:ext>
                  </a:extLst>
                </a:gridCol>
              </a:tblGrid>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Phase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a:t>
                      </a:r>
                    </a:p>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duration</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Weeks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Totao5 Months (</a:t>
                      </a:r>
                      <a:r>
                        <a:rPr kumimoji="0" lang="en-US" altLang="zh-CN" sz="1200" b="1" i="0" u="none" strike="noStrike" cap="none" normalizeH="0" baseline="0" dirty="0" err="1">
                          <a:ln>
                            <a:noFill/>
                          </a:ln>
                          <a:solidFill>
                            <a:schemeClr val="tx1"/>
                          </a:solidFill>
                          <a:effectLst/>
                          <a:latin typeface="Arial" charset="0"/>
                          <a:ea typeface="SimSun" pitchFamily="2" charset="-122"/>
                          <a:cs typeface="Arial" charset="0"/>
                        </a:rPr>
                        <a:t>Approx</a:t>
                      </a: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a:ea typeface="SimSun" pitchFamily="2" charset="-122"/>
              </a:rPr>
              <a:t>Requirements</a:t>
            </a:r>
          </a:p>
          <a:p>
            <a:pPr lvl="1"/>
            <a:r>
              <a:rPr lang="es-ES" altLang="zh-CN">
                <a:ea typeface="SimSun" pitchFamily="2" charset="-122"/>
              </a:rPr>
              <a:t>New Requirements Document / Reference to existing Requirements Document / Reference to requirements from external organization / Requirements in Combined Release Document / No Requirements </a:t>
            </a:r>
            <a:r>
              <a:rPr lang="es-ES" altLang="zh-CN" i="1">
                <a:ea typeface="SimSun" pitchFamily="2" charset="-122"/>
              </a:rPr>
              <a:t>(select one)</a:t>
            </a:r>
          </a:p>
          <a:p>
            <a:r>
              <a:rPr lang="es-ES" altLang="zh-CN">
                <a:ea typeface="SimSun" pitchFamily="2" charset="-122"/>
              </a:rPr>
              <a:t>Architecture</a:t>
            </a:r>
          </a:p>
          <a:p>
            <a:pPr lvl="1"/>
            <a:r>
              <a:rPr lang="es-ES" altLang="zh-CN">
                <a:ea typeface="SimSun" pitchFamily="2" charset="-122"/>
              </a:rPr>
              <a:t>New Architecture Document / Reference to existing Architecture Document / Reference to architecture from external organization / Architecture in Combined Release Document / No Architecture </a:t>
            </a:r>
            <a:r>
              <a:rPr lang="es-ES" altLang="zh-CN" i="1">
                <a:ea typeface="SimSun" pitchFamily="2" charset="-122"/>
              </a:rPr>
              <a:t>(select one)</a:t>
            </a:r>
          </a:p>
          <a:p>
            <a:r>
              <a:rPr lang="es-ES" altLang="zh-CN">
                <a:ea typeface="SimSun" pitchFamily="2" charset="-122"/>
              </a:rPr>
              <a:t>Development Phase</a:t>
            </a:r>
          </a:p>
          <a:p>
            <a:pPr lvl="1"/>
            <a:r>
              <a:rPr lang="es-ES" altLang="zh-CN">
                <a:ea typeface="SimSun" pitchFamily="2" charset="-122"/>
              </a:rPr>
              <a:t>Technical Specifications / Combined Release document / Data Description Specifications (e.g. Schema, MO, DDS, etc) / White Paper / Deployment Suite </a:t>
            </a:r>
            <a:r>
              <a:rPr lang="es-ES" altLang="zh-CN" i="1">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a:solidFill>
                  <a:srgbClr val="800000"/>
                </a:solidFill>
                <a:latin typeface="Comic Sans MS" pitchFamily="66" charset="0"/>
                <a:ea typeface="宋体" charset="-122"/>
              </a:rPr>
              <a:t>Delete Reviews not </a:t>
            </a:r>
            <a:r>
              <a:rPr lang="en-US" altLang="zh-CN" sz="1200" kern="0" dirty="0" err="1">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a:solidFill>
                  <a:srgbClr val="800000"/>
                </a:solidFill>
                <a:latin typeface="Comic Sans MS" pitchFamily="66" charset="0"/>
                <a:ea typeface="宋体" charset="-122"/>
              </a:rPr>
              <a:t>&lt;Delete this Comment Box&gt;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dirty="0">
                <a:solidFill>
                  <a:srgbClr val="800000"/>
                </a:solidFill>
                <a:ea typeface="SimSun" pitchFamily="2" charset="-122"/>
              </a:rPr>
              <a:t>Prior to the WID being approved by </a:t>
            </a:r>
            <a:r>
              <a:rPr lang="en-US" altLang="zh-CN" sz="1200" dirty="0" err="1">
                <a:solidFill>
                  <a:srgbClr val="800000"/>
                </a:solidFill>
                <a:ea typeface="SimSun" pitchFamily="2" charset="-122"/>
              </a:rPr>
              <a:t>evote</a:t>
            </a:r>
            <a:r>
              <a:rPr lang="en-US" altLang="zh-CN" sz="1200" dirty="0">
                <a:solidFill>
                  <a:srgbClr val="800000"/>
                </a:solidFill>
                <a:ea typeface="SimSun" pitchFamily="2" charset="-122"/>
              </a:rPr>
              <a:t> there must be 3 Supporting Companies</a:t>
            </a:r>
            <a:endParaRPr lang="en-US" altLang="zh-CN" sz="1200" dirty="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29</TotalTime>
  <Pages>15</Pages>
  <Words>1923</Words>
  <Application>Microsoft Office PowerPoint</Application>
  <PresentationFormat>Custom</PresentationFormat>
  <Paragraphs>152</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Narrow</vt:lpstr>
      <vt:lpstr>Calibri</vt:lpstr>
      <vt:lpstr>Cambria</vt:lpstr>
      <vt:lpstr>Comic Sans MS</vt:lpstr>
      <vt:lpstr>Tahoma</vt:lpstr>
      <vt:lpstr>OMA Template</vt:lpstr>
      <vt:lpstr>OMA-WID-&lt;Num&gt;-&lt;Name&gt;-2020mmdd-D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353</cp:revision>
  <cp:lastPrinted>1999-04-27T06:51:51Z</cp:lastPrinted>
  <dcterms:created xsi:type="dcterms:W3CDTF">2002-03-19T14:05:12Z</dcterms:created>
  <dcterms:modified xsi:type="dcterms:W3CDTF">2020-01-21T18:09:42Z</dcterms:modified>
</cp:coreProperties>
</file>