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293" r:id="rId2"/>
    <p:sldId id="318" r:id="rId3"/>
    <p:sldId id="319" r:id="rId4"/>
    <p:sldId id="320" r:id="rId5"/>
    <p:sldId id="321" r:id="rId6"/>
    <p:sldId id="322"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varScale="1">
        <p:scale>
          <a:sx n="111" d="100"/>
          <a:sy n="111" d="100"/>
        </p:scale>
        <p:origin x="102" y="15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OMA-DM-2018-0042</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github.com/IPSO-Alliance/pub/tree/master/reg%20v1_1"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openmobilealliance.org/wp/OMNA/LwM2M/LwM2MRegistry.htm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a:t>
            </a:r>
            <a:r>
              <a:rPr lang="en-US" altLang="zh-CN" b="1" dirty="0" smtClean="0">
                <a:latin typeface="Tahoma" pitchFamily="34" charset="0"/>
                <a:ea typeface="宋体" charset="-122"/>
              </a:rPr>
              <a:t>DM</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Date:	</a:t>
            </a:r>
            <a:r>
              <a:rPr lang="en-US" altLang="zh-CN" b="1" dirty="0" smtClean="0">
                <a:latin typeface="Tahoma" pitchFamily="34" charset="0"/>
                <a:ea typeface="宋体" charset="-122"/>
              </a:rPr>
              <a:t>22 May 2018</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t>
            </a:r>
            <a:r>
              <a:rPr lang="en-US" altLang="zh-CN" b="1" dirty="0" smtClean="0">
                <a:latin typeface="Tahoma" pitchFamily="34" charset="0"/>
                <a:ea typeface="宋体" charset="-122"/>
              </a:rPr>
              <a:t>Joaquin Prado, jprado@omaorg.org</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charset="-122"/>
              </a:rPr>
              <a:t>OMA staff</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dirty="0"/>
              <a:t>OMA-DM-2018-0042-INP_Pending_Issues_IPSO_Registered_Objects</a:t>
            </a:r>
            <a:r>
              <a:rPr lang="en-US" altLang="zh-CN" sz="2000" dirty="0" smtClean="0">
                <a:ea typeface="宋体" charset="-122"/>
              </a:rPr>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dirty="0" smtClean="0"/>
              <a:t>Pending Issues IPSO Registered Objects</a:t>
            </a:r>
            <a:r>
              <a:rPr lang="en-US" altLang="zh-CN" dirty="0" smtClean="0">
                <a:ea typeface="宋体" charset="-122"/>
              </a:rPr>
              <a:t/>
            </a:r>
            <a:br>
              <a:rPr lang="en-US" altLang="zh-CN" dirty="0" smtClean="0">
                <a:ea typeface="宋体" charset="-122"/>
              </a:rPr>
            </a:b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smtClean="0">
                <a:ea typeface="宋体" charset="-122"/>
              </a:rPr>
              <a:t>OMA Requirements Framework</a:t>
            </a:r>
          </a:p>
        </p:txBody>
      </p:sp>
      <p:sp>
        <p:nvSpPr>
          <p:cNvPr id="3075" name="Rectangle 5"/>
          <p:cNvSpPr>
            <a:spLocks noGrp="1" noChangeArrowheads="1"/>
          </p:cNvSpPr>
          <p:nvPr>
            <p:ph type="body" idx="1"/>
          </p:nvPr>
        </p:nvSpPr>
        <p:spPr/>
        <p:txBody>
          <a:bodyPr/>
          <a:lstStyle/>
          <a:p>
            <a:pPr>
              <a:buFontTx/>
              <a:buNone/>
            </a:pPr>
            <a:r>
              <a:rPr lang="en-GB" altLang="zh-CN" dirty="0" smtClean="0">
                <a:ea typeface="宋体" charset="-122"/>
              </a:rPr>
              <a:t>OMNA Registry contains the official version of the LwM2M Objects</a:t>
            </a:r>
          </a:p>
          <a:p>
            <a:pPr lvl="1"/>
            <a:r>
              <a:rPr lang="en-GB" altLang="zh-CN" dirty="0" smtClean="0">
                <a:ea typeface="宋体" charset="-122"/>
              </a:rPr>
              <a:t>OMNA Registry MUST point to master copies of the xml files describing the LwM2M Objects</a:t>
            </a:r>
          </a:p>
          <a:p>
            <a:pPr lvl="2"/>
            <a:r>
              <a:rPr lang="en-GB" altLang="zh-CN" dirty="0" smtClean="0">
                <a:ea typeface="宋体" charset="-122"/>
              </a:rPr>
              <a:t>These master copies are only published by the staff (they cannot be modified by any independent party)</a:t>
            </a:r>
          </a:p>
          <a:p>
            <a:pPr lvl="1"/>
            <a:r>
              <a:rPr lang="en-GB" altLang="zh-CN" dirty="0">
                <a:ea typeface="宋体" charset="-122"/>
              </a:rPr>
              <a:t>All Objects MUST be </a:t>
            </a:r>
            <a:r>
              <a:rPr lang="en-GB" altLang="zh-CN" dirty="0" smtClean="0">
                <a:ea typeface="宋体" charset="-122"/>
              </a:rPr>
              <a:t>LwM2M schema compliant</a:t>
            </a:r>
            <a:endParaRPr lang="en-GB" altLang="zh-CN" dirty="0">
              <a:ea typeface="宋体" charset="-122"/>
            </a:endParaRPr>
          </a:p>
          <a:p>
            <a:pPr lvl="2"/>
            <a:r>
              <a:rPr lang="en-GB" altLang="zh-CN" dirty="0">
                <a:ea typeface="宋体" charset="-122"/>
              </a:rPr>
              <a:t>Objects contained in the OMNA Registry MUST be well-formed &amp; valid according to LwM2M schema</a:t>
            </a:r>
          </a:p>
          <a:p>
            <a:pPr lvl="2"/>
            <a:endParaRPr lang="en-GB" altLang="zh-CN" dirty="0" smtClean="0">
              <a:ea typeface="宋体" charset="-122"/>
            </a:endParaRPr>
          </a:p>
          <a:p>
            <a:pPr marL="0" indent="0">
              <a:buNone/>
            </a:pPr>
            <a:r>
              <a:rPr lang="en-US" dirty="0"/>
              <a:t>Development of IPSO Objects should be kept in </a:t>
            </a:r>
            <a:r>
              <a:rPr lang="en-US" dirty="0" smtClean="0"/>
              <a:t>a GitHub </a:t>
            </a:r>
            <a:r>
              <a:rPr lang="en-US" dirty="0"/>
              <a:t>repository</a:t>
            </a:r>
          </a:p>
          <a:p>
            <a:pPr lvl="1"/>
            <a:r>
              <a:rPr lang="en-US" dirty="0"/>
              <a:t>This facilitates version control and handling of changes</a:t>
            </a:r>
          </a:p>
          <a:p>
            <a:pPr lvl="1"/>
            <a:r>
              <a:rPr lang="en-US" dirty="0"/>
              <a:t>Publication of registered Objects MUST be done via OMNA</a:t>
            </a:r>
          </a:p>
          <a:p>
            <a:pPr lvl="1"/>
            <a:r>
              <a:rPr lang="en-US" dirty="0" smtClean="0"/>
              <a:t>Consider the automation of xml validation</a:t>
            </a:r>
            <a:endParaRPr lang="en-US" dirty="0"/>
          </a:p>
          <a:p>
            <a:pPr marL="225425" lvl="1" indent="0">
              <a:buNone/>
            </a:pPr>
            <a:endParaRPr lang="en-GB" altLang="zh-CN" dirty="0">
              <a:ea typeface="宋体" charset="-122"/>
            </a:endParaRPr>
          </a:p>
          <a:p>
            <a:pPr lvl="1"/>
            <a:endParaRPr lang="en-GB" altLang="zh-CN" dirty="0" smtClean="0">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ISSUES Identified with IPSO Objects</a:t>
            </a:r>
            <a:endParaRPr lang="en-US" b="0" dirty="0"/>
          </a:p>
        </p:txBody>
      </p:sp>
      <p:sp>
        <p:nvSpPr>
          <p:cNvPr id="3" name="Content Placeholder 2"/>
          <p:cNvSpPr>
            <a:spLocks noGrp="1"/>
          </p:cNvSpPr>
          <p:nvPr>
            <p:ph idx="1"/>
          </p:nvPr>
        </p:nvSpPr>
        <p:spPr/>
        <p:txBody>
          <a:bodyPr/>
          <a:lstStyle/>
          <a:p>
            <a:pPr marL="0" indent="0">
              <a:buNone/>
            </a:pPr>
            <a:r>
              <a:rPr lang="en-US" b="1" dirty="0" smtClean="0"/>
              <a:t>1. </a:t>
            </a:r>
            <a:r>
              <a:rPr lang="en-US" dirty="0" smtClean="0"/>
              <a:t>IPSO Objects are out of sync with OMNA Registry</a:t>
            </a:r>
          </a:p>
          <a:p>
            <a:pPr lvl="1"/>
            <a:r>
              <a:rPr lang="en-US" dirty="0" smtClean="0"/>
              <a:t>After IPSO Objects were registered with OMNA some Objects were updated in the IPSO GitHub but these updates were never reflected in OMNA</a:t>
            </a:r>
          </a:p>
          <a:p>
            <a:pPr marL="225425" lvl="1" indent="0">
              <a:buNone/>
            </a:pPr>
            <a:endParaRPr lang="en-US" dirty="0" smtClean="0"/>
          </a:p>
          <a:p>
            <a:pPr marL="0" indent="-4763">
              <a:buNone/>
            </a:pPr>
            <a:r>
              <a:rPr lang="en-US" b="1" dirty="0" smtClean="0"/>
              <a:t>2. </a:t>
            </a:r>
            <a:r>
              <a:rPr lang="en-US" dirty="0" smtClean="0"/>
              <a:t>Current IPSO Objects do not support Object Version &amp; Protocol Version</a:t>
            </a:r>
          </a:p>
          <a:p>
            <a:pPr lvl="1"/>
            <a:r>
              <a:rPr lang="en-US" dirty="0" smtClean="0"/>
              <a:t>Currently IPSO Objects can be updated without changes to its version</a:t>
            </a:r>
          </a:p>
          <a:p>
            <a:pPr lvl="2"/>
            <a:r>
              <a:rPr lang="en-US" dirty="0" smtClean="0"/>
              <a:t>Rules defined in the OMA TS LwM2M V1.0.2 for deciding Object Version (</a:t>
            </a:r>
            <a:r>
              <a:rPr lang="en-US" dirty="0" err="1" smtClean="0"/>
              <a:t>Vx.y</a:t>
            </a:r>
            <a:r>
              <a:rPr lang="en-US" dirty="0" smtClean="0"/>
              <a:t>) are not clear</a:t>
            </a:r>
          </a:p>
          <a:p>
            <a:pPr marL="455613" lvl="2" indent="0">
              <a:buNone/>
            </a:pPr>
            <a:endParaRPr lang="en-US" dirty="0" smtClean="0"/>
          </a:p>
        </p:txBody>
      </p:sp>
    </p:spTree>
    <p:extLst>
      <p:ext uri="{BB962C8B-B14F-4D97-AF65-F5344CB8AC3E}">
        <p14:creationId xmlns:p14="http://schemas.microsoft.com/office/powerpoint/2010/main" val="3527974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IPSO Objects Resolution</a:t>
            </a:r>
            <a:endParaRPr lang="en-US" dirty="0"/>
          </a:p>
        </p:txBody>
      </p:sp>
      <p:sp>
        <p:nvSpPr>
          <p:cNvPr id="3" name="Content Placeholder 2"/>
          <p:cNvSpPr>
            <a:spLocks noGrp="1"/>
          </p:cNvSpPr>
          <p:nvPr>
            <p:ph idx="1"/>
          </p:nvPr>
        </p:nvSpPr>
        <p:spPr>
          <a:xfrm>
            <a:off x="276225" y="1073150"/>
            <a:ext cx="8778875" cy="5383212"/>
          </a:xfrm>
        </p:spPr>
        <p:txBody>
          <a:bodyPr/>
          <a:lstStyle/>
          <a:p>
            <a:pPr marL="0" indent="-4763">
              <a:buNone/>
            </a:pPr>
            <a:r>
              <a:rPr lang="en-US" sz="2800" dirty="0" smtClean="0"/>
              <a:t>Introduce Object &amp; Protocol Version fields in existing IPSO Objects</a:t>
            </a:r>
          </a:p>
          <a:p>
            <a:pPr lvl="1"/>
            <a:r>
              <a:rPr lang="en-US" sz="2000" dirty="0" smtClean="0"/>
              <a:t>Re-register ALL the OMNA IPSO Objects under object version v1.1 with the addition of these two new elements:</a:t>
            </a:r>
          </a:p>
          <a:p>
            <a:pPr lvl="2"/>
            <a:r>
              <a:rPr lang="en-US" sz="1600" dirty="0" smtClean="0"/>
              <a:t>LwM2M Version</a:t>
            </a:r>
          </a:p>
          <a:p>
            <a:pPr lvl="2"/>
            <a:r>
              <a:rPr lang="en-US" sz="1600" dirty="0" smtClean="0"/>
              <a:t>Object Version</a:t>
            </a:r>
          </a:p>
          <a:p>
            <a:pPr lvl="1"/>
            <a:r>
              <a:rPr lang="en-US" sz="2000" dirty="0" smtClean="0"/>
              <a:t>This upgrade will also address the problems of Objects out of sync between OMNA and IPSO</a:t>
            </a:r>
          </a:p>
          <a:p>
            <a:pPr lvl="2"/>
            <a:r>
              <a:rPr lang="en-US" sz="1800" dirty="0" smtClean="0"/>
              <a:t>New folder has been created in the IPSO GitHub repository containing the new set of IPSO Objects v1.1</a:t>
            </a:r>
          </a:p>
          <a:p>
            <a:pPr lvl="3"/>
            <a:r>
              <a:rPr lang="en-US" sz="1600" dirty="0" smtClean="0">
                <a:hlinkClick r:id="rId2"/>
              </a:rPr>
              <a:t>https</a:t>
            </a:r>
            <a:r>
              <a:rPr lang="en-US" sz="1600" dirty="0">
                <a:hlinkClick r:id="rId2"/>
              </a:rPr>
              <a:t>://</a:t>
            </a:r>
            <a:r>
              <a:rPr lang="en-US" sz="1600" dirty="0" smtClean="0">
                <a:hlinkClick r:id="rId2"/>
              </a:rPr>
              <a:t>github.com/IPSO-Alliance/pub/tree/master/reg%20v1_1</a:t>
            </a:r>
            <a:endParaRPr lang="en-US" sz="1600" dirty="0" smtClean="0"/>
          </a:p>
          <a:p>
            <a:pPr lvl="3"/>
            <a:endParaRPr lang="en-US" sz="1600" dirty="0"/>
          </a:p>
          <a:p>
            <a:pPr lvl="1"/>
            <a:r>
              <a:rPr lang="en-US" dirty="0" smtClean="0"/>
              <a:t>This proposal is in IPSO WG R&amp;A until May 23</a:t>
            </a:r>
            <a:r>
              <a:rPr lang="en-US" baseline="30000" dirty="0" smtClean="0"/>
              <a:t>rd</a:t>
            </a:r>
            <a:r>
              <a:rPr lang="en-US" dirty="0" smtClean="0"/>
              <a:t> </a:t>
            </a:r>
          </a:p>
          <a:p>
            <a:pPr lvl="2"/>
            <a:r>
              <a:rPr lang="en-US" dirty="0" smtClean="0"/>
              <a:t>OMA-IPSO-2018-0021-INP_IPSO_Objects_OMNA_Resolution </a:t>
            </a:r>
            <a:endParaRPr lang="en-US" dirty="0" smtClean="0"/>
          </a:p>
          <a:p>
            <a:pPr marL="225425" lvl="1" indent="0">
              <a:buNone/>
            </a:pPr>
            <a:endParaRPr lang="en-US" sz="1800" dirty="0" smtClean="0"/>
          </a:p>
          <a:p>
            <a:pPr lvl="1"/>
            <a:endParaRPr lang="en-US" sz="1800" dirty="0"/>
          </a:p>
        </p:txBody>
      </p:sp>
    </p:spTree>
    <p:extLst>
      <p:ext uri="{BB962C8B-B14F-4D97-AF65-F5344CB8AC3E}">
        <p14:creationId xmlns:p14="http://schemas.microsoft.com/office/powerpoint/2010/main" val="3062165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Publication</a:t>
            </a:r>
            <a:endParaRPr lang="en-US" dirty="0"/>
          </a:p>
        </p:txBody>
      </p:sp>
      <p:sp>
        <p:nvSpPr>
          <p:cNvPr id="3" name="Content Placeholder 2"/>
          <p:cNvSpPr>
            <a:spLocks noGrp="1"/>
          </p:cNvSpPr>
          <p:nvPr>
            <p:ph idx="1"/>
          </p:nvPr>
        </p:nvSpPr>
        <p:spPr>
          <a:xfrm>
            <a:off x="292100" y="1169988"/>
            <a:ext cx="8778875" cy="1274762"/>
          </a:xfrm>
        </p:spPr>
        <p:txBody>
          <a:bodyPr/>
          <a:lstStyle/>
          <a:p>
            <a:pPr marL="0" indent="0">
              <a:buNone/>
            </a:pPr>
            <a:r>
              <a:rPr lang="en-US" dirty="0" smtClean="0"/>
              <a:t>Publication of new version of IPSO Objects in OMNA</a:t>
            </a:r>
          </a:p>
          <a:p>
            <a:pPr lvl="1"/>
            <a:r>
              <a:rPr lang="en-US" dirty="0" smtClean="0"/>
              <a:t>Once the new set of IPSO Objects (v1.1) is </a:t>
            </a:r>
            <a:r>
              <a:rPr lang="en-US" dirty="0" smtClean="0"/>
              <a:t>approved </a:t>
            </a:r>
            <a:r>
              <a:rPr lang="en-US" dirty="0" smtClean="0"/>
              <a:t>by IPSO </a:t>
            </a:r>
            <a:r>
              <a:rPr lang="en-US" smtClean="0"/>
              <a:t>WG </a:t>
            </a:r>
            <a:r>
              <a:rPr lang="en-US" smtClean="0"/>
              <a:t>staff will </a:t>
            </a:r>
            <a:r>
              <a:rPr lang="en-US" dirty="0" smtClean="0"/>
              <a:t>publish the new </a:t>
            </a:r>
            <a:r>
              <a:rPr lang="en-US" smtClean="0"/>
              <a:t>Object </a:t>
            </a:r>
            <a:r>
              <a:rPr lang="en-US" smtClean="0"/>
              <a:t>revisions.</a:t>
            </a:r>
            <a:endParaRPr lang="en-US" dirty="0" smtClean="0"/>
          </a:p>
          <a:p>
            <a:pPr lvl="1"/>
            <a:r>
              <a:rPr lang="en-US" dirty="0" smtClean="0"/>
              <a:t>In the current OMNA Registry page for LwM2M each IPSO Object will have two inputs : e.g. 3200 &amp; 3200-1_1</a:t>
            </a:r>
          </a:p>
          <a:p>
            <a:pPr lvl="1"/>
            <a:r>
              <a:rPr lang="en-US" sz="1800" dirty="0">
                <a:hlinkClick r:id="rId2"/>
              </a:rPr>
              <a:t>http://</a:t>
            </a:r>
            <a:r>
              <a:rPr lang="en-US" sz="1800" dirty="0" smtClean="0">
                <a:hlinkClick r:id="rId2"/>
              </a:rPr>
              <a:t>www.openmobilealliance.org/wp/OMNA/LwM2M/LwM2MRegistry.html</a:t>
            </a:r>
            <a:r>
              <a:rPr lang="en-US" sz="1800" dirty="0" smtClean="0"/>
              <a:t> </a:t>
            </a:r>
            <a:endParaRPr lang="en-US" sz="1800" dirty="0" smtClean="0"/>
          </a:p>
          <a:p>
            <a:pPr lvl="1"/>
            <a:endParaRPr lang="en-US" sz="1800" dirty="0"/>
          </a:p>
          <a:p>
            <a:pPr lvl="1"/>
            <a:endParaRPr lang="en-US" sz="1800" dirty="0" smtClean="0"/>
          </a:p>
          <a:p>
            <a:pPr lvl="1"/>
            <a:endParaRPr lang="en-US" sz="1800" dirty="0"/>
          </a:p>
          <a:p>
            <a:pPr lvl="1"/>
            <a:endParaRPr lang="en-US" sz="1800" dirty="0" smtClean="0"/>
          </a:p>
          <a:p>
            <a:pPr lvl="1"/>
            <a:endParaRPr lang="en-US" sz="1800" dirty="0"/>
          </a:p>
          <a:p>
            <a:pPr lvl="1"/>
            <a:r>
              <a:rPr lang="en-US" sz="1800" dirty="0" smtClean="0"/>
              <a:t>Note: the XML and Editor columns are referring to the file name rather than to the Object ID.</a:t>
            </a:r>
            <a:endParaRPr lang="en-US" sz="1800" dirty="0"/>
          </a:p>
        </p:txBody>
      </p:sp>
      <p:graphicFrame>
        <p:nvGraphicFramePr>
          <p:cNvPr id="4" name="Table 3"/>
          <p:cNvGraphicFramePr>
            <a:graphicFrameLocks noGrp="1"/>
          </p:cNvGraphicFramePr>
          <p:nvPr>
            <p:extLst>
              <p:ext uri="{D42A27DB-BD31-4B8C-83A1-F6EECF244321}">
                <p14:modId xmlns:p14="http://schemas.microsoft.com/office/powerpoint/2010/main" val="1165332274"/>
              </p:ext>
            </p:extLst>
          </p:nvPr>
        </p:nvGraphicFramePr>
        <p:xfrm>
          <a:off x="184945" y="3663950"/>
          <a:ext cx="8991598" cy="1112520"/>
        </p:xfrm>
        <a:graphic>
          <a:graphicData uri="http://schemas.openxmlformats.org/drawingml/2006/table">
            <a:tbl>
              <a:tblPr firstRow="1" bandRow="1">
                <a:tableStyleId>{5C22544A-7EE6-4342-B048-85BDC9FD1C3A}</a:tableStyleId>
              </a:tblPr>
              <a:tblGrid>
                <a:gridCol w="2666997"/>
                <a:gridCol w="1143000"/>
                <a:gridCol w="1066800"/>
                <a:gridCol w="1295400"/>
                <a:gridCol w="762000"/>
                <a:gridCol w="772887"/>
                <a:gridCol w="1284514"/>
              </a:tblGrid>
              <a:tr h="370840">
                <a:tc>
                  <a:txBody>
                    <a:bodyPr/>
                    <a:lstStyle/>
                    <a:p>
                      <a:pPr algn="ctr"/>
                      <a:r>
                        <a:rPr lang="en-US" dirty="0" smtClean="0"/>
                        <a:t>URN</a:t>
                      </a:r>
                      <a:endParaRPr lang="en-US" dirty="0"/>
                    </a:p>
                  </a:txBody>
                  <a:tcPr/>
                </a:tc>
                <a:tc>
                  <a:txBody>
                    <a:bodyPr/>
                    <a:lstStyle/>
                    <a:p>
                      <a:pPr algn="ctr"/>
                      <a:r>
                        <a:rPr lang="en-US" dirty="0" smtClean="0"/>
                        <a:t>XML</a:t>
                      </a:r>
                      <a:endParaRPr lang="en-US" dirty="0"/>
                    </a:p>
                  </a:txBody>
                  <a:tcPr/>
                </a:tc>
                <a:tc>
                  <a:txBody>
                    <a:bodyPr/>
                    <a:lstStyle/>
                    <a:p>
                      <a:pPr algn="ctr"/>
                      <a:r>
                        <a:rPr lang="en-US" dirty="0" smtClean="0"/>
                        <a:t>Editor</a:t>
                      </a:r>
                      <a:endParaRPr lang="en-US" dirty="0"/>
                    </a:p>
                  </a:txBody>
                  <a:tcPr/>
                </a:tc>
                <a:tc>
                  <a:txBody>
                    <a:bodyPr/>
                    <a:lstStyle/>
                    <a:p>
                      <a:pPr algn="ctr"/>
                      <a:r>
                        <a:rPr lang="en-US" dirty="0" smtClean="0"/>
                        <a:t>Name</a:t>
                      </a:r>
                      <a:endParaRPr lang="en-US" dirty="0"/>
                    </a:p>
                  </a:txBody>
                  <a:tcPr/>
                </a:tc>
                <a:tc>
                  <a:txBody>
                    <a:bodyPr/>
                    <a:lstStyle/>
                    <a:p>
                      <a:pPr algn="ctr"/>
                      <a:r>
                        <a:rPr lang="en-US" dirty="0" smtClean="0"/>
                        <a:t>TS</a:t>
                      </a:r>
                      <a:endParaRPr lang="en-US" dirty="0"/>
                    </a:p>
                  </a:txBody>
                  <a:tcPr/>
                </a:tc>
                <a:tc>
                  <a:txBody>
                    <a:bodyPr/>
                    <a:lstStyle/>
                    <a:p>
                      <a:pPr algn="ctr"/>
                      <a:r>
                        <a:rPr lang="en-US" dirty="0" err="1" smtClean="0"/>
                        <a:t>Vorto</a:t>
                      </a:r>
                      <a:endParaRPr lang="en-US" dirty="0"/>
                    </a:p>
                  </a:txBody>
                  <a:tcPr/>
                </a:tc>
                <a:tc>
                  <a:txBody>
                    <a:bodyPr/>
                    <a:lstStyle/>
                    <a:p>
                      <a:pPr algn="ctr"/>
                      <a:r>
                        <a:rPr lang="en-US" dirty="0" smtClean="0"/>
                        <a:t>Description</a:t>
                      </a:r>
                      <a:endParaRPr lang="en-US" dirty="0"/>
                    </a:p>
                  </a:txBody>
                  <a:tcPr/>
                </a:tc>
              </a:tr>
              <a:tr h="370840">
                <a:tc>
                  <a:txBody>
                    <a:bodyPr/>
                    <a:lstStyle/>
                    <a:p>
                      <a:r>
                        <a:rPr lang="en-US" sz="1600" dirty="0" smtClean="0">
                          <a:effectLst/>
                        </a:rPr>
                        <a:t>urn:oma:lwm2m:ext:3200</a:t>
                      </a:r>
                      <a:endParaRPr lang="en-US" sz="1600" dirty="0"/>
                    </a:p>
                  </a:txBody>
                  <a:tcPr/>
                </a:tc>
                <a:tc>
                  <a:txBody>
                    <a:bodyPr/>
                    <a:lstStyle/>
                    <a:p>
                      <a:r>
                        <a:rPr lang="en-US" sz="1600" dirty="0" smtClean="0"/>
                        <a:t>3200</a:t>
                      </a:r>
                      <a:endParaRPr lang="en-US" sz="1600" dirty="0"/>
                    </a:p>
                  </a:txBody>
                  <a:tcPr/>
                </a:tc>
                <a:tc>
                  <a:txBody>
                    <a:bodyPr/>
                    <a:lstStyle/>
                    <a:p>
                      <a:r>
                        <a:rPr lang="en-US" sz="1600" dirty="0" smtClean="0"/>
                        <a:t>3200</a:t>
                      </a:r>
                      <a:endParaRPr lang="en-US" sz="1600" dirty="0"/>
                    </a:p>
                  </a:txBody>
                  <a:tcPr/>
                </a:tc>
                <a:tc>
                  <a:txBody>
                    <a:bodyPr/>
                    <a:lstStyle/>
                    <a:p>
                      <a:r>
                        <a:rPr lang="en-US" sz="1600" dirty="0" smtClean="0"/>
                        <a:t>Digital</a:t>
                      </a:r>
                      <a:r>
                        <a:rPr lang="en-US" sz="1600" baseline="0" dirty="0" smtClean="0"/>
                        <a:t> Input</a:t>
                      </a:r>
                      <a:endParaRPr lang="en-US" sz="1600" dirty="0"/>
                    </a:p>
                  </a:txBody>
                  <a:tcPr/>
                </a:tc>
                <a:tc>
                  <a:txBody>
                    <a:bodyPr/>
                    <a:lstStyle/>
                    <a:p>
                      <a:r>
                        <a:rPr lang="en-US" sz="1600" dirty="0" smtClean="0"/>
                        <a:t>Link</a:t>
                      </a:r>
                      <a:endParaRPr lang="en-US" sz="1600" dirty="0"/>
                    </a:p>
                  </a:txBody>
                  <a:tcPr/>
                </a:tc>
                <a:tc>
                  <a:txBody>
                    <a:bodyPr/>
                    <a:lstStyle/>
                    <a:p>
                      <a:r>
                        <a:rPr lang="en-US" sz="1600" dirty="0" smtClean="0"/>
                        <a:t>Link</a:t>
                      </a:r>
                      <a:endParaRPr lang="en-US" sz="1600" dirty="0"/>
                    </a:p>
                  </a:txBody>
                  <a:tcPr/>
                </a:tc>
                <a:tc>
                  <a:txBody>
                    <a:bodyPr/>
                    <a:lstStyle/>
                    <a:p>
                      <a:r>
                        <a:rPr lang="en-US" sz="1600" dirty="0" smtClean="0"/>
                        <a:t>Description</a:t>
                      </a:r>
                      <a:endParaRPr lang="en-US" sz="1600" dirty="0"/>
                    </a:p>
                  </a:txBody>
                  <a:tcPr/>
                </a:tc>
              </a:tr>
              <a:tr h="370840">
                <a:tc>
                  <a:txBody>
                    <a:bodyPr/>
                    <a:lstStyle/>
                    <a:p>
                      <a:r>
                        <a:rPr lang="en-US" sz="1600" dirty="0" smtClean="0">
                          <a:effectLst/>
                        </a:rPr>
                        <a:t>urn:oma:lwm2m:ext:3200:1.1</a:t>
                      </a:r>
                      <a:endParaRPr lang="en-US" sz="1600" dirty="0"/>
                    </a:p>
                  </a:txBody>
                  <a:tcPr/>
                </a:tc>
                <a:tc>
                  <a:txBody>
                    <a:bodyPr/>
                    <a:lstStyle/>
                    <a:p>
                      <a:r>
                        <a:rPr lang="en-US" sz="1600" dirty="0" smtClean="0"/>
                        <a:t>3200-1_1</a:t>
                      </a:r>
                      <a:endParaRPr lang="en-US" sz="1600" dirty="0"/>
                    </a:p>
                  </a:txBody>
                  <a:tcPr/>
                </a:tc>
                <a:tc>
                  <a:txBody>
                    <a:bodyPr/>
                    <a:lstStyle/>
                    <a:p>
                      <a:r>
                        <a:rPr lang="en-US" sz="1600" dirty="0" smtClean="0"/>
                        <a:t>3200-1_1</a:t>
                      </a:r>
                      <a:endParaRPr lang="en-US" sz="1600" dirty="0"/>
                    </a:p>
                  </a:txBody>
                  <a:tcPr/>
                </a:tc>
                <a:tc>
                  <a:txBody>
                    <a:bodyPr/>
                    <a:lstStyle/>
                    <a:p>
                      <a:r>
                        <a:rPr lang="en-US" sz="1600" dirty="0" smtClean="0"/>
                        <a:t>Digital</a:t>
                      </a:r>
                      <a:r>
                        <a:rPr lang="en-US" sz="1600" baseline="0" dirty="0" smtClean="0"/>
                        <a:t> Input</a:t>
                      </a:r>
                      <a:endParaRPr lang="en-US" sz="1600" dirty="0"/>
                    </a:p>
                  </a:txBody>
                  <a:tcPr/>
                </a:tc>
                <a:tc>
                  <a:txBody>
                    <a:bodyPr/>
                    <a:lstStyle/>
                    <a:p>
                      <a:r>
                        <a:rPr lang="en-US" sz="1600" dirty="0" smtClean="0"/>
                        <a:t>Link</a:t>
                      </a:r>
                      <a:endParaRPr lang="en-US" sz="1600" dirty="0"/>
                    </a:p>
                  </a:txBody>
                  <a:tcPr/>
                </a:tc>
                <a:tc>
                  <a:txBody>
                    <a:bodyPr/>
                    <a:lstStyle/>
                    <a:p>
                      <a:r>
                        <a:rPr lang="en-US" sz="1600" dirty="0" smtClean="0"/>
                        <a:t>Link</a:t>
                      </a:r>
                      <a:endParaRPr lang="en-US" sz="1600" dirty="0"/>
                    </a:p>
                  </a:txBody>
                  <a:tcPr/>
                </a:tc>
                <a:tc>
                  <a:txBody>
                    <a:bodyPr/>
                    <a:lstStyle/>
                    <a:p>
                      <a:r>
                        <a:rPr lang="en-US" sz="1600" dirty="0" smtClean="0"/>
                        <a:t>Description</a:t>
                      </a:r>
                      <a:endParaRPr lang="en-US" sz="1600" dirty="0"/>
                    </a:p>
                  </a:txBody>
                  <a:tcPr/>
                </a:tc>
              </a:tr>
            </a:tbl>
          </a:graphicData>
        </a:graphic>
      </p:graphicFrame>
    </p:spTree>
    <p:extLst>
      <p:ext uri="{BB962C8B-B14F-4D97-AF65-F5344CB8AC3E}">
        <p14:creationId xmlns:p14="http://schemas.microsoft.com/office/powerpoint/2010/main" val="34583389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37" y="3282950"/>
            <a:ext cx="8748712" cy="703262"/>
          </a:xfrm>
        </p:spPr>
        <p:txBody>
          <a:bodyPr/>
          <a:lstStyle/>
          <a:p>
            <a:r>
              <a:rPr lang="en-US" dirty="0" smtClean="0"/>
              <a:t>Thank You!</a:t>
            </a:r>
            <a:endParaRPr lang="en-US" dirty="0"/>
          </a:p>
        </p:txBody>
      </p:sp>
    </p:spTree>
    <p:extLst>
      <p:ext uri="{BB962C8B-B14F-4D97-AF65-F5344CB8AC3E}">
        <p14:creationId xmlns:p14="http://schemas.microsoft.com/office/powerpoint/2010/main" val="911438041"/>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6338</TotalTime>
  <Pages>15</Pages>
  <Words>565</Words>
  <Application>Microsoft Office PowerPoint</Application>
  <PresentationFormat>Custom</PresentationFormat>
  <Paragraphs>73</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宋体</vt:lpstr>
      <vt:lpstr>Arial</vt:lpstr>
      <vt:lpstr>Arial Narrow</vt:lpstr>
      <vt:lpstr>Tahoma</vt:lpstr>
      <vt:lpstr>Times New Roman</vt:lpstr>
      <vt:lpstr>OMA Template</vt:lpstr>
      <vt:lpstr>OMA-DM-2018-0042-INP_Pending_Issues_IPSO_Registered_Objects  Pending Issues IPSO Registered Objects </vt:lpstr>
      <vt:lpstr>OMA Requirements Framework</vt:lpstr>
      <vt:lpstr>ISSUES Identified with IPSO Objects</vt:lpstr>
      <vt:lpstr>IPSO Objects Resolution</vt:lpstr>
      <vt:lpstr>Publication</vt:lpstr>
      <vt:lpstr>Thank You!</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292</cp:revision>
  <cp:lastPrinted>1999-04-27T06:51:51Z</cp:lastPrinted>
  <dcterms:created xsi:type="dcterms:W3CDTF">2002-03-19T14:05:12Z</dcterms:created>
  <dcterms:modified xsi:type="dcterms:W3CDTF">2018-05-16T23:38:03Z</dcterms:modified>
</cp:coreProperties>
</file>